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7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99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285" r:id="rId23"/>
    <p:sldId id="269" r:id="rId24"/>
    <p:sldId id="270" r:id="rId25"/>
    <p:sldId id="271" r:id="rId26"/>
    <p:sldId id="272" r:id="rId27"/>
    <p:sldId id="273" r:id="rId28"/>
    <p:sldId id="274" r:id="rId29"/>
    <p:sldId id="276" r:id="rId30"/>
    <p:sldId id="277" r:id="rId31"/>
    <p:sldId id="278" r:id="rId32"/>
    <p:sldId id="279" r:id="rId33"/>
    <p:sldId id="280" r:id="rId34"/>
    <p:sldId id="281" r:id="rId35"/>
    <p:sldId id="283" r:id="rId36"/>
    <p:sldId id="284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300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599"/>
  </p:normalViewPr>
  <p:slideViewPr>
    <p:cSldViewPr snapToGrid="0" snapToObjects="1">
      <p:cViewPr varScale="1">
        <p:scale>
          <a:sx n="110" d="100"/>
          <a:sy n="110" d="100"/>
        </p:scale>
        <p:origin x="-5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BE9-8D75-3741-83BB-C482D1E24E6E}" type="datetimeFigureOut">
              <a:rPr lang="tr-TR" smtClean="0"/>
              <a:pPr/>
              <a:t>05.07.2018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C056-DAE6-EC46-8D0C-F657224D62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420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BE9-8D75-3741-83BB-C482D1E24E6E}" type="datetimeFigureOut">
              <a:rPr lang="tr-TR" smtClean="0"/>
              <a:pPr/>
              <a:t>05.07.2018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C056-DAE6-EC46-8D0C-F657224D62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3328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BE9-8D75-3741-83BB-C482D1E24E6E}" type="datetimeFigureOut">
              <a:rPr lang="tr-TR" smtClean="0"/>
              <a:pPr/>
              <a:t>05.07.2018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C056-DAE6-EC46-8D0C-F657224D62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6857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BE9-8D75-3741-83BB-C482D1E24E6E}" type="datetimeFigureOut">
              <a:rPr lang="tr-TR" smtClean="0"/>
              <a:pPr/>
              <a:t>05.07.2018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C056-DAE6-EC46-8D0C-F657224D62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0613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BE9-8D75-3741-83BB-C482D1E24E6E}" type="datetimeFigureOut">
              <a:rPr lang="tr-TR" smtClean="0"/>
              <a:pPr/>
              <a:t>05.07.2018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C056-DAE6-EC46-8D0C-F657224D62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4173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BE9-8D75-3741-83BB-C482D1E24E6E}" type="datetimeFigureOut">
              <a:rPr lang="tr-TR" smtClean="0"/>
              <a:pPr/>
              <a:t>05.07.2018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C056-DAE6-EC46-8D0C-F657224D62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8923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BE9-8D75-3741-83BB-C482D1E24E6E}" type="datetimeFigureOut">
              <a:rPr lang="tr-TR" smtClean="0"/>
              <a:pPr/>
              <a:t>05.07.2018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C056-DAE6-EC46-8D0C-F657224D62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1601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BE9-8D75-3741-83BB-C482D1E24E6E}" type="datetimeFigureOut">
              <a:rPr lang="tr-TR" smtClean="0"/>
              <a:pPr/>
              <a:t>05.07.2018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C056-DAE6-EC46-8D0C-F657224D62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5785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BE9-8D75-3741-83BB-C482D1E24E6E}" type="datetimeFigureOut">
              <a:rPr lang="tr-TR" smtClean="0"/>
              <a:pPr/>
              <a:t>05.07.2018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C056-DAE6-EC46-8D0C-F657224D62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32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BE9-8D75-3741-83BB-C482D1E24E6E}" type="datetimeFigureOut">
              <a:rPr lang="tr-TR" smtClean="0"/>
              <a:pPr/>
              <a:t>05.07.2018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C056-DAE6-EC46-8D0C-F657224D62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5593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BE9-8D75-3741-83BB-C482D1E24E6E}" type="datetimeFigureOut">
              <a:rPr lang="tr-TR" smtClean="0"/>
              <a:pPr/>
              <a:t>05.07.2018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C056-DAE6-EC46-8D0C-F657224D62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8736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C6BE9-8D75-3741-83BB-C482D1E24E6E}" type="datetimeFigureOut">
              <a:rPr lang="tr-TR" smtClean="0"/>
              <a:pPr/>
              <a:t>05.07.2018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9C056-DAE6-EC46-8D0C-F657224D62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3941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google.com.tr/url?sa=i&amp;rct=j&amp;q=&amp;esrc=s&amp;frm=1&amp;source=images&amp;cd=&amp;cad=rja&amp;docid=t7aaDv2hxcQU3M&amp;tbnid=2stI4icsJK-QqM:&amp;ved=0CAUQjRw&amp;url=http://www.meb.gov.tr/webmaster/webmaster.html&amp;ei=mGbBUdCfI4fTPL2ogNAE&amp;bvm=bv.47883778,d.ZWU&amp;psig=AFQjCNFnVCBulN351tUsKEjmoGH_GirmPg&amp;ust=1371715604826039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frm=1&amp;source=images&amp;cd=&amp;cad=rja&amp;docid=t7aaDv2hxcQU3M&amp;tbnid=2stI4icsJK-QqM:&amp;ved=0CAUQjRw&amp;url=http://www.meb.gov.tr/webmaster/webmaster.html&amp;ei=mGbBUdCfI4fTPL2ogNAE&amp;bvm=bv.47883778,d.ZWU&amp;psig=AFQjCNFnVCBulN351tUsKEjmoGH_GirmPg&amp;ust=137171560482603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hyperlink" Target="http://www.google.com.tr/url?sa=i&amp;rct=j&amp;q=&amp;esrc=s&amp;frm=1&amp;source=images&amp;cd=&amp;cad=rja&amp;docid=t7aaDv2hxcQU3M&amp;tbnid=2stI4icsJK-QqM:&amp;ved=0CAUQjRw&amp;url=http://www.meb.gov.tr/webmaster/webmaster.html&amp;ei=mGbBUdCfI4fTPL2ogNAE&amp;bvm=bv.47883778,d.ZWU&amp;psig=AFQjCNFnVCBulN351tUsKEjmoGH_GirmPg&amp;ust=137171560482603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rat YATAGAN.KARANFILALANI\Desktop\logo_etwin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77" y="2348881"/>
            <a:ext cx="2498725" cy="1706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eb.gov.tr/webmaster/mebwebmaster/MEB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437" y="4918464"/>
            <a:ext cx="1759838" cy="1747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102324" y="4583399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              </a:t>
            </a:r>
            <a:r>
              <a:rPr lang="tr-TR" sz="2800" i="1" dirty="0">
                <a:solidFill>
                  <a:srgbClr val="FF0000"/>
                </a:solidFill>
                <a:latin typeface="Lucida Fax" pitchFamily="18" charset="0"/>
              </a:rPr>
              <a:t>Avrupa okulları içi ağ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102324" y="5473633"/>
            <a:ext cx="5882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  <a:cs typeface="Latha" pitchFamily="34" charset="0"/>
              </a:rPr>
              <a:t>Mustafa Can HİÇYILMAZ</a:t>
            </a:r>
          </a:p>
          <a:p>
            <a:pPr algn="ctr"/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  <a:cs typeface="Latha" pitchFamily="34" charset="0"/>
              </a:rPr>
              <a:t>Kırıkkale </a:t>
            </a:r>
            <a:r>
              <a:rPr lang="tr-TR" sz="2000" dirty="0" err="1">
                <a:solidFill>
                  <a:srgbClr val="002060"/>
                </a:solidFill>
                <a:latin typeface="Bookman Old Style" pitchFamily="18" charset="0"/>
                <a:cs typeface="Latha" pitchFamily="34" charset="0"/>
              </a:rPr>
              <a:t>eTwinning</a:t>
            </a:r>
            <a:r>
              <a:rPr lang="tr-TR" sz="2000" dirty="0">
                <a:solidFill>
                  <a:srgbClr val="002060"/>
                </a:solidFill>
                <a:latin typeface="Bookman Old Style" pitchFamily="18" charset="0"/>
                <a:cs typeface="Latha" pitchFamily="34" charset="0"/>
              </a:rPr>
              <a:t> İl Koordinatörü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264795" y="410266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          </a:t>
            </a:r>
            <a:r>
              <a:rPr lang="tr-TR" dirty="0" smtClean="0"/>
              <a:t>                    </a:t>
            </a:r>
            <a:r>
              <a:rPr lang="tr-TR" sz="2800" i="1" dirty="0" smtClean="0">
                <a:solidFill>
                  <a:srgbClr val="00B0F0"/>
                </a:solidFill>
                <a:latin typeface="Lucida Fax" pitchFamily="18" charset="0"/>
              </a:rPr>
              <a:t>KAYIT OLMA  </a:t>
            </a:r>
            <a:endParaRPr lang="tr-TR" sz="2800" i="1" dirty="0">
              <a:solidFill>
                <a:srgbClr val="00B0F0"/>
              </a:solidFill>
              <a:latin typeface="Lucida Fax" pitchFamily="18" charset="0"/>
            </a:endParaRPr>
          </a:p>
        </p:txBody>
      </p:sp>
      <p:pic>
        <p:nvPicPr>
          <p:cNvPr id="13" name="Resim 12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1" y="5827576"/>
            <a:ext cx="2782090" cy="8991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82879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453" y="24064"/>
            <a:ext cx="2406315" cy="1818726"/>
          </a:xfrm>
          <a:prstGeom prst="rect">
            <a:avLst/>
          </a:prstGeom>
        </p:spPr>
      </p:pic>
      <p:pic>
        <p:nvPicPr>
          <p:cNvPr id="11" name="10 Resim" descr="LOGO AR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4064"/>
            <a:ext cx="1207001" cy="1097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77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59331" cy="6858000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>
            <a:off x="2514600" y="3429000"/>
            <a:ext cx="2346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5017167" y="3244334"/>
            <a:ext cx="345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Profiliniz düzenlemek için kullanılır.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3777916" y="4451684"/>
            <a:ext cx="1467852" cy="12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5354053" y="4403558"/>
            <a:ext cx="442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Kayıt olduğunuz etkinliklere ulaşmanızı sağlar.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 flipV="1">
            <a:off x="3687679" y="5221705"/>
            <a:ext cx="1329488" cy="12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5017167" y="5037039"/>
            <a:ext cx="726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Hem ortak olarak </a:t>
            </a:r>
            <a:r>
              <a:rPr lang="tr-TR" dirty="0" err="1" smtClean="0">
                <a:solidFill>
                  <a:srgbClr val="FF0000"/>
                </a:solidFill>
              </a:rPr>
              <a:t>hemde</a:t>
            </a:r>
            <a:r>
              <a:rPr lang="tr-TR" dirty="0" smtClean="0">
                <a:solidFill>
                  <a:srgbClr val="FF0000"/>
                </a:solidFill>
              </a:rPr>
              <a:t> kurucu üye olduğunuz tüm projelerinize ulaşırsınız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3687679" y="6136105"/>
            <a:ext cx="1173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5017167" y="6051884"/>
            <a:ext cx="421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Üyesi olduğunuz gruplara ulaşmanızı sağlar.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4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3"/>
            <a:ext cx="10702119" cy="6858000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 flipV="1">
            <a:off x="3284621" y="1816768"/>
            <a:ext cx="649705" cy="1106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4162926" y="1756611"/>
            <a:ext cx="452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Bilgisayarızınızdan</a:t>
            </a:r>
            <a:r>
              <a:rPr lang="tr-TR" dirty="0" smtClean="0"/>
              <a:t> bir fotoğraf ekleyebilirisiniz.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35012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0"/>
            <a:ext cx="9190115" cy="6858000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 flipH="1">
            <a:off x="4030579" y="1985211"/>
            <a:ext cx="4969042" cy="1467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1600200" y="3501189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Okulunuz listede yok ise eklemelisiniz.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36074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12" y="225426"/>
            <a:ext cx="8578476" cy="6440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373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rat YATAGAN.KARANFILALANI\Desktop\logo_etwin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77" y="2348881"/>
            <a:ext cx="2498725" cy="1706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eb.gov.tr/webmaster/mebwebmaster/MEB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073" y="24599"/>
            <a:ext cx="1759838" cy="1747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102324" y="4583399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              </a:t>
            </a:r>
            <a:r>
              <a:rPr lang="tr-TR" sz="2800" i="1" dirty="0">
                <a:solidFill>
                  <a:srgbClr val="FF0000"/>
                </a:solidFill>
                <a:latin typeface="Lucida Fax" pitchFamily="18" charset="0"/>
              </a:rPr>
              <a:t>Avrupa okulları içi ağ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102324" y="5473633"/>
            <a:ext cx="5882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  <a:cs typeface="Latha" pitchFamily="34" charset="0"/>
              </a:rPr>
              <a:t>Kırıkkale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  <a:cs typeface="Latha" pitchFamily="34" charset="0"/>
              </a:rPr>
              <a:t>eTwinning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  <a:cs typeface="Latha" pitchFamily="34" charset="0"/>
              </a:rPr>
              <a:t> </a:t>
            </a:r>
            <a:r>
              <a:rPr lang="tr-TR" sz="2000" dirty="0">
                <a:solidFill>
                  <a:srgbClr val="002060"/>
                </a:solidFill>
                <a:latin typeface="Bookman Old Style" pitchFamily="18" charset="0"/>
                <a:cs typeface="Latha" pitchFamily="34" charset="0"/>
              </a:rPr>
              <a:t>İl Koordinatörü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264795" y="410266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          </a:t>
            </a:r>
            <a:r>
              <a:rPr lang="tr-TR" dirty="0" smtClean="0"/>
              <a:t>                    </a:t>
            </a:r>
            <a:r>
              <a:rPr lang="tr-TR" sz="2800" i="1" dirty="0" smtClean="0">
                <a:solidFill>
                  <a:srgbClr val="00B0F0"/>
                </a:solidFill>
                <a:latin typeface="Lucida Fax" pitchFamily="18" charset="0"/>
              </a:rPr>
              <a:t>  PROJE BAŞLATMA</a:t>
            </a:r>
            <a:endParaRPr lang="tr-TR" sz="2800" i="1" dirty="0">
              <a:solidFill>
                <a:srgbClr val="00B0F0"/>
              </a:solidFill>
              <a:latin typeface="Lucida Fax" pitchFamily="18" charset="0"/>
            </a:endParaRPr>
          </a:p>
        </p:txBody>
      </p:sp>
      <p:pic>
        <p:nvPicPr>
          <p:cNvPr id="13" name="Resim 12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0" y="259716"/>
            <a:ext cx="2782090" cy="899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07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91544" y="49783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Ortak Bulma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22" y="720477"/>
            <a:ext cx="6849444" cy="61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384035" y="836713"/>
            <a:ext cx="2306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Bu bölüm ortak bulmak için kullanacağımız bölümdür. </a:t>
            </a:r>
          </a:p>
        </p:txBody>
      </p:sp>
      <p:sp>
        <p:nvSpPr>
          <p:cNvPr id="5" name="Sağ Ayraç 4"/>
          <p:cNvSpPr/>
          <p:nvPr/>
        </p:nvSpPr>
        <p:spPr>
          <a:xfrm>
            <a:off x="5807968" y="3068960"/>
            <a:ext cx="432048" cy="36004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6224389" y="4869160"/>
            <a:ext cx="576064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6816080" y="5265205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Profili aktif olan </a:t>
            </a:r>
            <a:r>
              <a:rPr lang="tr-TR" dirty="0" err="1"/>
              <a:t>eTwinning’e</a:t>
            </a:r>
            <a:r>
              <a:rPr lang="tr-TR" dirty="0"/>
              <a:t> kayıtlı tüm öğretmenleri bazı özelliklerine göre buradan arayabilirsiniz.</a:t>
            </a:r>
          </a:p>
          <a:p>
            <a:endParaRPr lang="tr-TR" dirty="0"/>
          </a:p>
        </p:txBody>
      </p:sp>
      <p:cxnSp>
        <p:nvCxnSpPr>
          <p:cNvPr id="13" name="Düz Ok Bağlayıcısı 12"/>
          <p:cNvCxnSpPr>
            <a:endCxn id="17" idx="1"/>
          </p:cNvCxnSpPr>
          <p:nvPr/>
        </p:nvCxnSpPr>
        <p:spPr>
          <a:xfrm>
            <a:off x="4948723" y="2492897"/>
            <a:ext cx="3327809" cy="20403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8276532" y="3933057"/>
            <a:ext cx="2306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Hızlı arama yapmak için aradığınız öğretmen ile ilgili bir anahtar kelime yazın.</a:t>
            </a:r>
          </a:p>
        </p:txBody>
      </p:sp>
      <p:sp>
        <p:nvSpPr>
          <p:cNvPr id="18" name="Oval 17"/>
          <p:cNvSpPr/>
          <p:nvPr/>
        </p:nvSpPr>
        <p:spPr>
          <a:xfrm>
            <a:off x="6816081" y="1844824"/>
            <a:ext cx="1460451" cy="504056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8276532" y="2096852"/>
            <a:ext cx="195733" cy="2520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/>
          <p:cNvSpPr txBox="1"/>
          <p:nvPr/>
        </p:nvSpPr>
        <p:spPr>
          <a:xfrm>
            <a:off x="8361215" y="2348880"/>
            <a:ext cx="2306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Size gelen ortak bulma mesajlarını görebilirsiniz.</a:t>
            </a:r>
          </a:p>
        </p:txBody>
      </p:sp>
    </p:spTree>
    <p:extLst>
      <p:ext uri="{BB962C8B-B14F-4D97-AF65-F5344CB8AC3E}">
        <p14:creationId xmlns="" xmlns:p14="http://schemas.microsoft.com/office/powerpoint/2010/main" val="15766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/>
      <p:bldP spid="17" grpId="0"/>
      <p:bldP spid="18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991544" y="49783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Ortak Bulma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92696"/>
            <a:ext cx="509587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6816080" y="83671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Mesela volkanlarla ilgili proje yapmak istiyorsunuz.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816080" y="1772816"/>
            <a:ext cx="3851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Hızlı arama kısmına «</a:t>
            </a:r>
            <a:r>
              <a:rPr lang="tr-TR" dirty="0" err="1"/>
              <a:t>volcanos</a:t>
            </a:r>
            <a:r>
              <a:rPr lang="tr-TR" dirty="0"/>
              <a:t>» yazalım. Burada anahtar kelimeyi İngilizce yazmanız önemli, çünkü Avrupa’daki öğretmenlerin çoğu profillerini </a:t>
            </a:r>
            <a:r>
              <a:rPr lang="tr-TR" dirty="0" err="1"/>
              <a:t>ingilizce</a:t>
            </a:r>
            <a:r>
              <a:rPr lang="tr-TR" dirty="0"/>
              <a:t> oluşturmakta.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775520" y="1313766"/>
            <a:ext cx="2996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/>
              <a:t>Volcanos</a:t>
            </a:r>
            <a:endParaRPr lang="tr-TR" sz="1600" dirty="0"/>
          </a:p>
        </p:txBody>
      </p:sp>
      <p:sp>
        <p:nvSpPr>
          <p:cNvPr id="7" name="Oval 6"/>
          <p:cNvSpPr/>
          <p:nvPr/>
        </p:nvSpPr>
        <p:spPr>
          <a:xfrm>
            <a:off x="3143672" y="2189237"/>
            <a:ext cx="3312368" cy="4320480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6619875" y="3845421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İstersek bu alandan istediklerimizi seçerek aramamızı daraltabiliriz.</a:t>
            </a:r>
          </a:p>
        </p:txBody>
      </p:sp>
    </p:spTree>
    <p:extLst>
      <p:ext uri="{BB962C8B-B14F-4D97-AF65-F5344CB8AC3E}">
        <p14:creationId xmlns="" xmlns:p14="http://schemas.microsoft.com/office/powerpoint/2010/main" val="14326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232" y="32024"/>
            <a:ext cx="6886768" cy="682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Düz Ok Bağlayıcısı 7"/>
          <p:cNvCxnSpPr/>
          <p:nvPr/>
        </p:nvCxnSpPr>
        <p:spPr>
          <a:xfrm flipH="1" flipV="1">
            <a:off x="3751541" y="1124744"/>
            <a:ext cx="586576" cy="7331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1775520" y="476672"/>
            <a:ext cx="2411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Öğrencilerin yaş grubuna dikkat etmeliyiz. Bizim öğrencilerimizin yaş grubuna yakın olmalı.</a:t>
            </a:r>
          </a:p>
        </p:txBody>
      </p:sp>
      <p:cxnSp>
        <p:nvCxnSpPr>
          <p:cNvPr id="12" name="Düz Ok Bağlayıcısı 11"/>
          <p:cNvCxnSpPr/>
          <p:nvPr/>
        </p:nvCxnSpPr>
        <p:spPr>
          <a:xfrm flipH="1">
            <a:off x="3575721" y="2145922"/>
            <a:ext cx="762396" cy="2029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1633069" y="1858313"/>
            <a:ext cx="2411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/>
              <a:t>Portala</a:t>
            </a:r>
            <a:r>
              <a:rPr lang="tr-TR" sz="1600" dirty="0"/>
              <a:t> son giriş tarihi önemlidir. Öğretmenin yakın zamanda </a:t>
            </a:r>
            <a:r>
              <a:rPr lang="tr-TR" sz="1600" dirty="0" err="1"/>
              <a:t>portala</a:t>
            </a:r>
            <a:r>
              <a:rPr lang="tr-TR" sz="1600" dirty="0"/>
              <a:t> girmiş olması aktif olduğunu gösterir.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507309" y="3284984"/>
            <a:ext cx="2663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</a:rPr>
              <a:t>Öğretmenlerin profil bilgilerine bakarak hangisinin bize uygun bir proje ortağı olacağına karar verin. 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1524000" y="4437112"/>
            <a:ext cx="2411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Potansiyel ortağınızın başka bir projesi olup olmadığını da kontrol etmenizi öneririz. Belki siz devam eden projesine katılabilirsiniz yada çok sayıda projesi olduğu için yeni bir projeye başlamaya isteksiz olabilir.  </a:t>
            </a:r>
          </a:p>
        </p:txBody>
      </p:sp>
    </p:spTree>
    <p:extLst>
      <p:ext uri="{BB962C8B-B14F-4D97-AF65-F5344CB8AC3E}">
        <p14:creationId xmlns="" xmlns:p14="http://schemas.microsoft.com/office/powerpoint/2010/main" val="110170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5580112" cy="682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>
            <a:off x="6929348" y="1052736"/>
            <a:ext cx="34952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7287235" y="637237"/>
            <a:ext cx="3389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Bu butona tıkladığınızda öğretmene «bağlantı listesine» ekleme isteği gönderilir. İsteği kabul ettiğinde bağlantı listenize eklenir.  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7104113" y="2335771"/>
            <a:ext cx="3549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</a:rPr>
              <a:t>Bir öğretmeni bağlantı listenize eklemeden önce mesaj göndererek proje fikrini paylaşmanız ve kendisini «bağlantı listesi» ne eklemek istediğinizi belirtmeniz önerilir.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7104112" y="3816232"/>
            <a:ext cx="3389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Mesaj göndermek için;</a:t>
            </a:r>
          </a:p>
          <a:p>
            <a:endParaRPr lang="tr-TR" sz="1600" dirty="0"/>
          </a:p>
          <a:p>
            <a:r>
              <a:rPr lang="tr-TR" sz="1600" dirty="0"/>
              <a:t>İsminin üzerine tıklayın</a:t>
            </a:r>
          </a:p>
        </p:txBody>
      </p:sp>
      <p:cxnSp>
        <p:nvCxnSpPr>
          <p:cNvPr id="14" name="Düz Ok Bağlayıcısı 13"/>
          <p:cNvCxnSpPr/>
          <p:nvPr/>
        </p:nvCxnSpPr>
        <p:spPr>
          <a:xfrm flipH="1" flipV="1">
            <a:off x="2351585" y="188640"/>
            <a:ext cx="4816499" cy="42484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654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230"/>
            <a:ext cx="6660232" cy="499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Düz Ok Bağlayıcısı 4"/>
          <p:cNvCxnSpPr/>
          <p:nvPr/>
        </p:nvCxnSpPr>
        <p:spPr>
          <a:xfrm flipH="1" flipV="1">
            <a:off x="3359696" y="1268761"/>
            <a:ext cx="1080120" cy="40237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3791744" y="5301208"/>
            <a:ext cx="3389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Zarf sembolünün üzerine tıklayın.</a:t>
            </a:r>
          </a:p>
        </p:txBody>
      </p:sp>
    </p:spTree>
    <p:extLst>
      <p:ext uri="{BB962C8B-B14F-4D97-AF65-F5344CB8AC3E}">
        <p14:creationId xmlns="" xmlns:p14="http://schemas.microsoft.com/office/powerpoint/2010/main" val="101509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12192000" cy="664523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588168" y="14919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10407316" y="625642"/>
            <a:ext cx="300789" cy="866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8795084" y="1491916"/>
            <a:ext cx="290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>
                <a:solidFill>
                  <a:srgbClr val="FF0000"/>
                </a:solidFill>
              </a:rPr>
              <a:t>Hesabımıza giriş yapmak için </a:t>
            </a:r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984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29" y="188640"/>
            <a:ext cx="6849444" cy="61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672064" y="1772816"/>
            <a:ext cx="1584176" cy="1368152"/>
          </a:xfrm>
          <a:prstGeom prst="ellips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 flipV="1">
            <a:off x="7997034" y="1484784"/>
            <a:ext cx="475231" cy="4953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8544272" y="404664"/>
            <a:ext cx="2123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Ortak bulmak için eTwinning toplantıları bölümünü de kullanabiliriz.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8069042" y="2475436"/>
            <a:ext cx="907279" cy="10255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8357073" y="3501008"/>
            <a:ext cx="212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Öğrencilerinizin yaş grubuna uygun olanı seçiniz.</a:t>
            </a:r>
          </a:p>
        </p:txBody>
      </p:sp>
    </p:spTree>
    <p:extLst>
      <p:ext uri="{BB962C8B-B14F-4D97-AF65-F5344CB8AC3E}">
        <p14:creationId xmlns="" xmlns:p14="http://schemas.microsoft.com/office/powerpoint/2010/main" val="16098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23" y="-20207"/>
            <a:ext cx="6804248" cy="687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Düz Ok Bağlayıcısı 5"/>
          <p:cNvCxnSpPr>
            <a:stCxn id="16" idx="1"/>
          </p:cNvCxnSpPr>
          <p:nvPr/>
        </p:nvCxnSpPr>
        <p:spPr>
          <a:xfrm flipH="1">
            <a:off x="3143673" y="4364014"/>
            <a:ext cx="576065" cy="2885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1524000" y="4797153"/>
            <a:ext cx="2483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Başka ülkelerden öğretmenlerin bıraktıkları ortak bulma mesajlarını okuyup, cevap yazabilirsiniz.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 flipH="1" flipV="1">
            <a:off x="3719736" y="692696"/>
            <a:ext cx="5040560" cy="1080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1524000" y="400309"/>
            <a:ext cx="248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Kendiniz bir ortak bulma mesajı oluşturabilirsiniz.</a:t>
            </a:r>
          </a:p>
        </p:txBody>
      </p:sp>
      <p:sp>
        <p:nvSpPr>
          <p:cNvPr id="16" name="Sol Ayraç 15"/>
          <p:cNvSpPr/>
          <p:nvPr/>
        </p:nvSpPr>
        <p:spPr>
          <a:xfrm>
            <a:off x="3719738" y="2276873"/>
            <a:ext cx="360039" cy="4174281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3" name="Düz Ok Bağlayıcısı 22"/>
          <p:cNvCxnSpPr/>
          <p:nvPr/>
        </p:nvCxnSpPr>
        <p:spPr>
          <a:xfrm flipH="1">
            <a:off x="3719738" y="1916833"/>
            <a:ext cx="5904655" cy="1277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etin kutusu 29"/>
          <p:cNvSpPr txBox="1"/>
          <p:nvPr/>
        </p:nvSpPr>
        <p:spPr>
          <a:xfrm>
            <a:off x="1524000" y="1629064"/>
            <a:ext cx="2483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Arama forumundan belli bir konudan yada ülkeden ortak arayan </a:t>
            </a:r>
            <a:r>
              <a:rPr lang="tr-TR" sz="1600" dirty="0" err="1"/>
              <a:t>eTwinnerları</a:t>
            </a:r>
            <a:r>
              <a:rPr lang="tr-TR" sz="1600" dirty="0"/>
              <a:t> bulabilirsiniz.</a:t>
            </a:r>
          </a:p>
        </p:txBody>
      </p:sp>
      <p:sp>
        <p:nvSpPr>
          <p:cNvPr id="34" name="Oval 33"/>
          <p:cNvSpPr/>
          <p:nvPr/>
        </p:nvSpPr>
        <p:spPr>
          <a:xfrm>
            <a:off x="9624392" y="1592130"/>
            <a:ext cx="1183779" cy="576064"/>
          </a:xfrm>
          <a:prstGeom prst="ellips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435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 animBg="1"/>
      <p:bldP spid="30" grpId="0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v.petercook.com/wp-content/uploads/2012/07/Partn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332656"/>
            <a:ext cx="1915325" cy="1734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574055" y="1990830"/>
            <a:ext cx="3131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Farklı ülkelerden iki öğretmen bir proje fikri ve süreçleri üzerinde anlaşıp, birbirlerini bağlantı listelerini eklerler.</a:t>
            </a:r>
          </a:p>
        </p:txBody>
      </p:sp>
      <p:sp>
        <p:nvSpPr>
          <p:cNvPr id="6" name="Sağ Ok 5"/>
          <p:cNvSpPr/>
          <p:nvPr/>
        </p:nvSpPr>
        <p:spPr>
          <a:xfrm rot="5400000">
            <a:off x="7600876" y="2871277"/>
            <a:ext cx="1059344" cy="648072"/>
          </a:xfrm>
          <a:prstGeom prst="rightArrow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utoShape 4" descr="data:image/jpeg;base64,/9j/4AAQSkZJRgABAQAAAQABAAD/2wCEAAkGBhQSEBUUEhQVFRUUGBcUFRQUFRcUFBUVFBYVFRUUFBUXGyYeGBkjGRQUHy8gIycpLCwsFR4xNTAqNSYrLCkBCQoKDgwOFw8PGikcHiQpLCwtLCwpKSwpLCwpKSksKSkpLCksLCksKSkpKSosKSksKSwpKSksKSkpLCksLCksLP/AABEIALsBDgMBIgACEQEDEQH/xAAcAAAABwEBAAAAAAAAAAAAAAAAAQIDBAUGBwj/xABREAABAwIDBAUHBwgFCgcAAAABAAIRAyEEEjEFE0FRBiJhcYEHFCMykaGxQlJTgpLB0RYzQ1RicuHwFRckosI0RFVzk5Sy0tPxCCVjg4TD1P/EABoBAAIDAQEAAAAAAAAAAAAAAAABAgMEBQb/xAAnEQACAgIBAwUAAgMAAAAAAAAAAQIRAxIEITEyEyJBUXEFFFKBkf/aAAwDAQACEQMRAD8A49KEokFWTDlCUSCADlCUSCADlCUSCAFShKTK03Rjyc47HEbqiW0z+mqg06UcwSJf9UFFAZvMhmXSNleRmrv6oxD27uhU3cUz16nVa8OE+o0te3W9/FaTC9BtmU7VcI55HHf1h7RmhTUG1YtkcUzLV4LyYbRq0N8zDktmMhc1lU2BkU3kGDNuPYuhYDoRs+nVa+lQdLTmzVarqrR27sgAkTaeMJ7avS3GMxz8NhnNY0FoYHMa4maTamZznA3OY6J6V3Ft9HE8bgqlF5ZWpvpvGrKjSxw8HCUxK7rtLY208WGjEsw1YNu3fUaTss2OWaVuCg/kDiv1XZ/+70f+ko6j2OMShK7OegeK/VNn/wC70f8Appv8icR+q7O/2ND/AJUahscclCV2VvQbEHTB7PPC1GhrrHqofkNiP1LAc/zVHTnpojUNjjUoZl2N3QWv+o4H/Z0tU2Og1eb4LBHWwpUh783BGobHIMyGZdhHQit+oYL7FPjpo9K/Iar+oYLl6jNdY9fVGobHHJQldiPQp/HA4HSdGi3P87oh+RDz/mGC8I+6sjUNjjkoSuyfkFU/0dhPeP8A70X5Av8A9G4X2v8A/wBCNQ2OOSildgrdBS1pc7Z2FAAkkufAA/8AkrnnSzD0mvaaVNtORdrC/L2GHucQe4+HNahZRShKJBIYcopQQQAEEEEABBBBAAQQQQAEEFvPJr5P8PtEVHYjEmllOVtNmXObSXOLwQGxYDWx5XaViD8k/Rp1TEtxb2tFDDkOJqMa9jyXBjmgFwMhrnODgCA5rZXpMFZrY3QvCYFgbQYcrsoIc4v3joMOIdYEzciAcotYRe4KnlbEiBYNb6rAOAOp8VZXQjZy/wAo23HbM2tQxMF1DE0t3iGj5W6eeu39trajY5gEcVqcZs5tRjatMhzHtD2PbcOa4SD3EKi8vuzd5s2nVF9zWaSf2agdTP8AeLFjvJL5R2UGHB4x0UruoPPyHE9akTwaSSQToZ5iHGVOga6HUdlbBOR5EEzlv2NBkeJWBxYczbjZkOFSlqL/AJlgHeulbFxrK1N76Ly4B2U5XiBDWwYadYXPdu9Xb1Mz+kwxm3Jg49ynJkUdeoNBY0wLgcOxOZByHsSMP6je4JxVEhJpjkPYkDDt5BOlAIAa81byQ81byVZtAN3hzAcz1a06Aas6vAJqwa6AJ9Z1sREFto4k9bQJDLjzVvJH5s3kqfKMzScsQ0D8/OaIHhI4+KTAgN6sucfp4JEAX4esez2IsKLo4ZvL4IvNG8vh+CpqpblMZYLpM+cdsaaXzdiVLJBBF4a2d/6wiZHJAFt5o3kPYPwQOHaIsNRwH4KNslgDTBBuNN5w57wkqa7h3/cUxB5ByCGQch7EaCAM707q5MFUi029xP3LzX0sf6YDk0e8r0L5T68YUN+c74ZR/iK849Iak4h/ZA9gRLsgXcrUEEFWTAggggAIJUIQiwEoJWVDKiwEoJUJ7CYGpVeGUmPqPOjGNL3Hua0SiwI6lbMxJp1WnePpCYc9gzOA/dJAd3FbzYfkQxtYB2ILMM08Hekqx+40wPFw7loMV5LcHhqZs+s/51R0N8KbIHtlTUWxNoseivlCpuIYajqtMFobmcA6nFhYAfBdGwe26LiesGnQ3s7tBFiuF4Kg2k8SwZQdB1dO5anZ+3AQAGnvm3wV1X3K7NZ5WdoYduy69OvUDDVpkUhq59RpD2BoGvWaL8BJXmFd08oXR6pjdmB7GOfVoVGuY1oLnFj+o9rQL8WO+oqrov5C21KTXY2u6nUPXNGkabiKenWeZGax0kCQqZLqTQv/AMP+23M84obolktqmoIhpIyBpnUnLIHY7kp/TCsDtuk4Wvhjy+WR9yvMD0SOxsJiH4Wo+q3I6uadVtOS6lTJgVGAG4GkHs4zz5vSkY7GUa+XIQ6ixzZmC2q4iDAmxB8VL4Ez0DhvUHcnE3hz1R4/EpxIAIBBAIAqsZiAKjgSBYT6aqw2giWtbDddQdITIxLTmOYRYT5xW0kcMtjAOndxKextbrv6wEAfp3M0jVoacvemTWbaKmjZI85cL3iercXF0hg86bDesOP+c1u8Xyda/PRONzVCcsGCSYxNZsEnSzNLad6bFYRJqaAEf2kwRmuT1Px5INxVj12gwP8AOiRHrE3Za0cOJQBMGGfcxciI39Ui8THV6veB7El2EeREcCLYmroTMzlmVFqYoSMtVpmY/tUT1jwynsHZojbiAf0oyyWhwxNzxE9XXq87XQBZ4SiWggzraXuqGIHF2ncnXajx+78Uzs90sBnNJJkP3g14OgW8E78rw+J/gmIWggggDn3lYqnJSHCfff8AALzxtGpmrPPNx+K715XcVDqTeQe72BkfeuAPuSeZJUZMcUNoJUIoUSQSCOEIQBM3CG4VoMKlU6ADgXNzAEEt5gGSLcxZZPVL9Cuw2zn1HBlNjnuOjWNLnHuaLrZ7F8i+PrwXsZh2njWPWjsptk+2F2ro1h6NKkPN6bGMcA4ZGhuYESCSLmx4q3fiI0BJ5AfebBbViruzO5/Rz3YnkLwdKDiH1MQ7lO6p/Zacx8XLd7P2TQwzMtClTos4hjQwd7iNe8o/OSSQItwb13dxPqi3xTB6xi0jn6Vwvaw6rT2qxRSIN2PVsSDOUExxHq/aNlm9rUi8GD9m/GPWPV5q9qmTfU2hxzkHhDG2At7lCxNOYB14Bxva8im1WIic62hsmTYSezrn26BStgbGcXgugd7rjv4Ba12ysx0tHyiQPsD4FSqfR2j+ki9hBydggDU+1MCZRxmHpUS19amMwIs4OOnANlZzZu2mUaZIawucHAtm9yYl0aZYNgFnttYR1CoWuBjgSCMw4OHYVTjaMmADPvURl7/SzWG0OBlrqc2cxwLXtPYWkhZ/bvRulgsc3zf/ACetua9EZi4taTDmkm9nA6k2IScTSLpMGWwSRexniO5QcZii6pSBcXZGgQTOXrzA5alRkkCZ6HwnqDx5czysnkxgz1B4/E9g+CfUCQCgECgEAVlTEjekF4Aa6/piDoDBZl90pQr0iZFc9WLCoCLc/YZ8UivVio7r8wRvnAAZdcuQgGfx7Ezv7k7wZRad+7gOrI3fGL356pDJAfT/AFh17D0gPGbW1sg2rTd6uIOnCo3sE6doTDcRFzUEOufTuMCcst9H29lwEk1DBG8GYSR/aDpxk7rhl5HigCXv6X0+tvzjeAB9sX8UbqlM5hvyDMn0jQW3IjSwkx4BQ/OeG8ECXB2/IJBsJ9HES3wkpdTF/wDqARAnfRLoEg+j7CgC0w5GUQ7MODpBnxFkbfWPcP8AF/BFhz1G3mwvMzbnAnvhCnq7vA/utP3piHEEEEAca8ruJnEOHzaUeLnPHwhcjOGXSfKLW3mNrDtY32MDj75WRdgVnySpl0I2iiOGRebq7OCSTglXuT0KXzdH5urjzJAYJL1B6Fk3ChKGFVkKQ7B2mwHaTwC3uxvJ/Ta4ecHObHKwwzxdqfCFjw455X7TVklGC6kjyb4/PhGsPrUSaR7hBZ/cc0eC1mIpzM30sczhx+SDdNtwNOk1opMaxo4NAA8eZ7Snnm3uMW17Rou5FNRSZypNNtoZqaQ7S0B5DR3Cmy5Heg55ABJgftHdM5eoOse480lsgWBB45RHfNR9yO0ckdPmBw1aMx4n8662qYgnWFpDdfomdxPrOSqTwG2aI4kDIy51l2v3oqcTaCdAW+lcIjV7uq3uRAXnU8RJrPBE/VYgQisTreP2RlaI51HfcqTam0nMks4fNufGo5XNc8Dc6w70jo7Gt6rVkelRArUM7oBJHWcLklmrG6mMwATulY0Ue3+lZqMDHtDsrpBkuI4EZjz5dgWT2jtJzaTjS6rhBPaBqPfPgtxtLYQJII7LkcdIa371mMf0cLZjQ2jsKJJgn16lRsnbrBTDXvnM3K/1i651za8tCpW0dmtoFha8PD2ucCHB2jhq4a8fvWXp4M06ha4eqYV8WFwYACfWByiTfLePBY/U96izS4extHpPZx9GP5+CkrjY8ouOaBlDQBw3b7x3kq1Z06x8D0TPs1PxWimZ9kdPKIaLmf5cY/6Jn2av4pX5e4/6Gn9ip/zIphsjcupOc98TE3mrWb9kZY+yYRnC1I0F4n09UaaQcvfK58/pjizJNAXMmPOBfuFQR4IHpviuNAcv044z9IjVhsjoJw9WdBpH5+qPkxcZdZm/ihUwb5tMAQDv6oJjmAPeufnptijJ3Av21xxm0VLacEPy2xVvQ6aXr85v17+KNWGyN8cDU7eAtiKvAR83X4pTsNVmQBcXG/qAA6GBk5QeF/aufflriYjcW7HVx/j07EZ6dYm/oNY41+Eade2n8yjVhsjqDBAHdzn3nVIo8e1x9xj7lzj+sjF/QN+y/wDFJb5RsUP0DeJ9V/EyeKKYWjpqTUMNJ7D8FzX+szFfQN+y/wDFQ3eVjEkXo0r9lSb+KKC0Zfa1Te42q7gX1XeAdlHuKYdgwhshxdUqFwg9oImSSSJ7grTdDkudnl7zoYI+wqDgUg4JXW5CSaIVGxdqUvmfYh5org0Ak7pRch6kaJC6J0L2oauEDXGamGO7dzLI9G77EDvplc9arjoptXcYthPqVYov5dY+jce58Due5PhZdMlPsyPJx7Qv6OqB2ZqFJ0hR6Bykt5ad3BPUTchd85IzVbDuGnHM88urT0AmLoOAkAkZv2+sf9my3t0T2Ibbx+cWjxI1vFu1MtNrTljgN2z7R6x8FEQp/DNpFsxjhPVpN17ilPfAvYHQP6jfqsb1j3FIYYb1Rb9nqDhcvdc6ahCkPm2m5LL68TUdr4XSADm2jQaD9EwnkAOseKxPlHa04UObrTqMd1Ww2T75uNVsw0O0uZvk65sOL3CAqHpfhWvwddoichdaajpbBu7RqfwDE7svaHAZWuAMiBYiZLj38yotXZ4Lefv9/FSOj1beYOg7Umm0cahlgynq6N9VTctyD7yCfYNApIRzTpVsINqNeBZ4g/vN/gR7FY9A2N3lWQbNZcEg+vOoItYW4rQ9Jtm7zDugXZ1x9XX+7Kz3QlsVK3cz4k/csrjWWzRd4jauxIPO/wDH8Csm/Y9MTHn8Nm4xDYgTcA1Jiy0oF/H73hZ/ajsPun5Xt3kaCs+Q7N1hk3kc7RH3aDOyM7Z9IMD/APzDKYIPnDbzEW3k8QlVNl02loJ2gMxhv9pYZME/ScgVLxvm2akGuZkz9YCs8tyZTE+ksJj2BKc7DecNGZuUU3G9Z8Z5bBHpLOjMNeaBEB2y2B4ZO0cxBMecM0BAPy+ZCDNnsJLQ7aMtiR5wziCR8u9gfYpuGdQ3tUuLYBZkzVn+rHXyne6SATcpGBfQ3dQlzM2arc1nh0Sd3+kvYwNbJDIlPA03SQ/aNiQf7QyxaYPyuaT5nT3e83m0ckTO/boezNPFPvfSGGBBaHkMkiq/MXSC8u9JqYM25p/Geb5qTWlmQvhwFZ+UsymA4byImOWgQBDqbNa0gF+0QXHKPTtuTP7XYUb9mtDg0v2jmIJA37NBE/K7R7VLquo79olpbkmN9UgPnUels6DzSsG7DmtVzOaWhzchNapZuUZsp3sxI7UAQWbNYSQH7RlsE+nZYGYvmjgfYiZs1jgSH7RIBLSd+yxGo1UnCmjuKhLhn9IAd9UDtXbv9JeBpYonVKIoNhwDi6mXRWqAmXN3kjecpkoAi09lse0Oa/aJaRM75mnPWVpW1WtAb1uqA29z1YFzN+ChVG4MNIa9osYjEVYFjFt7CLH1n58lNkuqZw15MMY8ODml/wCyQ1w1F4QBA6QlodTLZkl8kmeIsOQsbaKG1H0gJyUSbGTIFwCWgkTxuolJ5XL5XmdTjP2E0MRbtNhxSg4rGzWGaaQaSMuKSXlQbGQWvSnOBBB0NuSZBCW16qQHUOjW1vOMNTqEy9noqv77Yk+ILXfXVu58OB52+8feuddBtqbvEmk49TEDL3VWAlh8W5m9+VdBc0lh5j4i/v8AvXpOPk9TGmcbNDSbROBkKHEnhmHL0rxp8o9Vp1TuGqyE3VqdYg8PnGG3mYaLuNtDzVzKQOde+usTvXg9jRLW6lB54Ov2O654ARTbbVE8wNIbpBIpMnujMZukjTiAJBLfRs9pOY94SAFUxGf+8Y7erSYL+KjbQZmpOa7RzXN63UHWFgGC+vO+qkhxvGhE9Xqtved4bk9yaJmS3jruwJ7zUdqmBlugNScCGk/m31GQXZWiDm4dY+sr0tjsb3BjBPfdyzfQw7uvjKQkltXMMozOh2YeubAWGq0rnX7QI+e/XnoELsIFSmsb0fwm6r4lnzSAO6HkH2Qts2SLiDy/7KiqUgK9Q8XNbP1RUA+PuSlG2mSUqTRJaesO/wDxH8UeG2g8NA3FZwAiWsaQe0HPom6busO8f8TfxTFAVQJBoQb9Z1UEAc4pETEcUhMKjtFzHVmllZpLjWjKPUIDAXEOtdqiZ3eaOpNa92VmWwGXrSZJJEDW19EZY9zt440hmaKbmNNQuHWDtSwCeGunNDGEtqECC1wbxdmkZuAbBHC5HcqpTplscdrqQHFzX0zDrOa931XA5jJ1kq1q7RcatOoBULWZqZeADDqpaGt15ge5V9WpmrsBFgxxPgWwI7b/AGU9hmuqGrSZuxldTqTUc8cTDQGsdxbz4qGObui3LBU2S3V6jMS5xp1hvWta3qy5xpZnOsDyKPZ+IqMfVaadUFznVcuW5a+wOtrg+xNAPe4VDum7l9QEF9U5iBDiIpWEXHHuVftjalRjfOKYGUNaHhpJcGSSXC14m/YFbKaj3KIQcuxNoio7COoNp1C5o3ZblsHWcBM8iPal4zHPfTpvDKpZTeKhdkMNbTDg49sXQwGOGXeNEh8OJnW0ZjzshTpnIaLSyHtcA9xcPWvGVrXSbmO5KOWLJSwyiHi8W/e0qhZWygFmbIReqW5QL8SB7kfnL24kuLKoFQNDeqZdugc2h5FJqUXumj6IFhpuLs1Uh0CRA3VtL9/FODDVaxa4blopOe2C+p1iDlJEUrC1vuVhSIwVZ4dVpuY9hc59WHtiW1HGCPEOQqm/8/tFOVsBWDy8Gh6gbBfU0bJmRS7U1U+7/D/FA0UnSYwyn+/H9z+CqqdZWvSj82z/AFn3O/BUzHLl8vzOjxvEltrpe/UZrkoOCws2Ikb5Fvk1KQXhVtkiLI5+1OAW/BM+1Kb/ADZQAddNi0lrmkOaRwc0y0+BAK63sXawr0adYW3ghw+bUbIc3wcHDwC5EHfz/JWs8n+04qVMM42qDe054VGgB4He0Nd9Ry6PAy6z0fyY+VC47L4N1S6riOHDuTtRx4Tr8nKDEc3aCyiufofA/wA+1SCJH4iR4hdw5gmm64IidCW9cyOBe6yRm9vC5qvkWmTYG/vSXH50xwzENn91jdfFNuEC9h+0cjT3NEmOztUQF1ahPLX5XpCD2NFhqkuN+tJtYOMk6C1NvD8UegsIHhTZfW/rFGOJFhrYZGnnLjc+CYGe2ds/JtDElwjeU2PGYWN4PVGpBaba3V3VEQSfacjfBouT2FOAXkd3UETfi92vgnKdMC8AHvLj9o3SSoCNTcbzJ7cuUdwBv4qlxR9O791vxctBVVDUpZq7rxDW/wDEU32EFTdcd4/wKMcMGta7e1DmIlhFPLBvEhuaB396nMwZEdYW7OUfgqLpZs+myg4tqYkuEODXPp7uxE2DA6AJAvyVUuzJxa2Q3tutkeAHuGap+zljJIIMTwHFDDuc6sIJLQwzPzpAF+6VBp0W1qLXnPLYy9YZOMlwi5i2oVtg8Wxjb68/cFjk+34borv+hsaTXcSPkt+LvwUbC1suIcGktzuYwwGmALyARE3Ksa+0KbWyfb8Pj71W0qYe+SSAXtlzCA8AwJaSCAUoumOauLLPEYIMpvitV60k9Sjq7Ug5bSofRoh2HDT1iBlM8Y6plWe09jUW0nHfYwmLA1KUTwn0cxKo9k41tEuDyAM03MagK7N8FHHu2Stg4d1OhuuDC5ngxxA90Jp9TdUQYvTFufV0+Csam26IbMiOJHEqDU2hTq0yARy9qzmofa9zqoc0uaXskw0O0FrESLSjpGox7mCpV4POWi1xzPLs09S2gPtSKLGOq0w5zwwgiaZbm9U/OBET2K1OxsNM7zFSdTmo3A0/R9/tWzE7iYcySl0Kym6o9pLq1SzniNy22VzgJ6msR7Upx+7/AAqcdkYcaVMULzrQ1OpvT1UZ2EvY2tE6wFaUlB0oPoW/vt+D/wAVQgrRdKqEUBf5bfgQs60D+QuVzPP/AEdHi+IsPSs3akh3af58Eqe0rA2bASOfvRh45hFbtR27VAkRx4pQPeiD0pr1EBQd3pyjinU3sqM9em4Pb2lvyT2ES09hKazJUfzKcZOLtCatUzrlHFNq021KZllVoe3xAMHt59oKk4arIWN8n+0pZUwxN2empfuuPXaO55n/AN3sWpw9WCR/N16jFkWSCkjiTg4ScR4vuYBvfqgAjnLz3FNMde2v7IzEc5qOspLmg6ifh7EHKZAabTOtgefru9psE5uxMm57b+7QISmTXvAuRwF/byQBJzIOUepSeR1S1vbBcfZIHxTTcHF3Oc883Gw7mgBo9kooB93YqIn07+5vxcr5rpCzLcU19erlc12XK12Ugw7rGDHG4shiJwqKg6S3puHMEe0K4zKs2tSzNKgBmtlYs7oAmGHTv4ghSWVAe7Q+CqtjX3tE8CXDvlW1CjYrBJUzowdqxyrUDiARIF+yeCmsytpuMgRldfsVdXMAnks5idruqP3XBzmh3cDMJLqNujdba29kYxz4LS5osCNbjUm1lkuktRprEg2dEjhp/FWPSapmw5HZ7IuFgqeMcSA4k8u5X5V1sz4pdKL+ji8rcly0aTy5IvPCBlFhqo2HuFNdh7KkuLbo/Vc6u0uceq0mOF7Ae8rcNqWWF6OD0jj3D2f91s6brLXjVRMmR3Idc9ILkklJJVhWU3S4/wBnH77fvWYaAtN0rE4f67fisyGLk87zX4dHieL/AEUAjSQ1HlXPZsFIkCEeVRGNhG16QHI0hjko83YmpS86QEvAbROHrMrgH0bpcB8phEVG/ZJjtAXT6hGZrmmWuALSNCDcEe33rk28W36D7RFXCuoOu7DmBPGi6Sz2Q5v1BzXX/jsvfGzBy4dpo1zcQ3SZPIXPiBp4pL6nK/YOHedAiwoAbDQAOQEBPTZdc54w2jPrH6oNvE6n3J9zQBayZq1A25IA58FnNqeUGgyW0Qa7xY5bUwe2odfqyoynGCuTokouTpGppvt3LNbY6c0Kctpnfv0imRkB/aqeqO4SexYjam1K+JPpqhyfQ0+rT+txf9b2KKKYFhoOAXNzc9Lpj/6bMfE+Zkzau3cRiJFSoWUz+ipS1p7Hu9Z/tA7FN6EABtUAQA5sAWGipXaK56HG1X94fBU8XLLJluTsnyIRhjpI1GZM4hshHmRkrrnOMfT2W4Yp726WnxkH7lbU8OQE43aLG1XsjrWk+E/el7y6wZX7mb8SqKKjbFfd0yeKoOimzt9WJJIy3JiZJ8VbdJq0tDRq4wArTo5s7csAESbmeangjfUrzyroStq7FDqZGY/ZH/MuV7UwJpVS3tsV2Ou8kcPYfxWM6U7JztJESLgx/FaJxtGaMqZA2JS3jBzV03ZkgAlQOibw5ul/geIWmNOFgfQ6CVoY2Zs3dOjnefirxpsqnC4pxrZTplMd4I/irQLdidxRiyqpMWSkEoEpJKsKip6Un+zn95vxWaabLSdJ/wDJnd7f+ILL0xZcjn+a/Do8Txf6OtKNxTYRuXONo44o5TRRHxSGJzJWdNwEYamIWKiMVEjIjDEgHBU7VO2FtjzbFU6pPUJ3dX/VvIGY/uuDXdzSq7IifSBBB0NlZjnpJSXwRnHaLTOxOrNpk5iGtHEkAR3rObT8odFpLaANZ2kjq0we1x+6/YsBVfVqNArV6tVoAAa53VAaIAgDkB36m90oUwBAXTy/yHxjRihxP8ix2ntmriPzr+r9G2zB3jV3j7FDaQNPgm8qVlXMnklN3J2bYwjFUkOZkM6ayo8qrJC3PVO/pbVwbyKbWuD7kOnUcQQrNzCqDa+y85lauNNQnbKc0do0Tf61a/0VL2uQ/rZr/Q0va5UP9BJWG6PTUYObhPdN/cuquRH7MHoM6LgiX+kcAHOAcQNASNFYOqwLpiiyAoW068A3Wa7ZqXRGU6RdIjTxDS0B0SYOnZp4pyl5T6wH5qn7XLP46katZx7YHglt2Ir1lUFVlDxObsvqnlSrEEbpg7QTI7pBHuUOp5RKpaQWNdPEm/8AdACrjsNN1NiwE1yI/ZF8dlx0U2yTUcbCTcDS/wDJXQ6eJzCVyro+zJWI5j4H+K6Fs6raFVPuXY7Spi9q411FpqsALmAuAOhgXB8Fmh5U6v0NP7TlqcdSzMIPER7Vzh2xIJHIkexOGXRUxZMWzsv/AOtGr9Cz2uQPlPq/Qs9rlQ/0Kh/Qql/ZX2Q/rl3U6bVcT6NzGNaSCYkkwbC6nMNln8DsrK6VesYYXP5U95Wa8MNVQ6hmTeUoZCsheOZkMyRkQyJARw1GGpIcjDlYIWGowEmUaiMUEYlEAjhAByUMxQhBAAzI86TKUkAYehvElAIAPeJDxKXCSQgBvdqVsnDzUn5vxP8AJUeFZ7HFj3q/D1kVz6ItHOsqLbdSGklXvBZnpIfRu7luRQzO7OZJnmrymyyqdnBXDFkzv3GiKDLFGxFMQpRTNUKmLJNFJTGWu3vhbjZ+ixdYelb3hbfZ46oXRi7RmkqZNeLLPY2jlqHtutKQqXaw6w/ngqcq9rJx7ldHYhA5JwoBYbLhASs5QJSS5ACsxRSUUo0ACSgCUEJQM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6" descr="data:image/jpeg;base64,/9j/4AAQSkZJRgABAQAAAQABAAD/2wCEAAkGBhQSEBUUEhQVFRUUGBcUFRQUFRcUFBUVFBYVFRUUFBUXGyYeGBkjGRQUHy8gIycpLCwsFR4xNTAqNSYrLCkBCQoKDgwOFw8PGikcHiQpLCwtLCwpKSwpLCwpKSksKSkpLCksLCksKSkpKSosKSksKSwpKSksKSkpLCksLCksLP/AABEIALsBDgMBIgACEQEDEQH/xAAcAAAABwEBAAAAAAAAAAAAAAAAAQIDBAUGBwj/xABREAABAwIDBAUHBwgFCgcAAAABAAIRAyEEEjEFE0FRBiJhcYEHFCMykaGxQlJTgpLB0RYzQ1RicuHwFRckosI0RFVzk5Sy0tPxCCVjg4TD1P/EABoBAAIDAQEAAAAAAAAAAAAAAAABAgMEBQb/xAAnEQACAgIBAwUAAgMAAAAAAAAAAQIRAxIEITEyEyJBUXEFFFKBkf/aAAwDAQACEQMRAD8A49KEokFWTDlCUSCADlCUSCADlCUSCAFShKTK03Rjyc47HEbqiW0z+mqg06UcwSJf9UFFAZvMhmXSNleRmrv6oxD27uhU3cUz16nVa8OE+o0te3W9/FaTC9BtmU7VcI55HHf1h7RmhTUG1YtkcUzLV4LyYbRq0N8zDktmMhc1lU2BkU3kGDNuPYuhYDoRs+nVa+lQdLTmzVarqrR27sgAkTaeMJ7avS3GMxz8NhnNY0FoYHMa4maTamZznA3OY6J6V3Ft9HE8bgqlF5ZWpvpvGrKjSxw8HCUxK7rtLY208WGjEsw1YNu3fUaTss2OWaVuCg/kDiv1XZ/+70f+ko6j2OMShK7OegeK/VNn/wC70f8Appv8icR+q7O/2ND/AJUahscclCV2VvQbEHTB7PPC1GhrrHqofkNiP1LAc/zVHTnpojUNjjUoZl2N3QWv+o4H/Z0tU2Og1eb4LBHWwpUh783BGobHIMyGZdhHQit+oYL7FPjpo9K/Iar+oYLl6jNdY9fVGobHHJQldiPQp/HA4HSdGi3P87oh+RDz/mGC8I+6sjUNjjkoSuyfkFU/0dhPeP8A70X5Av8A9G4X2v8A/wBCNQ2OOSildgrdBS1pc7Z2FAAkkufAA/8AkrnnSzD0mvaaVNtORdrC/L2GHucQe4+HNahZRShKJBIYcopQQQAEEEEABBBBAAQQQQAEEFvPJr5P8PtEVHYjEmllOVtNmXObSXOLwQGxYDWx5XaViD8k/Rp1TEtxb2tFDDkOJqMa9jyXBjmgFwMhrnODgCA5rZXpMFZrY3QvCYFgbQYcrsoIc4v3joMOIdYEzciAcotYRe4KnlbEiBYNb6rAOAOp8VZXQjZy/wAo23HbM2tQxMF1DE0t3iGj5W6eeu39trajY5gEcVqcZs5tRjatMhzHtD2PbcOa4SD3EKi8vuzd5s2nVF9zWaSf2agdTP8AeLFjvJL5R2UGHB4x0UruoPPyHE9akTwaSSQToZ5iHGVOga6HUdlbBOR5EEzlv2NBkeJWBxYczbjZkOFSlqL/AJlgHeulbFxrK1N76Ly4B2U5XiBDWwYadYXPdu9Xb1Mz+kwxm3Jg49ynJkUdeoNBY0wLgcOxOZByHsSMP6je4JxVEhJpjkPYkDDt5BOlAIAa81byQ81byVZtAN3hzAcz1a06Aas6vAJqwa6AJ9Z1sREFto4k9bQJDLjzVvJH5s3kqfKMzScsQ0D8/OaIHhI4+KTAgN6sucfp4JEAX4esez2IsKLo4ZvL4IvNG8vh+CpqpblMZYLpM+cdsaaXzdiVLJBBF4a2d/6wiZHJAFt5o3kPYPwQOHaIsNRwH4KNslgDTBBuNN5w57wkqa7h3/cUxB5ByCGQch7EaCAM707q5MFUi029xP3LzX0sf6YDk0e8r0L5T68YUN+c74ZR/iK849Iak4h/ZA9gRLsgXcrUEEFWTAggggAIJUIQiwEoJWVDKiwEoJUJ7CYGpVeGUmPqPOjGNL3Hua0SiwI6lbMxJp1WnePpCYc9gzOA/dJAd3FbzYfkQxtYB2ILMM08Hekqx+40wPFw7loMV5LcHhqZs+s/51R0N8KbIHtlTUWxNoseivlCpuIYajqtMFobmcA6nFhYAfBdGwe26LiesGnQ3s7tBFiuF4Kg2k8SwZQdB1dO5anZ+3AQAGnvm3wV1X3K7NZ5WdoYduy69OvUDDVpkUhq59RpD2BoGvWaL8BJXmFd08oXR6pjdmB7GOfVoVGuY1oLnFj+o9rQL8WO+oqrov5C21KTXY2u6nUPXNGkabiKenWeZGax0kCQqZLqTQv/AMP+23M84obolktqmoIhpIyBpnUnLIHY7kp/TCsDtuk4Wvhjy+WR9yvMD0SOxsJiH4Wo+q3I6uadVtOS6lTJgVGAG4GkHs4zz5vSkY7GUa+XIQ6ixzZmC2q4iDAmxB8VL4Ez0DhvUHcnE3hz1R4/EpxIAIBBAIAqsZiAKjgSBYT6aqw2giWtbDddQdITIxLTmOYRYT5xW0kcMtjAOndxKextbrv6wEAfp3M0jVoacvemTWbaKmjZI85cL3iercXF0hg86bDesOP+c1u8Xyda/PRONzVCcsGCSYxNZsEnSzNLad6bFYRJqaAEf2kwRmuT1Px5INxVj12gwP8AOiRHrE3Za0cOJQBMGGfcxciI39Ui8THV6veB7El2EeREcCLYmroTMzlmVFqYoSMtVpmY/tUT1jwynsHZojbiAf0oyyWhwxNzxE9XXq87XQBZ4SiWggzraXuqGIHF2ncnXajx+78Uzs90sBnNJJkP3g14OgW8E78rw+J/gmIWggggDn3lYqnJSHCfff8AALzxtGpmrPPNx+K715XcVDqTeQe72BkfeuAPuSeZJUZMcUNoJUIoUSQSCOEIQBM3CG4VoMKlU6ADgXNzAEEt5gGSLcxZZPVL9Cuw2zn1HBlNjnuOjWNLnHuaLrZ7F8i+PrwXsZh2njWPWjsptk+2F2ro1h6NKkPN6bGMcA4ZGhuYESCSLmx4q3fiI0BJ5AfebBbViruzO5/Rz3YnkLwdKDiH1MQ7lO6p/Zacx8XLd7P2TQwzMtClTos4hjQwd7iNe8o/OSSQItwb13dxPqi3xTB6xi0jn6Vwvaw6rT2qxRSIN2PVsSDOUExxHq/aNlm9rUi8GD9m/GPWPV5q9qmTfU2hxzkHhDG2At7lCxNOYB14Bxva8im1WIic62hsmTYSezrn26BStgbGcXgugd7rjv4Ba12ysx0tHyiQPsD4FSqfR2j+ki9hBydggDU+1MCZRxmHpUS19amMwIs4OOnANlZzZu2mUaZIawucHAtm9yYl0aZYNgFnttYR1CoWuBjgSCMw4OHYVTjaMmADPvURl7/SzWG0OBlrqc2cxwLXtPYWkhZ/bvRulgsc3zf/ACetua9EZi4taTDmkm9nA6k2IScTSLpMGWwSRexniO5QcZii6pSBcXZGgQTOXrzA5alRkkCZ6HwnqDx5czysnkxgz1B4/E9g+CfUCQCgECgEAVlTEjekF4Aa6/piDoDBZl90pQr0iZFc9WLCoCLc/YZ8UivVio7r8wRvnAAZdcuQgGfx7Ezv7k7wZRad+7gOrI3fGL356pDJAfT/AFh17D0gPGbW1sg2rTd6uIOnCo3sE6doTDcRFzUEOufTuMCcst9H29lwEk1DBG8GYSR/aDpxk7rhl5HigCXv6X0+tvzjeAB9sX8UbqlM5hvyDMn0jQW3IjSwkx4BQ/OeG8ECXB2/IJBsJ9HES3wkpdTF/wDqARAnfRLoEg+j7CgC0w5GUQ7MODpBnxFkbfWPcP8AF/BFhz1G3mwvMzbnAnvhCnq7vA/utP3piHEEEEAca8ruJnEOHzaUeLnPHwhcjOGXSfKLW3mNrDtY32MDj75WRdgVnySpl0I2iiOGRebq7OCSTglXuT0KXzdH5urjzJAYJL1B6Fk3ChKGFVkKQ7B2mwHaTwC3uxvJ/Ta4ecHObHKwwzxdqfCFjw455X7TVklGC6kjyb4/PhGsPrUSaR7hBZ/cc0eC1mIpzM30sczhx+SDdNtwNOk1opMaxo4NAA8eZ7Snnm3uMW17Rou5FNRSZypNNtoZqaQ7S0B5DR3Cmy5Heg55ABJgftHdM5eoOse480lsgWBB45RHfNR9yO0ckdPmBw1aMx4n8662qYgnWFpDdfomdxPrOSqTwG2aI4kDIy51l2v3oqcTaCdAW+lcIjV7uq3uRAXnU8RJrPBE/VYgQisTreP2RlaI51HfcqTam0nMks4fNufGo5XNc8Dc6w70jo7Gt6rVkelRArUM7oBJHWcLklmrG6mMwATulY0Ue3+lZqMDHtDsrpBkuI4EZjz5dgWT2jtJzaTjS6rhBPaBqPfPgtxtLYQJII7LkcdIa371mMf0cLZjQ2jsKJJgn16lRsnbrBTDXvnM3K/1i651za8tCpW0dmtoFha8PD2ucCHB2jhq4a8fvWXp4M06ha4eqYV8WFwYACfWByiTfLePBY/U96izS4extHpPZx9GP5+CkrjY8ouOaBlDQBw3b7x3kq1Z06x8D0TPs1PxWimZ9kdPKIaLmf5cY/6Jn2av4pX5e4/6Gn9ip/zIphsjcupOc98TE3mrWb9kZY+yYRnC1I0F4n09UaaQcvfK58/pjizJNAXMmPOBfuFQR4IHpviuNAcv044z9IjVhsjoJw9WdBpH5+qPkxcZdZm/ihUwb5tMAQDv6oJjmAPeufnptijJ3Av21xxm0VLacEPy2xVvQ6aXr85v17+KNWGyN8cDU7eAtiKvAR83X4pTsNVmQBcXG/qAA6GBk5QeF/aufflriYjcW7HVx/j07EZ6dYm/oNY41+Eade2n8yjVhsjqDBAHdzn3nVIo8e1x9xj7lzj+sjF/QN+y/wDFJb5RsUP0DeJ9V/EyeKKYWjpqTUMNJ7D8FzX+szFfQN+y/wDFQ3eVjEkXo0r9lSb+KKC0Zfa1Te42q7gX1XeAdlHuKYdgwhshxdUqFwg9oImSSSJ7grTdDkudnl7zoYI+wqDgUg4JXW5CSaIVGxdqUvmfYh5org0Ak7pRch6kaJC6J0L2oauEDXGamGO7dzLI9G77EDvplc9arjoptXcYthPqVYov5dY+jce58Due5PhZdMlPsyPJx7Qv6OqB2ZqFJ0hR6Bykt5ad3BPUTchd85IzVbDuGnHM88urT0AmLoOAkAkZv2+sf9my3t0T2Ibbx+cWjxI1vFu1MtNrTljgN2z7R6x8FEQp/DNpFsxjhPVpN17ilPfAvYHQP6jfqsb1j3FIYYb1Rb9nqDhcvdc6ahCkPm2m5LL68TUdr4XSADm2jQaD9EwnkAOseKxPlHa04UObrTqMd1Ww2T75uNVsw0O0uZvk65sOL3CAqHpfhWvwddoichdaajpbBu7RqfwDE7svaHAZWuAMiBYiZLj38yotXZ4Lefv9/FSOj1beYOg7Umm0cahlgynq6N9VTctyD7yCfYNApIRzTpVsINqNeBZ4g/vN/gR7FY9A2N3lWQbNZcEg+vOoItYW4rQ9Jtm7zDugXZ1x9XX+7Kz3QlsVK3cz4k/csrjWWzRd4jauxIPO/wDH8Csm/Y9MTHn8Nm4xDYgTcA1Jiy0oF/H73hZ/ajsPun5Xt3kaCs+Q7N1hk3kc7RH3aDOyM7Z9IMD/APzDKYIPnDbzEW3k8QlVNl02loJ2gMxhv9pYZME/ScgVLxvm2akGuZkz9YCs8tyZTE+ksJj2BKc7DecNGZuUU3G9Z8Z5bBHpLOjMNeaBEB2y2B4ZO0cxBMecM0BAPy+ZCDNnsJLQ7aMtiR5wziCR8u9gfYpuGdQ3tUuLYBZkzVn+rHXyne6SATcpGBfQ3dQlzM2arc1nh0Sd3+kvYwNbJDIlPA03SQ/aNiQf7QyxaYPyuaT5nT3e83m0ckTO/boezNPFPvfSGGBBaHkMkiq/MXSC8u9JqYM25p/Geb5qTWlmQvhwFZ+UsymA4byImOWgQBDqbNa0gF+0QXHKPTtuTP7XYUb9mtDg0v2jmIJA37NBE/K7R7VLquo79olpbkmN9UgPnUels6DzSsG7DmtVzOaWhzchNapZuUZsp3sxI7UAQWbNYSQH7RlsE+nZYGYvmjgfYiZs1jgSH7RIBLSd+yxGo1UnCmjuKhLhn9IAd9UDtXbv9JeBpYonVKIoNhwDi6mXRWqAmXN3kjecpkoAi09lse0Oa/aJaRM75mnPWVpW1WtAb1uqA29z1YFzN+ChVG4MNIa9osYjEVYFjFt7CLH1n58lNkuqZw15MMY8ODml/wCyQ1w1F4QBA6QlodTLZkl8kmeIsOQsbaKG1H0gJyUSbGTIFwCWgkTxuolJ5XL5XmdTjP2E0MRbtNhxSg4rGzWGaaQaSMuKSXlQbGQWvSnOBBB0NuSZBCW16qQHUOjW1vOMNTqEy9noqv77Yk+ILXfXVu58OB52+8feuddBtqbvEmk49TEDL3VWAlh8W5m9+VdBc0lh5j4i/v8AvXpOPk9TGmcbNDSbROBkKHEnhmHL0rxp8o9Vp1TuGqyE3VqdYg8PnGG3mYaLuNtDzVzKQOde+usTvXg9jRLW6lB54Ov2O654ARTbbVE8wNIbpBIpMnujMZukjTiAJBLfRs9pOY94SAFUxGf+8Y7erSYL+KjbQZmpOa7RzXN63UHWFgGC+vO+qkhxvGhE9Xqtved4bk9yaJmS3jruwJ7zUdqmBlugNScCGk/m31GQXZWiDm4dY+sr0tjsb3BjBPfdyzfQw7uvjKQkltXMMozOh2YeubAWGq0rnX7QI+e/XnoELsIFSmsb0fwm6r4lnzSAO6HkH2Qts2SLiDy/7KiqUgK9Q8XNbP1RUA+PuSlG2mSUqTRJaesO/wDxH8UeG2g8NA3FZwAiWsaQe0HPom6busO8f8TfxTFAVQJBoQb9Z1UEAc4pETEcUhMKjtFzHVmllZpLjWjKPUIDAXEOtdqiZ3eaOpNa92VmWwGXrSZJJEDW19EZY9zt440hmaKbmNNQuHWDtSwCeGunNDGEtqECC1wbxdmkZuAbBHC5HcqpTplscdrqQHFzX0zDrOa931XA5jJ1kq1q7RcatOoBULWZqZeADDqpaGt15ge5V9WpmrsBFgxxPgWwI7b/AGU9hmuqGrSZuxldTqTUc8cTDQGsdxbz4qGObui3LBU2S3V6jMS5xp1hvWta3qy5xpZnOsDyKPZ+IqMfVaadUFznVcuW5a+wOtrg+xNAPe4VDum7l9QEF9U5iBDiIpWEXHHuVftjalRjfOKYGUNaHhpJcGSSXC14m/YFbKaj3KIQcuxNoio7COoNp1C5o3ZblsHWcBM8iPal4zHPfTpvDKpZTeKhdkMNbTDg49sXQwGOGXeNEh8OJnW0ZjzshTpnIaLSyHtcA9xcPWvGVrXSbmO5KOWLJSwyiHi8W/e0qhZWygFmbIReqW5QL8SB7kfnL24kuLKoFQNDeqZdugc2h5FJqUXumj6IFhpuLs1Uh0CRA3VtL9/FODDVaxa4blopOe2C+p1iDlJEUrC1vuVhSIwVZ4dVpuY9hc59WHtiW1HGCPEOQqm/8/tFOVsBWDy8Gh6gbBfU0bJmRS7U1U+7/D/FA0UnSYwyn+/H9z+CqqdZWvSj82z/AFn3O/BUzHLl8vzOjxvEltrpe/UZrkoOCws2Ikb5Fvk1KQXhVtkiLI5+1OAW/BM+1Kb/ADZQAddNi0lrmkOaRwc0y0+BAK63sXawr0adYW3ghw+bUbIc3wcHDwC5EHfz/JWs8n+04qVMM42qDe054VGgB4He0Nd9Ry6PAy6z0fyY+VC47L4N1S6riOHDuTtRx4Tr8nKDEc3aCyiufofA/wA+1SCJH4iR4hdw5gmm64IidCW9cyOBe6yRm9vC5qvkWmTYG/vSXH50xwzENn91jdfFNuEC9h+0cjT3NEmOztUQF1ahPLX5XpCD2NFhqkuN+tJtYOMk6C1NvD8UegsIHhTZfW/rFGOJFhrYZGnnLjc+CYGe2ds/JtDElwjeU2PGYWN4PVGpBaba3V3VEQSfacjfBouT2FOAXkd3UETfi92vgnKdMC8AHvLj9o3SSoCNTcbzJ7cuUdwBv4qlxR9O791vxctBVVDUpZq7rxDW/wDEU32EFTdcd4/wKMcMGta7e1DmIlhFPLBvEhuaB396nMwZEdYW7OUfgqLpZs+myg4tqYkuEODXPp7uxE2DA6AJAvyVUuzJxa2Q3tutkeAHuGap+zljJIIMTwHFDDuc6sIJLQwzPzpAF+6VBp0W1qLXnPLYy9YZOMlwi5i2oVtg8Wxjb68/cFjk+34borv+hsaTXcSPkt+LvwUbC1suIcGktzuYwwGmALyARE3Ksa+0KbWyfb8Pj71W0qYe+SSAXtlzCA8AwJaSCAUoumOauLLPEYIMpvitV60k9Sjq7Ug5bSofRoh2HDT1iBlM8Y6plWe09jUW0nHfYwmLA1KUTwn0cxKo9k41tEuDyAM03MagK7N8FHHu2Stg4d1OhuuDC5ngxxA90Jp9TdUQYvTFufV0+Csam26IbMiOJHEqDU2hTq0yARy9qzmofa9zqoc0uaXskw0O0FrESLSjpGox7mCpV4POWi1xzPLs09S2gPtSKLGOq0w5zwwgiaZbm9U/OBET2K1OxsNM7zFSdTmo3A0/R9/tWzE7iYcySl0Kym6o9pLq1SzniNy22VzgJ6msR7Upx+7/AAqcdkYcaVMULzrQ1OpvT1UZ2EvY2tE6wFaUlB0oPoW/vt+D/wAVQgrRdKqEUBf5bfgQs60D+QuVzPP/AEdHi+IsPSs3akh3af58Eqe0rA2bASOfvRh45hFbtR27VAkRx4pQPeiD0pr1EBQd3pyjinU3sqM9em4Pb2lvyT2ES09hKazJUfzKcZOLtCatUzrlHFNq021KZllVoe3xAMHt59oKk4arIWN8n+0pZUwxN2empfuuPXaO55n/AN3sWpw9WCR/N16jFkWSCkjiTg4ScR4vuYBvfqgAjnLz3FNMde2v7IzEc5qOspLmg6ifh7EHKZAabTOtgefru9psE5uxMm57b+7QISmTXvAuRwF/byQBJzIOUepSeR1S1vbBcfZIHxTTcHF3Oc883Gw7mgBo9kooB93YqIn07+5vxcr5rpCzLcU19erlc12XK12Ugw7rGDHG4shiJwqKg6S3puHMEe0K4zKs2tSzNKgBmtlYs7oAmGHTv4ghSWVAe7Q+CqtjX3tE8CXDvlW1CjYrBJUzowdqxyrUDiARIF+yeCmsytpuMgRldfsVdXMAnks5idruqP3XBzmh3cDMJLqNujdba29kYxz4LS5osCNbjUm1lkuktRprEg2dEjhp/FWPSapmw5HZ7IuFgqeMcSA4k8u5X5V1sz4pdKL+ji8rcly0aTy5IvPCBlFhqo2HuFNdh7KkuLbo/Vc6u0uceq0mOF7Ae8rcNqWWF6OD0jj3D2f91s6brLXjVRMmR3Idc9ILkklJJVhWU3S4/wBnH77fvWYaAtN0rE4f67fisyGLk87zX4dHieL/AEUAjSQ1HlXPZsFIkCEeVRGNhG16QHI0hjko83YmpS86QEvAbROHrMrgH0bpcB8phEVG/ZJjtAXT6hGZrmmWuALSNCDcEe33rk28W36D7RFXCuoOu7DmBPGi6Sz2Q5v1BzXX/jsvfGzBy4dpo1zcQ3SZPIXPiBp4pL6nK/YOHedAiwoAbDQAOQEBPTZdc54w2jPrH6oNvE6n3J9zQBayZq1A25IA58FnNqeUGgyW0Qa7xY5bUwe2odfqyoynGCuTokouTpGppvt3LNbY6c0Kctpnfv0imRkB/aqeqO4SexYjam1K+JPpqhyfQ0+rT+txf9b2KKKYFhoOAXNzc9Lpj/6bMfE+Zkzau3cRiJFSoWUz+ipS1p7Hu9Z/tA7FN6EABtUAQA5sAWGipXaK56HG1X94fBU8XLLJluTsnyIRhjpI1GZM4hshHmRkrrnOMfT2W4Yp726WnxkH7lbU8OQE43aLG1XsjrWk+E/el7y6wZX7mb8SqKKjbFfd0yeKoOimzt9WJJIy3JiZJ8VbdJq0tDRq4wArTo5s7csAESbmeangjfUrzyroStq7FDqZGY/ZH/MuV7UwJpVS3tsV2Ou8kcPYfxWM6U7JztJESLgx/FaJxtGaMqZA2JS3jBzV03ZkgAlQOibw5ul/geIWmNOFgfQ6CVoY2Zs3dOjnefirxpsqnC4pxrZTplMd4I/irQLdidxRiyqpMWSkEoEpJKsKip6Un+zn95vxWaabLSdJ/wDJnd7f+ILL0xZcjn+a/Do8Txf6OtKNxTYRuXONo44o5TRRHxSGJzJWdNwEYamIWKiMVEjIjDEgHBU7VO2FtjzbFU6pPUJ3dX/VvIGY/uuDXdzSq7IifSBBB0NlZjnpJSXwRnHaLTOxOrNpk5iGtHEkAR3rObT8odFpLaANZ2kjq0we1x+6/YsBVfVqNArV6tVoAAa53VAaIAgDkB36m90oUwBAXTy/yHxjRihxP8ix2ntmriPzr+r9G2zB3jV3j7FDaQNPgm8qVlXMnklN3J2bYwjFUkOZkM6ayo8qrJC3PVO/pbVwbyKbWuD7kOnUcQQrNzCqDa+y85lauNNQnbKc0do0Tf61a/0VL2uQ/rZr/Q0va5UP9BJWG6PTUYObhPdN/cuquRH7MHoM6LgiX+kcAHOAcQNASNFYOqwLpiiyAoW068A3Wa7ZqXRGU6RdIjTxDS0B0SYOnZp4pyl5T6wH5qn7XLP46katZx7YHglt2Ir1lUFVlDxObsvqnlSrEEbpg7QTI7pBHuUOp5RKpaQWNdPEm/8AdACrjsNN1NiwE1yI/ZF8dlx0U2yTUcbCTcDS/wDJXQ6eJzCVyro+zJWI5j4H+K6Fs6raFVPuXY7Spi9q411FpqsALmAuAOhgXB8Fmh5U6v0NP7TlqcdSzMIPER7Vzh2xIJHIkexOGXRUxZMWzsv/AOtGr9Cz2uQPlPq/Qs9rlQ/0Kh/Qql/ZX2Q/rl3U6bVcT6NzGNaSCYkkwbC6nMNln8DsrK6VesYYXP5U95Wa8MNVQ6hmTeUoZCsheOZkMyRkQyJARw1GGpIcjDlYIWGowEmUaiMUEYlEAjhAByUMxQhBAAzI86TKUkAYehvElAIAPeJDxKXCSQgBvdqVsnDzUn5vxP8AJUeFZ7HFj3q/D1kVz6ItHOsqLbdSGklXvBZnpIfRu7luRQzO7OZJnmrymyyqdnBXDFkzv3GiKDLFGxFMQpRTNUKmLJNFJTGWu3vhbjZ+ixdYelb3hbfZ46oXRi7RmkqZNeLLPY2jlqHtutKQqXaw6w/ngqcq9rJx7ldHYhA5JwoBYbLhASs5QJSS5ACsxRSUUo0ACSgCUEJQM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2" name="Picture 8" descr="https://encrypted-tbn3.gstatic.com/images?q=tbn:ANd9GcRcPKgctFFzSfrYIIqflY19TuH9sTB3aeKAR_gclDYK5vkbfs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69" y="160338"/>
            <a:ext cx="2798489" cy="1938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6407268" y="2098552"/>
            <a:ext cx="3865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Ortaklardan biri eTwinning Desktop üzerinden proje bilgilerini doldurarak başvuru yapar.</a:t>
            </a:r>
          </a:p>
        </p:txBody>
      </p:sp>
      <p:sp>
        <p:nvSpPr>
          <p:cNvPr id="12" name="Sağ Ok 11"/>
          <p:cNvSpPr/>
          <p:nvPr/>
        </p:nvSpPr>
        <p:spPr>
          <a:xfrm>
            <a:off x="4240422" y="875730"/>
            <a:ext cx="1800200" cy="648072"/>
          </a:xfrm>
          <a:prstGeom prst="rightArrow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utoShape 13" descr="data:image/jpeg;base64,/9j/4AAQSkZJRgABAQAAAQABAAD/2wCEAAkGBxAPEBQUDxQUFhQUFBUUFA8UFBAPFBQUFBUXFxUVFRQYHCggGBolHBUVITEhJSkrLi4uGB8zODMsNygtLisBCgoKDg0OGhAQGywkICQsLCwsLCwsLCwsLCwsLCwsLCwsLCwsLSwsLCwsLCwsLCwsLCwsLCwsLCwsLCwsLCwsLP/AABEIAOAA4QMBEQACEQEDEQH/xAAcAAEAAgMBAQEAAAAAAAAAAAAABQYCAwQHAQj/xABDEAABAwIEAgcFBQYFAwUAAAABAAIDBBEFEiExBkETIlFhcYGRBzJSobFCYoKSwRQVI3Lh8DNDVMLRU3PxJESTorL/xAAaAQEAAwEBAQAAAAAAAAAAAAAAAgMEAQUG/8QANREAAgEDAgMECgEEAwEAAAAAAAECAwQRITEFEkEiUWGRBhMycYGhscHR8BQVI0LxM3LhJf/aAAwDAQACEQMRAD8A9wQBAEAQBAEAQBAEAQBAEAQBAEAQBAEAQBAEAQBAEAQBAEAQBAEAQBAEAQBAEAQBAEAQBAEAQBAEAQBAEAQBAEAQBAEAQBAEAQBAEAQBAEAQBAYTTNY0ueQ1rQS5ziAABuSTsEB57jHtJzEjD2AtGn7VKHZT3xx6Fw7yR4FUyqroaoWzesisVmO1k3+JUS6/C7oR6R2VTqSZpVGC6HK2V97l779ud5PrdQ5n3lihHuO+kxeqi1jnlHcXukH5X3HyRVJLqHQpy3RZMK9oL4yBXNBZzqIwQWd749bjvb6K6FfvMtW0xrEv9POyVjXxuDmOAc17TcEHYgrQY2saM2IcCAIAgCAIAgCAIAgCAIAgCAIAgCAIAgCAIAgPEPbFxcZqoUMTrQxFpnIPvy75D91otp2nuVNV6YNVvHXLIg1TWtb2WWY3mh+KNamRgwjxkX2XGdSO6LEmlcJnTJUNykna2q4dJb2R8SGGoNI8/wAKUudDf7Em5aO4gHzA7VooT6GK7o6cyPY1qPOCAIAgCAIAgCAIAgCAIAgCAIAgCAIAgCAID491gSeQv6ID8h4vVOkqp5HbvmkefxPJHyIVEkbIPB20eInLldqPmqGjXCRudY7O9dFEtMQ3vHqhzwNrJWt3N+4IMmyWtdJpsOxRZZE34TUGKoge3dkjH+THAn/hdpvDyRrLMcH6aikDmhw2IBB7iLheieEzJAEAQBAEAQBAEAQBAEAQBAEAQBAEAQBAEBH8RT9HSVD/AIYZCPHKbLj2Ox3PyrisHWzDfn3qo0+JyRut3KDiWxlg7oXKmUcGqEsm1rblRJrct3D/AA3RyNz1NS1oG8TdHWGpJPh3LqRCc8bGjiV9ExwjoWGw3leT1r7ENOoXJRJUpt6M4qCmscx37f75KOS1x0PfuDavpqGB3MMyHxYcv6L0KbzFHiVo4myaUyoIAgCAIAgCAIAgCAIAgCAIAgCAIAgCAICu+0KbJhtQe1ob+Z7R+q5LYlD2j841YuCqTXg4o2rjOo2iMAjT00VbZdFHSIx/ZKhkuwZtLmu0J8lJPQrlHtZOtlM7MCf6qtl6WGiXYNFV1L3sereyupzUr2fBJfycB+oK9Cg+yeLdxxPJdFcZQgCAIAgCAIAgCAIAgCAIAgCAIAgCAIAgKh7VZMuGv73xj/7X/RRlsWU/aPAJBdUmlHGwWK4yaNrtlWy6Ox0xN0UC3B108Wlz5Jk40dttR4/oolnU3xnkoFi7j0P2STWknZ2ta78riP8ActluzzL1bHpS0mAIAgCAIAgCAIAgCAIAgCAIAgCAIAgCAICn+1aMuwx5H2Xxk/my/wC4KMtidP2jwJypZqRpkj1uoliMmx3UGWwJOOHqgKtl62OgtAt4IjkkZjcKJI2hRLS++yZt6iY8hEL+bhb6H0Wu3PNvdkeorUecEAQBAEAQBAEAQBAEAQBAEAQBAEAQBAEBw47hraumlgdoJGFubfKfsu8jY+SM6nhn5nxKjkp5nwzNyyRuLXN15bOb2tO4PMKhrBri8mpoUGWo3RN1UGWRO+mVUjTA+vH0RHJAlBk2tOnkossR6Dwfi0OHU3umSeYhz7dRjABZjC92psCToDqStMKkYRx1PPq0Z1Z52RcOHOKIqxzoyOjlaL9ESDnb8bD9ocjzHorqdVTM1a3lS13RPq0zhAEAQBAEAQBAEAQBAEAQBAEAQBAEAQBAVTjrgeDFWB1+jqGC0dQBc2+B4+0y525KLjknCfKzw/H+H67DXEVcJyXsKhnWid2HNsPA2PcqZRaNcJJ7EfDVsPP1B+qraLkyToJmuvYgnu1VMzVSaZtePofouI7JGyCmfIRlBPaeXqukSYo6Fserjdw9B4d6YO8x25ieXmV3BzLYEbszXscWvYczJG6Frhz8O0HcLnNjYOHMsM9F4U4mFW0xy2bUMHXYNnjbpI/uk8uRW2lU514nlV6DpvTYsYcrTOfboD6gCAIAgCAIAgCAIAgCAIAgCAIAgCA+XQGirqI42Eyua1nMvLWt876IdSb2PCfa8aBzoZKBjWnM9sr2R9Ex9wC07DMRY6257rPNxexspKcV2ii01ZK33XEeh+RVLimaozktmdjqqQ7uPPsH0UC7LyXykiIjYOxo08l0jhnQ2DtUXImoGejU3O6I0yTW/wCF1Ii5HLJUua5r43FkjDmY8auB8OYPMbKS01RVNqSwz0zhHidtazK8ZJ2AdJF2jk9na0/LZbITUjzKtJwfgWRrlMqNgKA+oAgCAIAgCAIAgCAIAgCAID5dAfLoCGxbiikprh8gLx/lR/xH+YHu+ZCi5JE405S2RTsV4/nfpTsEQ+N9pJPT3Wn8yrdR9C+NBL2ipVuIvkdnne55Gud7s1vC+jR4KDy9y5NR2KxxXXh8TW7HMHAH3rWIuexEg5NlehKgyyLJAa/NUs0xL7Q4i10eYG7QBm5OZ3kcx3hCR1Onvt6/1XcEHLJyveT2+W3mSpFbbYEZtr8rgfm3KDBllsLMAB7R+p5rhLHcIoXxubJG8tlYbtludO0W5tOxCczT0HqlJYkel8K8SNrGEOAZMy3SRfR7O1h7fJbKdRTXieZXoOk/AsTXKwoMwUBkgCAIAgCAIAgCAIAgPl0BorKyOFueV7WNH2nENHqVxvB1JvRFTxPj+FtxTMdKf+o68UfzGY+lu9VSrRWxphaTe+hUsT4jq6nSSUhp/wAuK8TbdhsczvM2VLqSZpjbwj4kOdPdH6LhNmDwpJlckQuL1OV8bORJc4dob7o9fouvYjFalTrJHSOJd7xdf+i6jklhmVPC46AFRZOOxLCmIGpH0VLRpgyRwSpySC2xBDu8KJatskxhFRnZb4XFov8ADuNPl5Kcdiqa1O9rb8r9/wDRdIpZN4aOaiWJd5nZcJYNU0rWauIHj+gXAQVRxIIZWyU5IkjNxJytza4bFp5gqccp5RXPlaxI9n4W4hjroGPaWiTKDJDfrMJ3uDra+xW2EuZHkVKbhLHQnmuUys2AoD6gCAIAgCAIAgPl0BrnnbG1znmzWgucewAXJ9EB4/ivtblnLhRMETL2bK6z5XD4spGVngQ5Zp1nsjfStY4zJlZkxaSd+eVxe/43uL3C/YTsO4Khtvc1xjGOkUdkMhcEO4bOljPNcyd5Te1g5pk7yo0z2U4lU0UjiqYtmjI+E/X+quxlGTm5ZHCcr9QqtUaViR9Zcc05hy4LBR8RMhpXQsp4i9+jqh4zvGt+rf3eQ8lx7BLXOTgjDmtuQQHDRxBFx93tUJLuLoPoyf4Tddsn8w+myLY69yfXDpzVOIRxg5iBbw+Z5JgZIGs4lc45adpJOxAJ9NLnyCmoFcqiWxyuw2aTrVUgjadcpNz+W/1PknZRHEpb6Elh+GjLmp4btH/u6giKMd7SbA+DQouTZNRivFkjgRdHWwPjmc6TpGtc4N6OMscbOYAdXA9pslOXbWDtaGaUuY9tievRPDN7SgMwgPqAIAgCAIAgMCUByVzBJG9h2e1zSO5wI/VAfluspjTSkfZuR5g6hZZxPRpTJCncqMmtRJalmAXCWiJJtQu4OOR8/aOzXv5LuCDkfdXf3YLuxHGSu8W4ZnYHN95nIdh3VkZFE6ZVIXuZvp9FJ4ZGOYna2UHsVWDQpHbQ4iITdrWE8i5jZLEcxm0v5LqIyPldiEk8he9znONus4lx9SosnHTYnMPrY6SIBx6zusRtqfmfILmCXMapMYqKg5YGHv02+dh+IrvL3kfWZ2MXYYxpBq5bu5RM67vDbTwA805kjvLJ7k5TYVKxgcWx0cTv8ya/TPH3Y9XPPiuNt7hYWkfl+TAz00JvDGZpP9RVgSeccA6o/FfwUclnK3u/L8miqrZZ3ZpnueRsXHRvc1uzR3ABRbyWQio7Hfw1rWQ/9wH8oJ/RTortorunilI9ipZLr0TwjvYUBtCAyQBAEAQBAEBoeUBxVMtkB4RxfQAVMzHDRz3Pae5xzC3rbyVMlqaqbyir00ha4sdyWeUcG2nPOhJRznkuJHZTedCQpnk7n9UOJN7nexwG2p9T68lwnojoYSd9O7mmTuDIsaRZMjlRWsWwZgu5ht93ku5ItEGILmwbc9gFyfJdyzmEbBC1p651+BoD3eduq3zPkupNkXJI307JJD/BaGj/AKhIJH4zoPwhdwluQy5bEnh+GxZw1ofUSnZjA43Pedz627lFz6Imqa3kyyHCDEAK2ZlOP9HAGzT27DlOWPzKi/Fk4vPsLPjsjGLFo4LihhbF2zvtPUO787hZng0eag5Y2LY0+b23n5IjamZzzme4ucTq5xLifEnVRRa1hYOaR6kiEmbIWOebMBJ7lONKUtiqpcQp7suPCWBuZIJJBqPdHZf/AMlaqdFQ16nnV7qVTTGEej0jdFcZSQjQG4IDJAEAQBAEAQHLKgIyt2QHnnGWEmVuZo67dR3jmFGSyicJcrPMsSgzDMNx9FS1k1KWGY0c2Yd6pehqXaRJ07u1RbJqHeStNILKOSxI6ekAQaHNPXAX/pYeJ2CkkRciGq8SDtB1u5ujfAvO/gB5qSWSqUsEbNM8gjYHdjbtH4vtO813REdXsdmC8P1FWbQROfbc2yxt73OPVHmbrnM3ojvJGOsiyMwWkph/6uczP/01MbxjufMdPy3UWTWXsvP8Gc/EErW9FStZTxbFkIyud/PL7zj5gdyKWgdPXXVkRG7+/VRZZA2sKgy2JthppJSAxpPfyV0KEpeBmq3dOGi1ZO4dwqXWMpv90LVCjGJ51W5nPwRbMOwRjB1WgK0zk/SUdkBKwx2QHU0IDMIDJAEAQBAEAQHNIEBw1LEBA4hTXQHmHFmE9DJnaOo46jsd/VVyXUvpyzoU+oj6J+Ye6fkVTOOTVSnhndDLcXCoNiOsVYYLuIA7SbX8OZ8giRxySOaXFHvOWNpJ7wQLdoYNfMm3crFDvKZVM6I0TMJ1md+EW08AOq35plIYkyXwzhqqqG52sEMPOpmd0TLfzO1d4DRccmwoxi8dfNkpBQYfS8nVcg+068VOD/L7z/OwVbkveXKEn4fU+YjjE8zQ1zssY2gjHRRD8Dd/O65zN7k1TjHVb95EtOi6yK2wfHO1/vx/RF3HG8PLOuhwyaU9Vpt2lXxoN7mWd3GL7OpZsM4VGhk6x7OSvjTjHYx1K86m7LTRYS1osAB5KwpJenoQOSA74qayA14jilNSAGokazNfKDck23sALlQnUjD2mabazr3LapRbwReNcc0lHIY3Nle8AGzWtDesAWnM4jQgja6pqXUIPB6VnwG5uYesTil4vu8EmasA46FbUmBsXRkscY3vdmu9uwIFtLXO/JRp3XPLlxgtveBO1oKs582qyksaPzKtiXHOJNLrujjLS4GNjGmxBIt1nEnb5LNO6q+49y34FYtLCck+rb+ywXPgbiz9uYGTANnDc1hoJGg2L2jlruFrt6/rFh7nz3GOE/w581PWGce59zLWtJ4gQBAEAQGlwQHNKxARtXCgKzjWHNkY5rhoQgTweVYph5jc6J/ke0ciqJLDNcJZWSDjlyXbm1vba5HhfQfVVOOuTQp6YN8UOZ2t3OJ2F3OJ7L7+llzmxsSUG9y0U3DUwaHVT2UkR1s8Zpnd7YG9YnxsotvqTWNorP73nXBV0dKR+yQ53/6qptI6/ayIdVvjuot42Jxi28SfwX5OWsr5Z3ZpnueeVzoPBuw8goPXcuilHZHOXLhI0lx5KcYtvQpnNRWW8Hbh+BzTcsoPMrTGh3mGd3jSJZaHh+CGxlc2/wB9zW/Uq5KMDN/drdG/cieqnQUkXSS6MuAC1pfvtsk6kYLLJ21rVuKnq6a18dDgbxzRtOjJCPis0egvcrO7yB60fR25a1az3FlxHFY46F1TDZ4LAY+wucbNBHidR3K6dVKnzowW1hOd2repprr7lv8AI85pONMRilzveXi9zE5rQwt3IAAuNxYgrzVdVU8tn2c+BWNSnyxjjxTec+ZLcRVpbPTYjTOd0cpBLC49WRmkkRB0F239CVZVn2o1Y7P9wZLC3To1bCslzR643T2l36P7E57UHCWggqITcZ2kOHwSsO/mGiytvHmmpL9yYPRyLp3lShU3w/OL/wBle43oxJBRVVrdJA2NzhyfGBYHtNs35FnuI5jGfej1uD1XCtXts55ZNr3P9XmXHAOGsMpWRVGfUtbIyWWRrDrY8renitdOjSglLPmeDe8Sv7iU6HL1aais+HiVri+FlHi8U72tdDLlkOYBzSD1ZdOZF83ms9dKFZSez/Wexwucrrhk6MW1OOVpv3x/Bs4yw7911kNXSNGR5J6P3WNeAc1jyDmF2niu14epmpxIcKuP6jazta71XXq108nj5Hp1FVMmjZJGbte0Pae5wuF6MZKSTR8bWpSpVJU5bp4fwN66VhAEAQGtwQGp7UByTxoCIrYLoCj8W4P0rMzR126jvHMKMllE6cuVnm1XRh2uzr6n/lUvY1x3LDheJvpoWtgDI3a5qhjf4zwT8br5RY26ttlmybOVNZe3cc0shcSXEkk3LiS4nxJ3XCfQ1ZtQunM6o+z1IYCTt5nVRUW0Wc3awtzu4fw91aC5tw0Oym+9wAdvNaKVKMllmS7q1KMlHGMrJz1c8tNNJG0NGQkZ8ocQNLHrXB0IUJ1nBuK0PTtOGUq9KNWWZN97/BaODsRfVF9NOes+NxZJo06t1Atbkbg9ylRrOeYSKeI8OhbctxSWiayv9+TK5heATVL3tiaHyNBL4y4B9mmxIvzubeiyRhKTwtz6OtdUbeMZTeIvZ4011+haMELp8NqqU6uhYJYzrchrszm6+FvxK6EnKlKHcebdU40b6jcrab5X8VhP97jTwlwnFV00zw94mivkALMh6l2kgjUEhw35KFGgpxbzqjTxLidS1r04cqcJb753169FhmeFzGbCK2G4/hOjmbl+yHO1b6sJ001XIS5qMo92p24pKlxKhVx7ScdeuFv8yycEYHT1mGPZMxhc572mQBpc0tAyFru7/lX29OM6WGeXxe9rWt+pU28JJ46PO+UQfC9I6UVWHzaPt0sWYGzaiLQ5b7g/S6poxzzUn8Pej0+I1Y0/VX1Pb2ZY6xl3+76m3BMTc/DKulk/xaZpkY3T3Gus8W+64H8wXac26UoPdELu1jDiFG5h7M3h+9rTzX0JHDaT9rwBzADmhc9zLi7rMk6QDxLHEeanCPPbY7jLcVf43GlN7SST7tVj6rJScM4dnrARSx5i11nnPGAAb5S657jsscKMp+yj6O44jRtXmtLCe2j+JfOKsGn/AHPEZmjpqQa2PSXisWEE216uUn+Vba1OXqVndfQ+Y4beUf6nNU32Knw7W/1yviIHfvPASHayQtPjmh1b6ssPMov7tv4r7HZr+BxlNezJ/KW/kzv9lWKGakdG83dC+w1v1HjM30OYeSnZz5oYfQy+klqqVyqkdpL5rR/Yuq2HzoQBAEBiQgMHBAaJGoDhqIkBCV9LdAeYcXYSYXmRo6rjqOx39VVUj1NFGfQiIz1Vje56cfZM44nyaMBKnGnKRXUrwgtWTuHcLPfYyady0RopbmGpdSltodvE+CtgpLsaCekZvbXdcuNIaGzhEee51fRmv2cfw6h0TtBKwOaCQesGh49WOv5Ki2niWH1PV43b81FVI/4vD92cfVHTxDAynxiJzwMrjE+xtbrHo3E35aXUarUa6b8C3h8ZVuFyjHdcy8tUbqxkcWNsNOWf4kOZjbWvJ1ZLW7iHFck0q65fAnQjOpwmSqp7S1fhqvwfG1/7sxeUva50eaTRgBdaWz2i5IuBoo8/qqzzt+S7+L/UOGQUWlLEd9uzo/My9nrzNikjsto5m1BLL3yte4Otbs1AXLZ81Vvo8kuOQVLh8Y57UXDXxWhDwTT0hqIGuc0Bzo3OaXNc9rCRYWGw1JP3lUnKGYnoyp0bn1dZpPRNZ2Tf7j4Fl9meHRzw1rC8F0rOjMf2g2zrPGlrEu0t2K+0gpRku88n0guJ0atCXLpF5z5aeS+Zv9klaY5ailkPWvmaPvM6sg//AD6LtlLDlBlfpNQU6dK4hts/c9V9zTj5/YsdjkaBlkfEXHawk/hv8b6lcqdi4T78Flkv5XB5U29YqWPhqvwYceURoK4VEYHQ1LXtkbpYl4Ilb3Ah2bxuuXMfV1OZbP8AWS4LWV5Z+ok+1Bpr4YcX8MY9xK+yCcGGojOtntfyIs8Fun/xn1Vti+y0YvSmGKtOfemvLX7lewzEBgmJVDHgmPrNyAi5DiHxHXsBt5lUQn/HqtPb9wercW74vY05x0lo8+7Kl8/sWal46ZV1DKaSDJFUAx5nODjd7SA0ttbXbzWhXSnLka0Z49TgUrajK4hUzKGuEu575+ZSaytqqN89O0iMOJZJYtDXNYSBZvIuB5WvmCxylODcdj6KlRt7qNOu+1jVb5TeOvg/LBZ/ZAx/SVJIOXLH4BxLja3I25LTYp5keP6UOHJSS3y/semL0D44IAgCA+IDEhAYOagOeSNAcNRT3QEFiuCNmaWuFwdCECeCrxcCta7Ukjs1KgqcU84LXXqNYyT1BgLIx1WgKZUS8GHgckBAe0uDLQt/7zNt9nrLd/8AH8T3vR1Zu3/1f2K7ikP7IcPq2NNughJtYax2z3vvdhA9Vmn2OSa7ke5apXH8m1k/8pfPbyZMe1GBpNPM2xa+N45ajquadd9HFTvP8ZGT0bbSq0Xumvun9Dl4N4OqJZ4KiVuSFpbMDmbd5HWjDWjUDbdQoW8nJSe25p4rxehTo1KFN5k8x93R5febvalhVqpsxNmOZHmI3BDi11h/Ll1XbyHb5uhH0cuc27pLWSbx5Jr55LrwpwhTYfmfEXPe8AdI8j3d7NAFgFro28aeqPn+JcXr3uI1Ekl0Xf4lP4hIpMcY82yyPicb7ZJB0UgtzN7u81kq9i4T934PfsU7nhEoLdKS+K7S/BqxIfuevBbnyhwkjYLZXQvJD4/wi/o0rkv7FTT9RZb/AP1LPEsZxhvqpLZ/H8mHHNLLR1bK2kcRHKRKx7bFrZC2zrjbrA377lcuIuE1Ujs9SXBqtO6tpWdddqPZae7XTyfloQFZisuI1kT3gF5fGxuUFjfeFgGkmx1PM7qiU3Vmmz06VrTsbWcI6RxJvOr27z2Li7B/22kfGAM468RPKRoOX11HmvWr0/WQa8j4Hhd5/EuY1HttL3Pf8lL9k9DUwzTdNDIxrmAZ3NcwFzXaDXfc7LHZRlGTyj6H0lr0KtKHq5ptPZNPRom+MODn107ZI3MaCzLIXBxN23yEAb+8fT0ur27qSyjzuFcYjaUXCab1yseO/wBDgw32Ysje18tS8vaQWmNjY7EajVxdf5KELJJ5cjTcek8pxcIUkk98tv6YLPW8KUM8xmmhD5Da5c59tBYdS+U6AclolQpylzNanj0uK3dGkqNOeI/D67krTU0cTcsTWtb8LQGj5K1RS0RhqVZ1Jc022/E2rpAIAgCAID4gMSEBg5qA1ujQGl0CA1mmCA+tpggNjYUBUPaq0CjZv/jN23vkfb5rJeewvefQ+jSzdS/6v6o8wilmkLWOzvDGm0Ty9zWgDTK3kLW7Nl5uZPQ+1dOlBOSwsvdYy/iXKulNZgkZdlMlPMGHXQAghmx+FzRr2LVJ89Bd6Z4NGCteLSxlRnHP5+aZeOAKvpsPhNrZQ5mXsyPIA9LLZbS5qaPnON0fVXs134fmvyQPtgpiaeGQfZlyHss9pOvddiovl2U/E9T0WqYrTpvrHPk//S08H1nT0NO+9yY2tJ+8zqu+bStNCXNTTPF4pR9TeVIeL8nqvqV32k8NVFa+ndTNuW5mvN2tsNCx1yeRzbdqz3VGVRpxPW4BxKjaRqRrPR4a+6+hJ8ScMOxGlhbK4RzsDSXgdIA4tAkbyuL/AECsq0fWwSejMdhxNWNxOUFzQedNuuj9514Tw4yKjFLUO6eMXHXbbQm4G52Ox5adinCilDklqii54jKpdfyaS5JeD+Hz6mrCOC6GklEsTDnF8pe9zw2/NoPPvXIW1ODykTuuNXdzT9XOWj3wks+8sKvPKCAIAgCAIAgCAIAgCAID4gPlkB8LUB8LUB8yIBkQH0NQFN9qNJLLTRNhY57umBytYZDo124GwvzWS8TcEl3n0Po5Up07icqjSXL1eOqJfAsMvhzIpmZXPhLJGluUguBBv6q2nD+0otdDBeXOL6VWnLKUsp57iu4NwDMynqIZpWBtQxgIZmflfG4Oa8A27NRdZ6drJRcW9z17vj9KdanVpxbcG98LKaw11LZw3gooYeia9zxmLszraXtoO7RaaVP1ccZPDv713dX1jilpjQ76qljmbllY17bg5Xta9txsbFWOKksMzU6s6UuaEmn3p4NkcbWgBoAA2aAAB4AIlghKTk8yeWZLpwIAgCAIAgCAIAgCAIAgCAIAgCAIAgPlkAsgFkAsgFkB9QBAEAQBAEAQBAEAQBAEAQBAEAQBAEAQBAEAQBAEAQBAEAQBAEA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53" y="3140969"/>
            <a:ext cx="1281237" cy="127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etin kutusu 16"/>
          <p:cNvSpPr txBox="1"/>
          <p:nvPr/>
        </p:nvSpPr>
        <p:spPr>
          <a:xfrm>
            <a:off x="8616280" y="4316969"/>
            <a:ext cx="1426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.</a:t>
            </a:r>
          </a:p>
        </p:txBody>
      </p:sp>
      <p:pic>
        <p:nvPicPr>
          <p:cNvPr id="1040" name="Picture 16" descr="http://www.gdsx.com/Portals/149981/images/istock_000007411702xlarge-resized-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73" y="3778739"/>
            <a:ext cx="1533872" cy="1533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etin kutusu 18"/>
          <p:cNvSpPr txBox="1"/>
          <p:nvPr/>
        </p:nvSpPr>
        <p:spPr>
          <a:xfrm>
            <a:off x="8359663" y="3932248"/>
            <a:ext cx="1692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Diğer ortak, proje başvurusunu onaylaması için bir bildirim alır ve bu bildirimi onaylar.</a:t>
            </a:r>
          </a:p>
        </p:txBody>
      </p:sp>
      <p:sp>
        <p:nvSpPr>
          <p:cNvPr id="20" name="Sağ Ok 19"/>
          <p:cNvSpPr/>
          <p:nvPr/>
        </p:nvSpPr>
        <p:spPr>
          <a:xfrm rot="10800000">
            <a:off x="5167957" y="3992932"/>
            <a:ext cx="1800200" cy="648072"/>
          </a:xfrm>
          <a:prstGeom prst="rightArrow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347" y="3195314"/>
            <a:ext cx="1281237" cy="127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Metin kutusu 21"/>
          <p:cNvSpPr txBox="1"/>
          <p:nvPr/>
        </p:nvSpPr>
        <p:spPr>
          <a:xfrm>
            <a:off x="1812602" y="4358505"/>
            <a:ext cx="3327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Proje ortakları onayladıktan sonra proje, iki ülkenin ulusal destek servislerine düşer. Ulusal Destek servisleri projeyi inceler, onaylar yada reddeder.</a:t>
            </a:r>
          </a:p>
        </p:txBody>
      </p:sp>
      <p:sp>
        <p:nvSpPr>
          <p:cNvPr id="10" name="Yukarı Ok 9"/>
          <p:cNvSpPr/>
          <p:nvPr/>
        </p:nvSpPr>
        <p:spPr>
          <a:xfrm rot="8307903">
            <a:off x="4523073" y="5114321"/>
            <a:ext cx="576063" cy="1008112"/>
          </a:xfrm>
          <a:prstGeom prst="upArrow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/>
          <p:cNvSpPr txBox="1"/>
          <p:nvPr/>
        </p:nvSpPr>
        <p:spPr>
          <a:xfrm>
            <a:off x="4439816" y="6302131"/>
            <a:ext cx="553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Proje Ulusal Destek Servislerinin ikisi tarafından da onaylanınca sistem otomatik olarak Twinspace oluşturur ve proje başlar.</a:t>
            </a: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15" y="5710905"/>
            <a:ext cx="2657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10051852" y="260648"/>
            <a:ext cx="449739" cy="64087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PROJE BAŞLATMA SÜRECİ</a:t>
            </a:r>
          </a:p>
        </p:txBody>
      </p:sp>
    </p:spTree>
    <p:extLst>
      <p:ext uri="{BB962C8B-B14F-4D97-AF65-F5344CB8AC3E}">
        <p14:creationId xmlns="" xmlns:p14="http://schemas.microsoft.com/office/powerpoint/2010/main" val="10512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  <p:bldP spid="12" grpId="0" animBg="1"/>
      <p:bldP spid="19" grpId="0"/>
      <p:bldP spid="20" grpId="0" animBg="1"/>
      <p:bldP spid="22" grpId="0"/>
      <p:bldP spid="10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" y="0"/>
            <a:ext cx="11938000" cy="5080000"/>
          </a:xfrm>
          <a:prstGeom prst="rect">
            <a:avLst/>
          </a:prstGeom>
        </p:spPr>
      </p:pic>
      <p:cxnSp>
        <p:nvCxnSpPr>
          <p:cNvPr id="5" name="Düz Ok Bağlayıcısı 4"/>
          <p:cNvCxnSpPr/>
          <p:nvPr/>
        </p:nvCxnSpPr>
        <p:spPr>
          <a:xfrm>
            <a:off x="1210235" y="4222376"/>
            <a:ext cx="13447" cy="1331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389965" y="5997388"/>
            <a:ext cx="366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Yeni bir proje başlatmak için kullanılır.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407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511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2088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7504492" y="1028343"/>
            <a:ext cx="38179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Yeni bir </a:t>
            </a:r>
            <a:r>
              <a:rPr lang="tr-TR" dirty="0" err="1"/>
              <a:t>eTwinning</a:t>
            </a:r>
            <a:r>
              <a:rPr lang="tr-TR" dirty="0"/>
              <a:t> projesini iki farklı </a:t>
            </a:r>
            <a:r>
              <a:rPr lang="tr-TR" dirty="0" err="1"/>
              <a:t>eTwinning</a:t>
            </a:r>
            <a:r>
              <a:rPr lang="tr-TR" dirty="0"/>
              <a:t> üyesi ülkeden öğretmenlerin kurucu (</a:t>
            </a:r>
            <a:r>
              <a:rPr lang="tr-TR" dirty="0" err="1"/>
              <a:t>founder</a:t>
            </a:r>
            <a:r>
              <a:rPr lang="tr-TR" dirty="0"/>
              <a:t>) olması ile başlatılabilir. </a:t>
            </a:r>
            <a:endParaRPr lang="tr-TR" dirty="0" smtClean="0"/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Projeyi başlata bilmek için öncelikle kurucu ortağınızı «bağlantı kişileri» </a:t>
            </a:r>
            <a:r>
              <a:rPr lang="tr-TR" dirty="0" err="1"/>
              <a:t>nize</a:t>
            </a:r>
            <a:r>
              <a:rPr lang="tr-TR" dirty="0"/>
              <a:t> eklemeniz onun da kabul etmesi gerekli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Kuruculardan birinin proje başvuru formunu doldurması yeterlidir. Diğer kurucu sadece başvuruyu onaylar.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4371" cy="6858000"/>
          </a:xfrm>
          <a:prstGeom prst="rect">
            <a:avLst/>
          </a:prstGeom>
        </p:spPr>
      </p:pic>
      <p:cxnSp>
        <p:nvCxnSpPr>
          <p:cNvPr id="11" name="Düz Ok Bağlayıcısı 10"/>
          <p:cNvCxnSpPr/>
          <p:nvPr/>
        </p:nvCxnSpPr>
        <p:spPr>
          <a:xfrm flipV="1">
            <a:off x="6239435" y="2366682"/>
            <a:ext cx="1089212" cy="2178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03528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13611" cy="6858000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 flipV="1">
            <a:off x="4760259" y="363071"/>
            <a:ext cx="2541494" cy="1815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7291219" y="363071"/>
            <a:ext cx="477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Program dışı ortak ülkeler </a:t>
            </a:r>
            <a:r>
              <a:rPr lang="tr-TR" dirty="0" err="1" smtClean="0"/>
              <a:t>Ukrayna,Lübnan</a:t>
            </a:r>
            <a:r>
              <a:rPr lang="tr-TR" dirty="0" smtClean="0"/>
              <a:t>,</a:t>
            </a:r>
          </a:p>
          <a:p>
            <a:r>
              <a:rPr lang="tr-TR" dirty="0" err="1" smtClean="0"/>
              <a:t>Ermenistan,Azerbaycan,Gürcistan</a:t>
            </a:r>
            <a:r>
              <a:rPr lang="tr-TR" dirty="0" smtClean="0"/>
              <a:t> ve Moldova’dır.</a:t>
            </a:r>
            <a:endParaRPr lang="tr-TR" dirty="0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6199094" y="4639235"/>
            <a:ext cx="1613647" cy="40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7812741" y="4474739"/>
            <a:ext cx="444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Projemize bir </a:t>
            </a:r>
            <a:r>
              <a:rPr lang="tr-TR" smtClean="0"/>
              <a:t>içeriğe uygun bir isim veriyoruz.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01029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498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7661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1176" cy="6858000"/>
          </a:xfrm>
          <a:prstGeom prst="rect">
            <a:avLst/>
          </a:prstGeom>
        </p:spPr>
      </p:pic>
      <p:cxnSp>
        <p:nvCxnSpPr>
          <p:cNvPr id="9" name="Düz Ok Bağlayıcısı 8"/>
          <p:cNvCxnSpPr/>
          <p:nvPr/>
        </p:nvCxnSpPr>
        <p:spPr>
          <a:xfrm>
            <a:off x="5647765" y="1358153"/>
            <a:ext cx="1627094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7584141" y="1116106"/>
            <a:ext cx="324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Öğrenci yaş aralığımızı seçiyoruz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1" name="Sağ Ayraç 10"/>
          <p:cNvSpPr/>
          <p:nvPr/>
        </p:nvSpPr>
        <p:spPr>
          <a:xfrm>
            <a:off x="5822576" y="2944906"/>
            <a:ext cx="1452283" cy="39130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7826188" y="3832412"/>
            <a:ext cx="4130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Projemizin kapsayacağı konuları seçiyoruz.</a:t>
            </a:r>
            <a:endParaRPr lang="tr-TR" dirty="0">
              <a:solidFill>
                <a:srgbClr val="C00000"/>
              </a:solidFill>
            </a:endParaRPr>
          </a:p>
        </p:txBody>
      </p:sp>
      <p:cxnSp>
        <p:nvCxnSpPr>
          <p:cNvPr id="14" name="Düz Ok Bağlayıcısı 13"/>
          <p:cNvCxnSpPr/>
          <p:nvPr/>
        </p:nvCxnSpPr>
        <p:spPr>
          <a:xfrm flipV="1">
            <a:off x="2891118" y="2380129"/>
            <a:ext cx="1331258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4397188" y="2312894"/>
            <a:ext cx="389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Projeye dahil edeceğiniz öğrenci sayısı</a:t>
            </a:r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0539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88"/>
            <a:ext cx="7772400" cy="5715000"/>
          </a:xfrm>
          <a:prstGeom prst="rect">
            <a:avLst/>
          </a:prstGeom>
        </p:spPr>
      </p:pic>
      <p:sp>
        <p:nvSpPr>
          <p:cNvPr id="3" name="Sağ Ayraç 2"/>
          <p:cNvSpPr/>
          <p:nvPr/>
        </p:nvSpPr>
        <p:spPr>
          <a:xfrm>
            <a:off x="7368988" y="537882"/>
            <a:ext cx="403412" cy="58629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7893424" y="2554941"/>
            <a:ext cx="4129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Proje faaliyetlerinize entegre edeceğiniz </a:t>
            </a:r>
          </a:p>
          <a:p>
            <a:r>
              <a:rPr lang="tr-TR" dirty="0" err="1">
                <a:solidFill>
                  <a:srgbClr val="C00000"/>
                </a:solidFill>
              </a:rPr>
              <a:t>ç</a:t>
            </a:r>
            <a:r>
              <a:rPr lang="tr-TR" dirty="0" err="1" smtClean="0">
                <a:solidFill>
                  <a:srgbClr val="C00000"/>
                </a:solidFill>
              </a:rPr>
              <a:t>evirimiçi</a:t>
            </a:r>
            <a:r>
              <a:rPr lang="tr-TR" dirty="0" smtClean="0">
                <a:solidFill>
                  <a:srgbClr val="C00000"/>
                </a:solidFill>
              </a:rPr>
              <a:t> ve </a:t>
            </a:r>
            <a:r>
              <a:rPr lang="tr-TR" dirty="0" err="1" smtClean="0">
                <a:solidFill>
                  <a:srgbClr val="C00000"/>
                </a:solidFill>
              </a:rPr>
              <a:t>çevirimdışı</a:t>
            </a:r>
            <a:r>
              <a:rPr lang="tr-TR" dirty="0" smtClean="0">
                <a:solidFill>
                  <a:srgbClr val="C00000"/>
                </a:solidFill>
              </a:rPr>
              <a:t> araçları seçiyoruz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91169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7669" cy="6858000"/>
          </a:xfrm>
          <a:prstGeom prst="rect">
            <a:avLst/>
          </a:prstGeom>
        </p:spPr>
      </p:pic>
      <p:cxnSp>
        <p:nvCxnSpPr>
          <p:cNvPr id="6" name="Düz Ok Bağlayıcısı 5"/>
          <p:cNvCxnSpPr/>
          <p:nvPr/>
        </p:nvCxnSpPr>
        <p:spPr>
          <a:xfrm flipV="1">
            <a:off x="4018547" y="2731168"/>
            <a:ext cx="1756611" cy="24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919537" y="2546502"/>
            <a:ext cx="22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Kullanıcı adınızı yazın </a:t>
            </a:r>
            <a:endParaRPr lang="tr-TR" dirty="0"/>
          </a:p>
        </p:txBody>
      </p:sp>
      <p:cxnSp>
        <p:nvCxnSpPr>
          <p:cNvPr id="9" name="Düz Ok Bağlayıcısı 8"/>
          <p:cNvCxnSpPr/>
          <p:nvPr/>
        </p:nvCxnSpPr>
        <p:spPr>
          <a:xfrm>
            <a:off x="4018547" y="3814011"/>
            <a:ext cx="1636295" cy="24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5919537" y="3693695"/>
            <a:ext cx="150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Şifrenizi yazın </a:t>
            </a:r>
            <a:endParaRPr lang="tr-TR" dirty="0"/>
          </a:p>
        </p:txBody>
      </p:sp>
      <p:sp>
        <p:nvSpPr>
          <p:cNvPr id="11" name="Sağ Ayraç 10"/>
          <p:cNvSpPr/>
          <p:nvPr/>
        </p:nvSpPr>
        <p:spPr>
          <a:xfrm>
            <a:off x="8013032" y="2546502"/>
            <a:ext cx="256424" cy="16404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8578516" y="3043989"/>
            <a:ext cx="364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Varolan</a:t>
            </a:r>
            <a:r>
              <a:rPr lang="tr-TR" dirty="0" smtClean="0"/>
              <a:t>  hesabınıza giriş yapmak için </a:t>
            </a:r>
          </a:p>
        </p:txBody>
      </p:sp>
      <p:cxnSp>
        <p:nvCxnSpPr>
          <p:cNvPr id="14" name="Düz Ok Bağlayıcısı 13"/>
          <p:cNvCxnSpPr/>
          <p:nvPr/>
        </p:nvCxnSpPr>
        <p:spPr>
          <a:xfrm flipV="1">
            <a:off x="3597442" y="5763126"/>
            <a:ext cx="2322095" cy="902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6112042" y="5647002"/>
            <a:ext cx="300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Yeni kayıt için başlama noktası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377077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25243" cy="6858000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>
            <a:off x="5647765" y="605118"/>
            <a:ext cx="16136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7382436" y="443753"/>
            <a:ext cx="4513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Projenizin ilgili hedeflerini yazıyoruz.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Bu hedefler somut veya soyut hedefler olabilir.</a:t>
            </a:r>
            <a:endParaRPr lang="tr-TR" dirty="0">
              <a:solidFill>
                <a:srgbClr val="C00000"/>
              </a:solidFill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5647765" y="4424082"/>
            <a:ext cx="1196788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7261412" y="4356847"/>
            <a:ext cx="4471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Proje takvimini ve süresini belirleyin.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Faaliyetleri ve hedefleri göre bu takvime göre 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Dağıtın.</a:t>
            </a:r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323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0366" cy="6858000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>
            <a:off x="5513294" y="2003612"/>
            <a:ext cx="1492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7005918" y="1882588"/>
            <a:ext cx="4972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Projenin tüm soyut ve soyut çıktılarını yazıyoruz.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Bunlar </a:t>
            </a:r>
            <a:r>
              <a:rPr lang="tr-TR" dirty="0" err="1" smtClean="0">
                <a:solidFill>
                  <a:srgbClr val="C00000"/>
                </a:solidFill>
              </a:rPr>
              <a:t>kitapçık,el</a:t>
            </a:r>
            <a:r>
              <a:rPr lang="tr-TR" dirty="0" smtClean="0">
                <a:solidFill>
                  <a:srgbClr val="C00000"/>
                </a:solidFill>
              </a:rPr>
              <a:t> broşürü gibi basılı ürünlerden</a:t>
            </a:r>
          </a:p>
          <a:p>
            <a:r>
              <a:rPr lang="tr-TR" dirty="0">
                <a:solidFill>
                  <a:srgbClr val="C00000"/>
                </a:solidFill>
              </a:rPr>
              <a:t>h</a:t>
            </a:r>
            <a:r>
              <a:rPr lang="tr-TR" dirty="0" smtClean="0">
                <a:solidFill>
                  <a:srgbClr val="C00000"/>
                </a:solidFill>
              </a:rPr>
              <a:t>erhangi bir yabancı dilden belirli yapıları öğrenme</a:t>
            </a:r>
          </a:p>
          <a:p>
            <a:r>
              <a:rPr lang="tr-TR" dirty="0">
                <a:solidFill>
                  <a:srgbClr val="C00000"/>
                </a:solidFill>
              </a:rPr>
              <a:t>o</a:t>
            </a:r>
            <a:r>
              <a:rPr lang="tr-TR" dirty="0" smtClean="0">
                <a:solidFill>
                  <a:srgbClr val="C00000"/>
                </a:solidFill>
              </a:rPr>
              <a:t>labilir.</a:t>
            </a: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5647765" y="6145306"/>
            <a:ext cx="981635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7005918" y="6024282"/>
            <a:ext cx="5066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Projenizin başvurudan önce son haline göz atmanızı </a:t>
            </a:r>
          </a:p>
          <a:p>
            <a:r>
              <a:rPr lang="tr-TR" dirty="0">
                <a:solidFill>
                  <a:srgbClr val="C00000"/>
                </a:solidFill>
              </a:rPr>
              <a:t>s</a:t>
            </a:r>
            <a:r>
              <a:rPr lang="tr-TR" dirty="0" smtClean="0">
                <a:solidFill>
                  <a:srgbClr val="C00000"/>
                </a:solidFill>
              </a:rPr>
              <a:t>ağlar.</a:t>
            </a:r>
          </a:p>
        </p:txBody>
      </p:sp>
    </p:spTree>
    <p:extLst>
      <p:ext uri="{BB962C8B-B14F-4D97-AF65-F5344CB8AC3E}">
        <p14:creationId xmlns="" xmlns:p14="http://schemas.microsoft.com/office/powerpoint/2010/main" val="1596209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88800" cy="2095500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 flipH="1">
            <a:off x="4545106" y="2095500"/>
            <a:ext cx="3307976" cy="768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2070847" y="3321424"/>
            <a:ext cx="487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Başlattığımız projemize ortak bulmak için kullanılır.</a:t>
            </a:r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432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01926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501926" y="1331259"/>
            <a:ext cx="28405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Başlatılmış olan bir projeye 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ortak olmak için ilanlar</a:t>
            </a:r>
          </a:p>
          <a:p>
            <a:endParaRPr lang="tr-TR" dirty="0">
              <a:solidFill>
                <a:srgbClr val="C00000"/>
              </a:solidFill>
            </a:endParaRPr>
          </a:p>
          <a:p>
            <a:r>
              <a:rPr lang="tr-TR" dirty="0" smtClean="0">
                <a:solidFill>
                  <a:srgbClr val="C00000"/>
                </a:solidFill>
              </a:rPr>
              <a:t>Öğrenci yaş grubumuza 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dikkat ederek arama 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yapmalıyız.</a:t>
            </a: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2958353" y="2043953"/>
            <a:ext cx="6669741" cy="1385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05226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0138" cy="6858000"/>
          </a:xfrm>
          <a:prstGeom prst="rect">
            <a:avLst/>
          </a:prstGeom>
        </p:spPr>
      </p:pic>
      <p:sp>
        <p:nvSpPr>
          <p:cNvPr id="3" name="Sağ Ayraç 2"/>
          <p:cNvSpPr/>
          <p:nvPr/>
        </p:nvSpPr>
        <p:spPr>
          <a:xfrm>
            <a:off x="6992471" y="94129"/>
            <a:ext cx="363070" cy="66697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7355541" y="484094"/>
            <a:ext cx="4583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-94"/>
              <a:buChar char="•"/>
            </a:pPr>
            <a:r>
              <a:rPr lang="tr-TR" dirty="0" err="1" smtClean="0"/>
              <a:t>Erasmus</a:t>
            </a:r>
            <a:r>
              <a:rPr lang="tr-TR" dirty="0" smtClean="0"/>
              <a:t>+ projelerine dahil olmak için ilgili </a:t>
            </a:r>
          </a:p>
          <a:p>
            <a:r>
              <a:rPr lang="tr-TR" dirty="0" smtClean="0"/>
              <a:t>    başlıkta ve yaş grubundaki ilanları taramalıyız</a:t>
            </a:r>
          </a:p>
          <a:p>
            <a:endParaRPr lang="tr-TR" dirty="0" smtClean="0"/>
          </a:p>
          <a:p>
            <a:pPr marL="285750" indent="-285750">
              <a:buFont typeface="Arial" charset="-94"/>
              <a:buChar char="•"/>
            </a:pPr>
            <a:r>
              <a:rPr lang="tr-TR" dirty="0" err="1" smtClean="0"/>
              <a:t>eTwinning</a:t>
            </a:r>
            <a:r>
              <a:rPr lang="tr-TR" dirty="0" smtClean="0"/>
              <a:t> projeleri için de aynı yolu izlemeliyiz..</a:t>
            </a:r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 flipV="1">
            <a:off x="3160059" y="3738282"/>
            <a:ext cx="4585447" cy="94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7745506" y="3738282"/>
            <a:ext cx="425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Ortak ülkelere ait ilanlara ulaşmamızı sağlar.</a:t>
            </a:r>
            <a:endParaRPr lang="tr-TR"/>
          </a:p>
        </p:txBody>
      </p:sp>
      <p:cxnSp>
        <p:nvCxnSpPr>
          <p:cNvPr id="9" name="Düz Ok Bağlayıcısı 8"/>
          <p:cNvCxnSpPr/>
          <p:nvPr/>
        </p:nvCxnSpPr>
        <p:spPr>
          <a:xfrm>
            <a:off x="6508376" y="2568388"/>
            <a:ext cx="12371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7974106" y="2554941"/>
            <a:ext cx="3645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Yaş grubumuza ait ilanlara bakıyoruz.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65763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64969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768818" y="5486401"/>
            <a:ext cx="419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İlgilenebileceğimiz proje ilanını inceliyoruz.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6" name="Şeritli Sağ Ok 5"/>
          <p:cNvSpPr/>
          <p:nvPr/>
        </p:nvSpPr>
        <p:spPr>
          <a:xfrm>
            <a:off x="6804212" y="5486401"/>
            <a:ext cx="699247" cy="2999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481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30"/>
            <a:ext cx="9412357" cy="6858000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 flipV="1">
            <a:off x="6696635" y="753035"/>
            <a:ext cx="3025589" cy="246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9412357" y="383703"/>
            <a:ext cx="286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İlanın </a:t>
            </a:r>
            <a:r>
              <a:rPr lang="tr-TR" smtClean="0"/>
              <a:t>detaylarını inceliyoruz.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32266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92898" cy="6858000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 flipV="1">
            <a:off x="5526741" y="3872753"/>
            <a:ext cx="1600200" cy="26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7368988" y="3926541"/>
            <a:ext cx="4954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Kurumu ve öğrenci yaş grubunu belirterek</a:t>
            </a:r>
          </a:p>
          <a:p>
            <a:r>
              <a:rPr lang="tr-TR" dirty="0" smtClean="0"/>
              <a:t> neden ortak olmak istediğimizi yazıyoruz.</a:t>
            </a:r>
          </a:p>
          <a:p>
            <a:r>
              <a:rPr lang="tr-TR" dirty="0" smtClean="0"/>
              <a:t>Kişisel mail adresi yazmak her zaman işe yarayabilir.</a:t>
            </a:r>
            <a:endParaRPr lang="tr-TR" dirty="0"/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1761565" y="6347012"/>
            <a:ext cx="5244353" cy="107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7368988" y="6023846"/>
            <a:ext cx="3321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Gönderimiz </a:t>
            </a:r>
            <a:r>
              <a:rPr lang="tr-TR" dirty="0" err="1" smtClean="0"/>
              <a:t>twinspace</a:t>
            </a:r>
            <a:r>
              <a:rPr lang="tr-TR" dirty="0" smtClean="0"/>
              <a:t> üzerinden </a:t>
            </a:r>
          </a:p>
          <a:p>
            <a:r>
              <a:rPr lang="tr-TR" dirty="0"/>
              <a:t>,</a:t>
            </a:r>
            <a:r>
              <a:rPr lang="tr-TR" dirty="0" smtClean="0"/>
              <a:t>mail kutusuna yollanıyor.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993273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29"/>
            <a:ext cx="6340967" cy="6858000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 flipV="1">
            <a:off x="2702859" y="4303059"/>
            <a:ext cx="4558553" cy="107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7637929" y="4249271"/>
            <a:ext cx="460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Kendi projemize ortak aramak için kullanıyoruz.</a:t>
            </a:r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00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259" cy="6858000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 flipV="1">
            <a:off x="5499847" y="1062318"/>
            <a:ext cx="3778624" cy="2716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9439835" y="887506"/>
            <a:ext cx="2867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İlanımıza ilgi çekici bir başlık </a:t>
            </a:r>
          </a:p>
          <a:p>
            <a:r>
              <a:rPr lang="tr-TR" dirty="0"/>
              <a:t>y</a:t>
            </a:r>
            <a:r>
              <a:rPr lang="tr-TR" dirty="0" smtClean="0"/>
              <a:t>azıyoruz.</a:t>
            </a:r>
            <a:endParaRPr lang="tr-TR" dirty="0"/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5499847" y="3778624"/>
            <a:ext cx="4074459" cy="927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9439835" y="3778624"/>
            <a:ext cx="2867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Mesajımıza proje konumuzu</a:t>
            </a:r>
          </a:p>
          <a:p>
            <a:r>
              <a:rPr lang="tr-TR" dirty="0" smtClean="0"/>
              <a:t>Yaş grubumuza ve ülke adını </a:t>
            </a:r>
          </a:p>
          <a:p>
            <a:r>
              <a:rPr lang="tr-TR" dirty="0"/>
              <a:t>g</a:t>
            </a:r>
            <a:r>
              <a:rPr lang="tr-TR" dirty="0" smtClean="0"/>
              <a:t>erekliyse ekliyoruz.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46719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432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13128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53070" cy="6858000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>
            <a:off x="7167282" y="4666129"/>
            <a:ext cx="981636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141083" y="4679576"/>
            <a:ext cx="4050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Aramalar sırasında en kolay ulaşılabilecek</a:t>
            </a:r>
          </a:p>
          <a:p>
            <a:r>
              <a:rPr lang="tr-TR" dirty="0"/>
              <a:t>k</a:t>
            </a:r>
            <a:r>
              <a:rPr lang="tr-TR" dirty="0" smtClean="0"/>
              <a:t>elimeleri eklemeliyiz.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838853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7" y="0"/>
            <a:ext cx="7810500" cy="6794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6516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00802" cy="6858000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>
            <a:off x="6185647" y="3388659"/>
            <a:ext cx="1304365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7839635" y="3119718"/>
            <a:ext cx="382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Projemizi yürüteceğimiz dili seçmeliyiz.</a:t>
            </a:r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7753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62158" cy="6858000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>
            <a:off x="5553635" y="1169894"/>
            <a:ext cx="1532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6938682" y="1264023"/>
            <a:ext cx="456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Projemizin ilgili olduğu konuları işaretlemeliyiz.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7" y="2969112"/>
            <a:ext cx="5481918" cy="1280906"/>
          </a:xfrm>
          <a:prstGeom prst="rect">
            <a:avLst/>
          </a:prstGeom>
        </p:spPr>
      </p:pic>
      <p:sp>
        <p:nvSpPr>
          <p:cNvPr id="7" name="Aşağı Ok 6"/>
          <p:cNvSpPr/>
          <p:nvPr/>
        </p:nvSpPr>
        <p:spPr>
          <a:xfrm>
            <a:off x="10717306" y="1855694"/>
            <a:ext cx="484094" cy="1210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8479705" y="4754778"/>
            <a:ext cx="3281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C00000"/>
                </a:solidFill>
              </a:rPr>
              <a:t>Son olarak kaydediyoruz.</a:t>
            </a:r>
          </a:p>
          <a:p>
            <a:r>
              <a:rPr lang="tr-TR" sz="2400" dirty="0" smtClean="0">
                <a:solidFill>
                  <a:srgbClr val="C00000"/>
                </a:solidFill>
              </a:rPr>
              <a:t>İlanımız yayında !!!</a:t>
            </a:r>
            <a:endParaRPr lang="tr-T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167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99900" cy="5791200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>
            <a:off x="5513294" y="1425388"/>
            <a:ext cx="53788" cy="462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4087906" y="6266329"/>
            <a:ext cx="2952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C00000"/>
                </a:solidFill>
              </a:rPr>
              <a:t>İlanımızı listede görebiliriz.</a:t>
            </a:r>
            <a:endParaRPr lang="tr-T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998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82879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453" y="24064"/>
            <a:ext cx="2406315" cy="181872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017603" y="2675529"/>
            <a:ext cx="6480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</a:rPr>
              <a:t>Mustafa Can HİÇYILMAZ</a:t>
            </a:r>
          </a:p>
          <a:p>
            <a:pPr algn="ctr"/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</a:rPr>
              <a:t>Kırıkkale İl Koordinatörü</a:t>
            </a:r>
          </a:p>
          <a:p>
            <a:pPr algn="ctr"/>
            <a:r>
              <a:rPr lang="tr-TR" sz="3600" dirty="0" err="1" smtClean="0">
                <a:solidFill>
                  <a:schemeClr val="accent1">
                    <a:lumMod val="50000"/>
                  </a:schemeClr>
                </a:solidFill>
              </a:rPr>
              <a:t>mustafacanhicyilmaz</a:t>
            </a:r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tr-TR" sz="3600" dirty="0" err="1" smtClean="0">
                <a:solidFill>
                  <a:schemeClr val="accent1">
                    <a:lumMod val="50000"/>
                  </a:schemeClr>
                </a:solidFill>
              </a:rPr>
              <a:t>gmail</a:t>
            </a:r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</a:rPr>
              <a:t>.com</a:t>
            </a:r>
            <a:endParaRPr lang="tr-T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480251" y="2769826"/>
            <a:ext cx="30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i="1" dirty="0" smtClean="0">
                <a:solidFill>
                  <a:srgbClr val="C00000"/>
                </a:solidFill>
                <a:ea typeface="Copperplate Gothic Light" charset="-94"/>
                <a:cs typeface="Copperplate Gothic Light" charset="-94"/>
              </a:rPr>
              <a:t> </a:t>
            </a:r>
            <a:endParaRPr lang="tr-TR" sz="4000" i="1" dirty="0">
              <a:solidFill>
                <a:srgbClr val="C00000"/>
              </a:solidFill>
              <a:ea typeface="Copperplate Gothic Light" charset="-94"/>
              <a:cs typeface="Copperplate Gothic Light" charset="-94"/>
            </a:endParaRPr>
          </a:p>
        </p:txBody>
      </p:sp>
      <p:pic>
        <p:nvPicPr>
          <p:cNvPr id="8" name="Picture 8" descr="http://www.meb.gov.tr/webmaster/mebwebmaster/MEB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26625"/>
            <a:ext cx="1601706" cy="1590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Resim" descr="LOGO AR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064"/>
            <a:ext cx="1207001" cy="1097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0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21" y="0"/>
            <a:ext cx="601824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345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4685"/>
          </a:xfrm>
          <a:prstGeom prst="rect">
            <a:avLst/>
          </a:prstGeom>
        </p:spPr>
      </p:pic>
      <p:sp>
        <p:nvSpPr>
          <p:cNvPr id="3" name="Aşağı Ok 2"/>
          <p:cNvSpPr/>
          <p:nvPr/>
        </p:nvSpPr>
        <p:spPr>
          <a:xfrm>
            <a:off x="1191126" y="360947"/>
            <a:ext cx="397042" cy="902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866274" y="1287379"/>
            <a:ext cx="4299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rgbClr val="FF0000"/>
                </a:solidFill>
              </a:rPr>
              <a:t>Portaldaki</a:t>
            </a:r>
            <a:r>
              <a:rPr lang="tr-TR" sz="2000" dirty="0" smtClean="0">
                <a:solidFill>
                  <a:srgbClr val="FF0000"/>
                </a:solidFill>
              </a:rPr>
              <a:t> profilimize ulaşmamızı sağlar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6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66707" cy="6858000"/>
          </a:xfrm>
          <a:prstGeom prst="rect">
            <a:avLst/>
          </a:prstGeom>
        </p:spPr>
      </p:pic>
      <p:sp>
        <p:nvSpPr>
          <p:cNvPr id="3" name="Sağ Ayraç 2"/>
          <p:cNvSpPr/>
          <p:nvPr/>
        </p:nvSpPr>
        <p:spPr>
          <a:xfrm>
            <a:off x="9566707" y="174812"/>
            <a:ext cx="397564" cy="65756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10112188" y="1304365"/>
            <a:ext cx="166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Portal profilimiz</a:t>
            </a:r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644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9" y="0"/>
            <a:ext cx="11938000" cy="2108200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 flipH="1">
            <a:off x="830179" y="1768642"/>
            <a:ext cx="1600200" cy="806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204537" y="2779295"/>
            <a:ext cx="3368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Portalda</a:t>
            </a:r>
            <a:r>
              <a:rPr lang="tr-TR" dirty="0" smtClean="0">
                <a:solidFill>
                  <a:srgbClr val="FF0000"/>
                </a:solidFill>
              </a:rPr>
              <a:t> bulmak istediğimiz kişiler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1816768" y="1852863"/>
            <a:ext cx="3416969" cy="1864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00789" y="4006516"/>
            <a:ext cx="362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Aktif olan projelerimize ulaşmak için 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7808495" y="1852863"/>
            <a:ext cx="421105" cy="129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6472989" y="3429000"/>
            <a:ext cx="5675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Devam eden projelere ortak olabilmek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Kendi kurucusu olduğumuz projelerimize ortak bulmak için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600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12200" cy="2095500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 flipH="1">
            <a:off x="3789947" y="1167063"/>
            <a:ext cx="3946358" cy="1359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2911642" y="2851484"/>
            <a:ext cx="4768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Adınıza gelen bildirimleri bulabilirsiniz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(Üyelik </a:t>
            </a:r>
            <a:r>
              <a:rPr lang="tr-TR" dirty="0" err="1" smtClean="0">
                <a:solidFill>
                  <a:srgbClr val="FF0000"/>
                </a:solidFill>
              </a:rPr>
              <a:t>istekleri,mail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bildirimleri,ortaklık</a:t>
            </a:r>
            <a:r>
              <a:rPr lang="tr-TR" dirty="0" smtClean="0">
                <a:solidFill>
                  <a:srgbClr val="FF0000"/>
                </a:solidFill>
              </a:rPr>
              <a:t> istekleri)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7" name="Düz Ok Bağlayıcısı 6"/>
          <p:cNvCxnSpPr>
            <a:stCxn id="2" idx="3"/>
          </p:cNvCxnSpPr>
          <p:nvPr/>
        </p:nvCxnSpPr>
        <p:spPr>
          <a:xfrm>
            <a:off x="8712200" y="1047750"/>
            <a:ext cx="672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9384632" y="1036721"/>
            <a:ext cx="272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Adınıza gönderilmiş mailler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53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791</Words>
  <Application>Microsoft Macintosh PowerPoint</Application>
  <PresentationFormat>Özel</PresentationFormat>
  <Paragraphs>121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Office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Ortak Bulma</vt:lpstr>
      <vt:lpstr>Ortak Bulma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MustafaHICYILMAZ</cp:lastModifiedBy>
  <cp:revision>72</cp:revision>
  <dcterms:created xsi:type="dcterms:W3CDTF">2017-03-28T12:32:04Z</dcterms:created>
  <dcterms:modified xsi:type="dcterms:W3CDTF">2018-07-05T13:15:50Z</dcterms:modified>
</cp:coreProperties>
</file>