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5" r:id="rId2"/>
    <p:sldId id="279" r:id="rId3"/>
    <p:sldId id="280" r:id="rId4"/>
    <p:sldId id="281" r:id="rId5"/>
    <p:sldId id="282" r:id="rId6"/>
    <p:sldId id="283" r:id="rId7"/>
    <p:sldId id="284" r:id="rId8"/>
    <p:sldId id="286" r:id="rId9"/>
    <p:sldId id="287" r:id="rId10"/>
    <p:sldId id="289" r:id="rId11"/>
    <p:sldId id="288" r:id="rId12"/>
    <p:sldId id="290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Varsayılan Bölüm" id="{225E2985-3033-4F25-927B-66F99BC14B6C}">
          <p14:sldIdLst>
            <p14:sldId id="285"/>
            <p14:sldId id="279"/>
            <p14:sldId id="280"/>
            <p14:sldId id="281"/>
            <p14:sldId id="282"/>
            <p14:sldId id="283"/>
            <p14:sldId id="284"/>
            <p14:sldId id="286"/>
            <p14:sldId id="287"/>
            <p14:sldId id="289"/>
            <p14:sldId id="288"/>
            <p14:sldId id="290"/>
            <p14:sldId id="29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0"/>
    <p:restoredTop sz="94599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34523-ABAE-4243-B62E-1F77806DE246}" type="datetimeFigureOut">
              <a:rPr lang="tr-TR" smtClean="0"/>
              <a:pPr/>
              <a:t>19.10.2017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23D4E6-4700-4105-908B-582D7563437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553644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4059-896B-4BED-80C6-8966C143C0EF}" type="datetimeFigureOut">
              <a:rPr lang="tr-TR" smtClean="0"/>
              <a:pPr/>
              <a:t>19.10.2017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CD95C-2BB5-4935-B583-F290EAEB3A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360357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4059-896B-4BED-80C6-8966C143C0EF}" type="datetimeFigureOut">
              <a:rPr lang="tr-TR" smtClean="0"/>
              <a:pPr/>
              <a:t>19.10.2017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CD95C-2BB5-4935-B583-F290EAEB3A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95958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4059-896B-4BED-80C6-8966C143C0EF}" type="datetimeFigureOut">
              <a:rPr lang="tr-TR" smtClean="0"/>
              <a:pPr/>
              <a:t>19.10.2017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CD95C-2BB5-4935-B583-F290EAEB3A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794332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4059-896B-4BED-80C6-8966C143C0EF}" type="datetimeFigureOut">
              <a:rPr lang="tr-TR" smtClean="0"/>
              <a:pPr/>
              <a:t>19.10.2017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CD95C-2BB5-4935-B583-F290EAEB3A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04389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4059-896B-4BED-80C6-8966C143C0EF}" type="datetimeFigureOut">
              <a:rPr lang="tr-TR" smtClean="0"/>
              <a:pPr/>
              <a:t>19.10.2017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CD95C-2BB5-4935-B583-F290EAEB3A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626991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4059-896B-4BED-80C6-8966C143C0EF}" type="datetimeFigureOut">
              <a:rPr lang="tr-TR" smtClean="0"/>
              <a:pPr/>
              <a:t>19.10.2017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CD95C-2BB5-4935-B583-F290EAEB3A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778743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4059-896B-4BED-80C6-8966C143C0EF}" type="datetimeFigureOut">
              <a:rPr lang="tr-TR" smtClean="0"/>
              <a:pPr/>
              <a:t>19.10.2017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CD95C-2BB5-4935-B583-F290EAEB3A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605801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4059-896B-4BED-80C6-8966C143C0EF}" type="datetimeFigureOut">
              <a:rPr lang="tr-TR" smtClean="0"/>
              <a:pPr/>
              <a:t>19.10.2017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CD95C-2BB5-4935-B583-F290EAEB3A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688792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4059-896B-4BED-80C6-8966C143C0EF}" type="datetimeFigureOut">
              <a:rPr lang="tr-TR" smtClean="0"/>
              <a:pPr/>
              <a:t>19.10.2017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CD95C-2BB5-4935-B583-F290EAEB3A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651071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4059-896B-4BED-80C6-8966C143C0EF}" type="datetimeFigureOut">
              <a:rPr lang="tr-TR" smtClean="0"/>
              <a:pPr/>
              <a:t>19.10.2017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CD95C-2BB5-4935-B583-F290EAEB3A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221146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4059-896B-4BED-80C6-8966C143C0EF}" type="datetimeFigureOut">
              <a:rPr lang="tr-TR" smtClean="0"/>
              <a:pPr/>
              <a:t>19.10.2017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CD95C-2BB5-4935-B583-F290EAEB3A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70967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34059-896B-4BED-80C6-8966C143C0EF}" type="datetimeFigureOut">
              <a:rPr lang="tr-TR" smtClean="0"/>
              <a:pPr/>
              <a:t>19.10.2017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CD95C-2BB5-4935-B583-F290EAEB3A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908948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hyperlink" Target="http://www.google.com.tr/url?sa=i&amp;rct=j&amp;q=&amp;esrc=s&amp;frm=1&amp;source=images&amp;cd=&amp;cad=rja&amp;docid=t7aaDv2hxcQU3M&amp;tbnid=2stI4icsJK-QqM:&amp;ved=0CAUQjRw&amp;url=http://www.meb.gov.tr/webmaster/webmaster.html&amp;ei=mGbBUdCfI4fTPL2ogNAE&amp;bvm=bv.47883778,d.ZWU&amp;psig=AFQjCNFnVCBulN351tUsKEjmoGH_GirmPg&amp;ust=1371715604826039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tif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040571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147" y="188640"/>
            <a:ext cx="2610853" cy="1973319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1678215" y="3933056"/>
            <a:ext cx="7222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i="1" dirty="0" err="1" smtClean="0">
                <a:solidFill>
                  <a:schemeClr val="tx2">
                    <a:lumMod val="75000"/>
                  </a:schemeClr>
                </a:solidFill>
                <a:ea typeface="Al Tarikh" charset="-94"/>
                <a:cs typeface="Al Tarikh" charset="-94"/>
              </a:rPr>
              <a:t>eTwinning</a:t>
            </a:r>
            <a:r>
              <a:rPr lang="tr-TR" sz="4000" i="1" dirty="0" smtClean="0">
                <a:solidFill>
                  <a:schemeClr val="tx2">
                    <a:lumMod val="75000"/>
                  </a:schemeClr>
                </a:solidFill>
                <a:ea typeface="Al Tarikh" charset="-94"/>
                <a:cs typeface="Al Tarikh" charset="-94"/>
              </a:rPr>
              <a:t> Bilgilendirme Toplantısı </a:t>
            </a:r>
            <a:endParaRPr lang="tr-TR" sz="4000" i="1" dirty="0">
              <a:solidFill>
                <a:schemeClr val="tx2">
                  <a:lumMod val="75000"/>
                </a:schemeClr>
              </a:solidFill>
              <a:ea typeface="Al Tarikh" charset="-94"/>
              <a:cs typeface="Al Tarikh" charset="-94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932040" y="5373216"/>
            <a:ext cx="39954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>
                <a:solidFill>
                  <a:schemeClr val="accent1">
                    <a:lumMod val="50000"/>
                  </a:schemeClr>
                </a:solidFill>
              </a:rPr>
              <a:t>Mustafa Can HİÇYILMAZ</a:t>
            </a:r>
          </a:p>
          <a:p>
            <a:r>
              <a:rPr lang="tr-TR" sz="2800" dirty="0" smtClean="0">
                <a:solidFill>
                  <a:schemeClr val="accent1">
                    <a:lumMod val="50000"/>
                  </a:schemeClr>
                </a:solidFill>
              </a:rPr>
              <a:t>Kırıkkale İl Koordinatörü </a:t>
            </a:r>
            <a:endParaRPr lang="tr-TR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Picture 8" descr="http://www.meb.gov.tr/webmaster/mebwebmaster/MEBlogo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02596"/>
            <a:ext cx="1323764" cy="13143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10 Resim" descr="LOGO ARG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142852"/>
            <a:ext cx="1207001" cy="109737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9936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040571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147" y="188640"/>
            <a:ext cx="2610853" cy="1973319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1187624" y="3429000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899592" y="3429000"/>
            <a:ext cx="77048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>
                <a:solidFill>
                  <a:schemeClr val="tx2">
                    <a:lumMod val="75000"/>
                  </a:schemeClr>
                </a:solidFill>
              </a:rPr>
              <a:t>2013 yılında Türkiye Ulusal Destek Servisi tarafından </a:t>
            </a:r>
            <a:endParaRPr lang="tr-T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tr-TR" sz="2800" dirty="0" smtClean="0">
                <a:solidFill>
                  <a:schemeClr val="tx2">
                    <a:lumMod val="75000"/>
                  </a:schemeClr>
                </a:solidFill>
              </a:rPr>
              <a:t>yapılan </a:t>
            </a:r>
            <a:r>
              <a:rPr lang="tr-TR" sz="2800" dirty="0">
                <a:solidFill>
                  <a:schemeClr val="tx2">
                    <a:lumMod val="75000"/>
                  </a:schemeClr>
                </a:solidFill>
              </a:rPr>
              <a:t>770 öğretmenin katıldığı araştırma şu sonuçları ortaya koymuştur;</a:t>
            </a:r>
          </a:p>
        </p:txBody>
      </p:sp>
    </p:spTree>
    <p:extLst>
      <p:ext uri="{BB962C8B-B14F-4D97-AF65-F5344CB8AC3E}">
        <p14:creationId xmlns="" xmlns:p14="http://schemas.microsoft.com/office/powerpoint/2010/main" val="8792361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17"/>
            <a:ext cx="9144000" cy="2040571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147" y="188640"/>
            <a:ext cx="2610853" cy="1973319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1187624" y="3429000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323528" y="2345982"/>
            <a:ext cx="81369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-94"/>
              <a:buChar char="•"/>
            </a:pPr>
            <a:r>
              <a:rPr lang="tr-TR" sz="2800" dirty="0">
                <a:solidFill>
                  <a:schemeClr val="tx2">
                    <a:lumMod val="75000"/>
                  </a:schemeClr>
                </a:solidFill>
              </a:rPr>
              <a:t>Öğrencilerinin derslere daha aktif katılmasını sağladığını (%77,2)</a:t>
            </a:r>
          </a:p>
          <a:p>
            <a:pPr marL="457200" indent="-457200">
              <a:buFont typeface="Arial" charset="-94"/>
              <a:buChar char="•"/>
            </a:pPr>
            <a:r>
              <a:rPr lang="tr-TR" sz="2800" dirty="0">
                <a:solidFill>
                  <a:schemeClr val="tx2">
                    <a:lumMod val="75000"/>
                  </a:schemeClr>
                </a:solidFill>
              </a:rPr>
              <a:t>Katılan öğrenciler arasındaki iş birliğini artırdığını (%91)</a:t>
            </a:r>
          </a:p>
          <a:p>
            <a:pPr marL="457200" indent="-457200">
              <a:buFont typeface="Arial" charset="-94"/>
              <a:buChar char="•"/>
            </a:pPr>
            <a:r>
              <a:rPr lang="tr-TR" sz="2800" dirty="0">
                <a:solidFill>
                  <a:schemeClr val="tx2">
                    <a:lumMod val="75000"/>
                  </a:schemeClr>
                </a:solidFill>
              </a:rPr>
              <a:t>Öğrencileri sosyalleştirdiğini (%85,7)</a:t>
            </a:r>
          </a:p>
          <a:p>
            <a:pPr marL="457200" indent="-457200">
              <a:buFont typeface="Arial" charset="-94"/>
              <a:buChar char="•"/>
            </a:pPr>
            <a:r>
              <a:rPr lang="tr-TR" sz="2800" dirty="0">
                <a:solidFill>
                  <a:schemeClr val="tx2">
                    <a:lumMod val="75000"/>
                  </a:schemeClr>
                </a:solidFill>
              </a:rPr>
              <a:t>Yabancı dillerini geliştirdiğini (%92,6)</a:t>
            </a:r>
          </a:p>
          <a:p>
            <a:pPr marL="457200" indent="-457200">
              <a:buFont typeface="Arial" charset="-94"/>
              <a:buChar char="•"/>
            </a:pPr>
            <a:r>
              <a:rPr lang="tr-TR" sz="2800" dirty="0">
                <a:solidFill>
                  <a:schemeClr val="tx2">
                    <a:lumMod val="75000"/>
                  </a:schemeClr>
                </a:solidFill>
              </a:rPr>
              <a:t>Eleştirel düşünme becerilerini artırdığını (%77,2)</a:t>
            </a:r>
          </a:p>
          <a:p>
            <a:pPr marL="457200" indent="-457200">
              <a:buFont typeface="Arial" charset="-94"/>
              <a:buChar char="•"/>
            </a:pPr>
            <a:r>
              <a:rPr lang="tr-TR" sz="2800" dirty="0">
                <a:solidFill>
                  <a:schemeClr val="tx2">
                    <a:lumMod val="75000"/>
                  </a:schemeClr>
                </a:solidFill>
              </a:rPr>
              <a:t>Teknolojiyi kullanma becerilerini artırdığını (%87,4) belirtmişlerdir.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3031958" y="4066674"/>
            <a:ext cx="1756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234483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040571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147" y="188640"/>
            <a:ext cx="2610853" cy="1973319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1187624" y="3429000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0" y="2350599"/>
            <a:ext cx="90364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-94"/>
              <a:buChar char="•"/>
            </a:pPr>
            <a:r>
              <a:rPr lang="tr-TR" sz="2400" dirty="0">
                <a:solidFill>
                  <a:schemeClr val="tx2">
                    <a:lumMod val="75000"/>
                  </a:schemeClr>
                </a:solidFill>
              </a:rPr>
              <a:t>Katılımcı öğretmenlerin %86,3’ü </a:t>
            </a:r>
            <a:r>
              <a:rPr lang="tr-TR" sz="2400" dirty="0" err="1">
                <a:solidFill>
                  <a:schemeClr val="tx2">
                    <a:lumMod val="75000"/>
                  </a:schemeClr>
                </a:solidFill>
              </a:rPr>
              <a:t>eTwinning</a:t>
            </a:r>
            <a:r>
              <a:rPr lang="tr-TR" sz="2400" dirty="0">
                <a:solidFill>
                  <a:schemeClr val="tx2">
                    <a:lumMod val="75000"/>
                  </a:schemeClr>
                </a:solidFill>
              </a:rPr>
              <a:t> projelerinin teknolojiyi kullanma becerilerini artırdığını,</a:t>
            </a:r>
          </a:p>
          <a:p>
            <a:pPr marL="342900" indent="-342900">
              <a:buFont typeface="Arial" charset="-94"/>
              <a:buChar char="•"/>
            </a:pPr>
            <a:r>
              <a:rPr lang="tr-TR" sz="2400" dirty="0">
                <a:solidFill>
                  <a:schemeClr val="tx2">
                    <a:lumMod val="75000"/>
                  </a:schemeClr>
                </a:solidFill>
              </a:rPr>
              <a:t>%89,5’i derslerde farklı öğrenim yöntemleri kullanmaya teşvik ettiğini,</a:t>
            </a:r>
          </a:p>
          <a:p>
            <a:pPr marL="342900" indent="-342900">
              <a:buFont typeface="Arial" charset="-94"/>
              <a:buChar char="•"/>
            </a:pPr>
            <a:r>
              <a:rPr lang="tr-TR" sz="2400" dirty="0">
                <a:solidFill>
                  <a:schemeClr val="tx2">
                    <a:lumMod val="75000"/>
                  </a:schemeClr>
                </a:solidFill>
              </a:rPr>
              <a:t>%91,5’u yabancı dillerinin gelişimine yardımcı olduğunu,</a:t>
            </a:r>
          </a:p>
          <a:p>
            <a:pPr marL="342900" indent="-342900">
              <a:buFont typeface="Arial" charset="-94"/>
              <a:buChar char="•"/>
            </a:pPr>
            <a:r>
              <a:rPr lang="tr-TR" sz="2400" dirty="0">
                <a:solidFill>
                  <a:schemeClr val="tx2">
                    <a:lumMod val="75000"/>
                  </a:schemeClr>
                </a:solidFill>
              </a:rPr>
              <a:t>%85,5’i bilgisayar kullanma becerilerini artırdığını,</a:t>
            </a:r>
          </a:p>
          <a:p>
            <a:pPr marL="342900" indent="-342900">
              <a:buFont typeface="Arial" charset="-94"/>
              <a:buChar char="•"/>
            </a:pPr>
            <a:r>
              <a:rPr lang="tr-TR" sz="2400" dirty="0">
                <a:solidFill>
                  <a:schemeClr val="tx2">
                    <a:lumMod val="75000"/>
                  </a:schemeClr>
                </a:solidFill>
              </a:rPr>
              <a:t>%94’ü iş birliği yapma becerilerini artırdığını,</a:t>
            </a:r>
          </a:p>
          <a:p>
            <a:pPr marL="342900" indent="-342900">
              <a:buFont typeface="Arial" charset="-94"/>
              <a:buChar char="•"/>
            </a:pPr>
            <a:r>
              <a:rPr lang="tr-TR" sz="2400" dirty="0">
                <a:solidFill>
                  <a:schemeClr val="tx2">
                    <a:lumMod val="75000"/>
                  </a:schemeClr>
                </a:solidFill>
              </a:rPr>
              <a:t>%90,3 iş motivasyonunu artırdığını,</a:t>
            </a:r>
          </a:p>
          <a:p>
            <a:pPr marL="342900" indent="-342900">
              <a:buFont typeface="Arial" charset="-94"/>
              <a:buChar char="•"/>
            </a:pPr>
            <a:r>
              <a:rPr lang="tr-TR" sz="2400" dirty="0">
                <a:solidFill>
                  <a:schemeClr val="tx2">
                    <a:lumMod val="75000"/>
                  </a:schemeClr>
                </a:solidFill>
              </a:rPr>
              <a:t>%90,9’u alanıyla ilgili bilgilerini güncellemesini sağladığını,</a:t>
            </a:r>
          </a:p>
          <a:p>
            <a:pPr marL="342900" indent="-342900">
              <a:buFont typeface="Arial" charset="-94"/>
              <a:buChar char="•"/>
            </a:pPr>
            <a:r>
              <a:rPr lang="tr-TR" sz="2400" dirty="0">
                <a:solidFill>
                  <a:schemeClr val="tx2">
                    <a:lumMod val="75000"/>
                  </a:schemeClr>
                </a:solidFill>
              </a:rPr>
              <a:t>%95’i yeni ve yaratıcı projeler üretmeye teşvik ettiğini belirtmiştir.</a:t>
            </a:r>
          </a:p>
        </p:txBody>
      </p:sp>
      <p:pic>
        <p:nvPicPr>
          <p:cNvPr id="6" name="10 Resim" descr="LOGO ARG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14290"/>
            <a:ext cx="1207001" cy="109737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88180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040571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147" y="188640"/>
            <a:ext cx="2610853" cy="1973319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2483768" y="3068960"/>
            <a:ext cx="46589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 err="1" smtClean="0">
                <a:solidFill>
                  <a:schemeClr val="accent1">
                    <a:lumMod val="50000"/>
                  </a:schemeClr>
                </a:solidFill>
              </a:rPr>
              <a:t>eTwinning</a:t>
            </a:r>
            <a:r>
              <a:rPr lang="tr-TR" sz="4000" dirty="0" smtClean="0">
                <a:solidFill>
                  <a:schemeClr val="accent1">
                    <a:lumMod val="50000"/>
                  </a:schemeClr>
                </a:solidFill>
              </a:rPr>
              <a:t> nedir?</a:t>
            </a:r>
            <a:endParaRPr lang="tr-TR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4221088"/>
            <a:ext cx="2753235" cy="206578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858694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040571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147" y="188640"/>
            <a:ext cx="2610853" cy="1973319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611560" y="2780928"/>
            <a:ext cx="62590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err="1" smtClean="0">
                <a:solidFill>
                  <a:schemeClr val="accent1">
                    <a:lumMod val="50000"/>
                  </a:schemeClr>
                </a:solidFill>
              </a:rPr>
              <a:t>eTwinning</a:t>
            </a:r>
            <a:r>
              <a:rPr lang="tr-TR" sz="3600" dirty="0">
                <a:solidFill>
                  <a:schemeClr val="accent1">
                    <a:lumMod val="50000"/>
                  </a:schemeClr>
                </a:solidFill>
              </a:rPr>
              <a:t>;</a:t>
            </a:r>
            <a:r>
              <a:rPr lang="tr-TR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r>
              <a:rPr lang="tr-TR" sz="3600" dirty="0" smtClean="0">
                <a:solidFill>
                  <a:schemeClr val="accent1">
                    <a:lumMod val="50000"/>
                  </a:schemeClr>
                </a:solidFill>
              </a:rPr>
              <a:t>Avrupa’daki </a:t>
            </a:r>
            <a:r>
              <a:rPr lang="tr-TR" sz="3600" dirty="0">
                <a:solidFill>
                  <a:schemeClr val="accent1">
                    <a:lumMod val="50000"/>
                  </a:schemeClr>
                </a:solidFill>
              </a:rPr>
              <a:t>okullar için oluşturulmuş bir topluluktur.</a:t>
            </a:r>
          </a:p>
        </p:txBody>
      </p:sp>
    </p:spTree>
    <p:extLst>
      <p:ext uri="{BB962C8B-B14F-4D97-AF65-F5344CB8AC3E}">
        <p14:creationId xmlns="" xmlns:p14="http://schemas.microsoft.com/office/powerpoint/2010/main" val="1623549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040571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147" y="188640"/>
            <a:ext cx="2610853" cy="1973319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467544" y="2492896"/>
            <a:ext cx="82089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chemeClr val="accent1">
                    <a:lumMod val="50000"/>
                  </a:schemeClr>
                </a:solidFill>
              </a:rPr>
              <a:t>İletişim kurmak, işbirliği yapmak, projeler geliştirmek, paylaşmak için ;</a:t>
            </a:r>
          </a:p>
          <a:p>
            <a:endParaRPr lang="tr-TR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tr-TR" sz="3200" dirty="0" smtClean="0">
                <a:solidFill>
                  <a:schemeClr val="accent1">
                    <a:lumMod val="50000"/>
                  </a:schemeClr>
                </a:solidFill>
              </a:rPr>
              <a:t>Türkiye veya Avrupa ülkelerinden birindeki öğretmenlerle çalışabilmeyi sağlayan bir platformdur.</a:t>
            </a:r>
            <a:endParaRPr lang="tr-TR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83990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040571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147" y="188640"/>
            <a:ext cx="2610853" cy="1973319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611560" y="2564904"/>
            <a:ext cx="799288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err="1" smtClean="0">
                <a:solidFill>
                  <a:schemeClr val="tx2">
                    <a:lumMod val="75000"/>
                  </a:schemeClr>
                </a:solidFill>
              </a:rPr>
              <a:t>eTwinning</a:t>
            </a:r>
            <a:r>
              <a:rPr lang="tr-TR" sz="2800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r>
              <a:rPr lang="tr-TR" sz="2800" dirty="0" smtClean="0">
                <a:solidFill>
                  <a:schemeClr val="tx2">
                    <a:lumMod val="75000"/>
                  </a:schemeClr>
                </a:solidFill>
              </a:rPr>
              <a:t>Bilgi </a:t>
            </a:r>
            <a:r>
              <a:rPr lang="tr-TR" sz="2800" dirty="0">
                <a:solidFill>
                  <a:schemeClr val="tx2">
                    <a:lumMod val="75000"/>
                  </a:schemeClr>
                </a:solidFill>
              </a:rPr>
              <a:t>ve İletişim Teknolojilerinin kullanımı vasıtasıyla gerekli destek, araçlar ve hizmetleri sağlayarak okulların herhangi bir konuda kısa ve uzun vadeli ortaklıklar kurmasını kolaylaştırarak Avrupa'da okul işbirliğini teşvik etmektedir.</a:t>
            </a:r>
            <a:br>
              <a:rPr lang="tr-TR" sz="2800" dirty="0">
                <a:solidFill>
                  <a:schemeClr val="tx2">
                    <a:lumMod val="75000"/>
                  </a:schemeClr>
                </a:solidFill>
              </a:rPr>
            </a:br>
            <a:endParaRPr lang="tr-TR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4128" y="4727586"/>
            <a:ext cx="2304256" cy="17295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962041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040571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147" y="188640"/>
            <a:ext cx="2610853" cy="1973319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611560" y="2363719"/>
            <a:ext cx="83529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>
                <a:solidFill>
                  <a:schemeClr val="tx2">
                    <a:lumMod val="75000"/>
                  </a:schemeClr>
                </a:solidFill>
              </a:rPr>
              <a:t>Ülkemiz </a:t>
            </a:r>
            <a:r>
              <a:rPr lang="tr-TR" sz="3200" dirty="0" err="1">
                <a:solidFill>
                  <a:schemeClr val="tx2">
                    <a:lumMod val="75000"/>
                  </a:schemeClr>
                </a:solidFill>
              </a:rPr>
              <a:t>eTwinning'e</a:t>
            </a:r>
            <a:r>
              <a:rPr lang="tr-TR" sz="3200" dirty="0">
                <a:solidFill>
                  <a:schemeClr val="tx2">
                    <a:lumMod val="75000"/>
                  </a:schemeClr>
                </a:solidFill>
              </a:rPr>
              <a:t> 2009 yılında dahil olmuştur</a:t>
            </a:r>
            <a:r>
              <a:rPr lang="tr-TR" sz="32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endParaRPr lang="tr-TR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tr-T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sz="3200" dirty="0" err="1">
                <a:solidFill>
                  <a:schemeClr val="tx2">
                    <a:lumMod val="75000"/>
                  </a:schemeClr>
                </a:solidFill>
              </a:rPr>
              <a:t>eTwinning</a:t>
            </a:r>
            <a:r>
              <a:rPr lang="tr-TR" sz="3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sz="3200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endParaRPr lang="tr-TR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tr-TR" sz="3200" dirty="0" smtClean="0">
                <a:solidFill>
                  <a:schemeClr val="tx2">
                    <a:lumMod val="75000"/>
                  </a:schemeClr>
                </a:solidFill>
              </a:rPr>
              <a:t>Türkiye </a:t>
            </a:r>
            <a:r>
              <a:rPr lang="tr-TR" sz="3200" dirty="0">
                <a:solidFill>
                  <a:schemeClr val="tx2">
                    <a:lumMod val="75000"/>
                  </a:schemeClr>
                </a:solidFill>
              </a:rPr>
              <a:t>Ulusal Destek Servisi, Milli Eğitim Bakanlığı Yenilik ve Eğitim Teknolojileri Genel Müdürlüğü bünyesinde faaliyet göstermektedir. </a:t>
            </a:r>
          </a:p>
        </p:txBody>
      </p:sp>
    </p:spTree>
    <p:extLst>
      <p:ext uri="{BB962C8B-B14F-4D97-AF65-F5344CB8AC3E}">
        <p14:creationId xmlns="" xmlns:p14="http://schemas.microsoft.com/office/powerpoint/2010/main" val="3381680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040571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147" y="188640"/>
            <a:ext cx="2610853" cy="1973319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1187624" y="3429000"/>
            <a:ext cx="70356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dirty="0" err="1" smtClean="0">
                <a:solidFill>
                  <a:schemeClr val="tx2">
                    <a:lumMod val="75000"/>
                  </a:schemeClr>
                </a:solidFill>
              </a:rPr>
              <a:t>eTwinning</a:t>
            </a:r>
            <a:r>
              <a:rPr lang="tr-TR" sz="3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sz="3200" dirty="0" smtClean="0">
                <a:solidFill>
                  <a:schemeClr val="tx2">
                    <a:lumMod val="75000"/>
                  </a:schemeClr>
                </a:solidFill>
              </a:rPr>
              <a:t>Projelerinin faydaları nelerdir?</a:t>
            </a:r>
            <a:endParaRPr lang="tr-TR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902716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040571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147" y="188640"/>
            <a:ext cx="2610853" cy="1973319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179512" y="2128405"/>
            <a:ext cx="8311153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>
                <a:solidFill>
                  <a:schemeClr val="tx2">
                    <a:lumMod val="75000"/>
                  </a:schemeClr>
                </a:solidFill>
              </a:rPr>
              <a:t>Öğretmenler için faydaları;</a:t>
            </a:r>
          </a:p>
          <a:p>
            <a:endParaRPr lang="tr-T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Arial" charset="-94"/>
              <a:buChar char="•"/>
            </a:pPr>
            <a:r>
              <a:rPr lang="tr-TR" sz="2800" dirty="0">
                <a:solidFill>
                  <a:schemeClr val="tx2">
                    <a:lumMod val="75000"/>
                  </a:schemeClr>
                </a:solidFill>
              </a:rPr>
              <a:t>Avrupa ülkelerinde gerçekleşen eğitim uygulamaları hakkında fikir sahibi olma,</a:t>
            </a:r>
          </a:p>
          <a:p>
            <a:pPr marL="342900" indent="-342900">
              <a:buFont typeface="Arial" charset="-94"/>
              <a:buChar char="•"/>
            </a:pPr>
            <a:r>
              <a:rPr lang="tr-TR" sz="2800" dirty="0">
                <a:solidFill>
                  <a:schemeClr val="tx2">
                    <a:lumMod val="75000"/>
                  </a:schemeClr>
                </a:solidFill>
              </a:rPr>
              <a:t>Yabancı dil pratiğini geliştirme,</a:t>
            </a:r>
          </a:p>
          <a:p>
            <a:pPr marL="342900" indent="-342900">
              <a:buFont typeface="Arial" charset="-94"/>
              <a:buChar char="•"/>
            </a:pPr>
            <a:r>
              <a:rPr lang="tr-TR" sz="2800" dirty="0">
                <a:solidFill>
                  <a:schemeClr val="tx2">
                    <a:lumMod val="75000"/>
                  </a:schemeClr>
                </a:solidFill>
              </a:rPr>
              <a:t>Bilişim teknolojilerini derslerinde etkin biçimde kullanabilme,</a:t>
            </a:r>
          </a:p>
          <a:p>
            <a:pPr marL="342900" indent="-342900">
              <a:buFont typeface="Arial" charset="-94"/>
              <a:buChar char="•"/>
            </a:pPr>
            <a:r>
              <a:rPr lang="tr-TR" sz="2800" dirty="0">
                <a:solidFill>
                  <a:schemeClr val="tx2">
                    <a:lumMod val="75000"/>
                  </a:schemeClr>
                </a:solidFill>
              </a:rPr>
              <a:t>Derslerini öğrencilerin daha fazla motive olmasını sağlayarak, daha eğlenceli hale getirebilme,</a:t>
            </a:r>
          </a:p>
          <a:p>
            <a:pPr marL="342900" indent="-342900">
              <a:buFont typeface="Arial" charset="-94"/>
              <a:buChar char="•"/>
            </a:pPr>
            <a:r>
              <a:rPr lang="tr-TR" sz="2800" dirty="0">
                <a:solidFill>
                  <a:schemeClr val="tx2">
                    <a:lumMod val="75000"/>
                  </a:schemeClr>
                </a:solidFill>
              </a:rPr>
              <a:t>Mesleki açıdan kendini geliştirebilme.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6978734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040571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147" y="188640"/>
            <a:ext cx="2610853" cy="1973319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1187624" y="3429000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25273" y="2536447"/>
            <a:ext cx="901122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>
                <a:solidFill>
                  <a:schemeClr val="tx2">
                    <a:lumMod val="75000"/>
                  </a:schemeClr>
                </a:solidFill>
              </a:rPr>
              <a:t>Öğrenciler için faydaları;</a:t>
            </a:r>
          </a:p>
          <a:p>
            <a:endParaRPr lang="tr-T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Arial" charset="-94"/>
              <a:buChar char="•"/>
            </a:pPr>
            <a:r>
              <a:rPr lang="tr-TR" sz="2800" dirty="0">
                <a:solidFill>
                  <a:schemeClr val="tx2">
                    <a:lumMod val="75000"/>
                  </a:schemeClr>
                </a:solidFill>
              </a:rPr>
              <a:t>Derse daha fazla motive olma</a:t>
            </a:r>
            <a:r>
              <a:rPr lang="tr-TR" sz="2800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  <a:endParaRPr lang="tr-TR" sz="28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Arial" charset="-94"/>
              <a:buChar char="•"/>
            </a:pPr>
            <a:r>
              <a:rPr lang="tr-TR" sz="2800" dirty="0">
                <a:solidFill>
                  <a:schemeClr val="tx2">
                    <a:lumMod val="75000"/>
                  </a:schemeClr>
                </a:solidFill>
              </a:rPr>
              <a:t>Başka ülkelerden akranları ile iletişim kurarak, farklı kültürleri tanıma,</a:t>
            </a:r>
          </a:p>
          <a:p>
            <a:pPr marL="342900" indent="-342900">
              <a:buFont typeface="Arial" charset="-94"/>
              <a:buChar char="•"/>
            </a:pPr>
            <a:r>
              <a:rPr lang="tr-TR" sz="2800" dirty="0">
                <a:solidFill>
                  <a:schemeClr val="tx2">
                    <a:lumMod val="75000"/>
                  </a:schemeClr>
                </a:solidFill>
              </a:rPr>
              <a:t>Yabancı dilde iletişim kurabilme,</a:t>
            </a:r>
          </a:p>
          <a:p>
            <a:pPr marL="342900" indent="-342900">
              <a:buFont typeface="Arial" charset="-94"/>
              <a:buChar char="•"/>
            </a:pPr>
            <a:r>
              <a:rPr lang="tr-TR" sz="2800" dirty="0">
                <a:solidFill>
                  <a:schemeClr val="tx2">
                    <a:lumMod val="75000"/>
                  </a:schemeClr>
                </a:solidFill>
              </a:rPr>
              <a:t>Web teknolojilerinin eğitim amacıyla da kullanabileceğini fark etme,</a:t>
            </a:r>
          </a:p>
          <a:p>
            <a:pPr marL="342900" indent="-342900">
              <a:buFont typeface="Arial" charset="-94"/>
              <a:buChar char="•"/>
            </a:pPr>
            <a:r>
              <a:rPr lang="tr-TR" sz="2800" dirty="0">
                <a:solidFill>
                  <a:schemeClr val="tx2">
                    <a:lumMod val="75000"/>
                  </a:schemeClr>
                </a:solidFill>
              </a:rPr>
              <a:t>Projede yer aldığı için derslere daha etkin katılma.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285507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14204</TotalTime>
  <Words>328</Words>
  <Application>Microsoft Macintosh PowerPoint</Application>
  <PresentationFormat>Ekran Gösterisi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Murat YATAGAN</dc:creator>
  <cp:lastModifiedBy>MustafaHICYILMAZ</cp:lastModifiedBy>
  <cp:revision>116</cp:revision>
  <dcterms:created xsi:type="dcterms:W3CDTF">2013-06-19T07:42:19Z</dcterms:created>
  <dcterms:modified xsi:type="dcterms:W3CDTF">2017-10-19T08:46:23Z</dcterms:modified>
</cp:coreProperties>
</file>