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32" r:id="rId2"/>
    <p:sldMasterId id="2147483744" r:id="rId3"/>
    <p:sldMasterId id="2147483756" r:id="rId4"/>
  </p:sldMasterIdLst>
  <p:notesMasterIdLst>
    <p:notesMasterId r:id="rId115"/>
  </p:notesMasterIdLst>
  <p:handoutMasterIdLst>
    <p:handoutMasterId r:id="rId116"/>
  </p:handoutMasterIdLst>
  <p:sldIdLst>
    <p:sldId id="315" r:id="rId5"/>
    <p:sldId id="362" r:id="rId6"/>
    <p:sldId id="314" r:id="rId7"/>
    <p:sldId id="258" r:id="rId8"/>
    <p:sldId id="308" r:id="rId9"/>
    <p:sldId id="312" r:id="rId10"/>
    <p:sldId id="309" r:id="rId11"/>
    <p:sldId id="260" r:id="rId12"/>
    <p:sldId id="261" r:id="rId13"/>
    <p:sldId id="363" r:id="rId14"/>
    <p:sldId id="364" r:id="rId15"/>
    <p:sldId id="262" r:id="rId16"/>
    <p:sldId id="263" r:id="rId17"/>
    <p:sldId id="264" r:id="rId18"/>
    <p:sldId id="265" r:id="rId19"/>
    <p:sldId id="266" r:id="rId20"/>
    <p:sldId id="267" r:id="rId21"/>
    <p:sldId id="268" r:id="rId22"/>
    <p:sldId id="269" r:id="rId23"/>
    <p:sldId id="270" r:id="rId24"/>
    <p:sldId id="367" r:id="rId25"/>
    <p:sldId id="365" r:id="rId26"/>
    <p:sldId id="323" r:id="rId27"/>
    <p:sldId id="320" r:id="rId28"/>
    <p:sldId id="322" r:id="rId29"/>
    <p:sldId id="319" r:id="rId30"/>
    <p:sldId id="324" r:id="rId31"/>
    <p:sldId id="318" r:id="rId32"/>
    <p:sldId id="325" r:id="rId33"/>
    <p:sldId id="369" r:id="rId34"/>
    <p:sldId id="370" r:id="rId35"/>
    <p:sldId id="272" r:id="rId36"/>
    <p:sldId id="317" r:id="rId37"/>
    <p:sldId id="273" r:id="rId38"/>
    <p:sldId id="316" r:id="rId39"/>
    <p:sldId id="327" r:id="rId40"/>
    <p:sldId id="326" r:id="rId41"/>
    <p:sldId id="328" r:id="rId42"/>
    <p:sldId id="274" r:id="rId43"/>
    <p:sldId id="330" r:id="rId44"/>
    <p:sldId id="329" r:id="rId45"/>
    <p:sldId id="331" r:id="rId46"/>
    <p:sldId id="275" r:id="rId47"/>
    <p:sldId id="333" r:id="rId48"/>
    <p:sldId id="361" r:id="rId49"/>
    <p:sldId id="334" r:id="rId50"/>
    <p:sldId id="332" r:id="rId51"/>
    <p:sldId id="335" r:id="rId52"/>
    <p:sldId id="276" r:id="rId53"/>
    <p:sldId id="339" r:id="rId54"/>
    <p:sldId id="336" r:id="rId55"/>
    <p:sldId id="340" r:id="rId56"/>
    <p:sldId id="337" r:id="rId57"/>
    <p:sldId id="342" r:id="rId58"/>
    <p:sldId id="341" r:id="rId59"/>
    <p:sldId id="343" r:id="rId60"/>
    <p:sldId id="345" r:id="rId61"/>
    <p:sldId id="346" r:id="rId62"/>
    <p:sldId id="277" r:id="rId63"/>
    <p:sldId id="347" r:id="rId64"/>
    <p:sldId id="344" r:id="rId65"/>
    <p:sldId id="348" r:id="rId66"/>
    <p:sldId id="278" r:id="rId67"/>
    <p:sldId id="279" r:id="rId68"/>
    <p:sldId id="349" r:id="rId69"/>
    <p:sldId id="280" r:id="rId70"/>
    <p:sldId id="281" r:id="rId71"/>
    <p:sldId id="282" r:id="rId72"/>
    <p:sldId id="283" r:id="rId73"/>
    <p:sldId id="350" r:id="rId74"/>
    <p:sldId id="351" r:id="rId75"/>
    <p:sldId id="284" r:id="rId76"/>
    <p:sldId id="285" r:id="rId77"/>
    <p:sldId id="352" r:id="rId78"/>
    <p:sldId id="286" r:id="rId79"/>
    <p:sldId id="353" r:id="rId80"/>
    <p:sldId id="287" r:id="rId81"/>
    <p:sldId id="288" r:id="rId82"/>
    <p:sldId id="354" r:id="rId83"/>
    <p:sldId id="355" r:id="rId84"/>
    <p:sldId id="289" r:id="rId85"/>
    <p:sldId id="290" r:id="rId86"/>
    <p:sldId id="291" r:id="rId87"/>
    <p:sldId id="356" r:id="rId88"/>
    <p:sldId id="292" r:id="rId89"/>
    <p:sldId id="357" r:id="rId90"/>
    <p:sldId id="293" r:id="rId91"/>
    <p:sldId id="358" r:id="rId92"/>
    <p:sldId id="294" r:id="rId93"/>
    <p:sldId id="295" r:id="rId94"/>
    <p:sldId id="296" r:id="rId95"/>
    <p:sldId id="359" r:id="rId96"/>
    <p:sldId id="297" r:id="rId97"/>
    <p:sldId id="298" r:id="rId98"/>
    <p:sldId id="299" r:id="rId99"/>
    <p:sldId id="300" r:id="rId100"/>
    <p:sldId id="301" r:id="rId101"/>
    <p:sldId id="360" r:id="rId102"/>
    <p:sldId id="302" r:id="rId103"/>
    <p:sldId id="371" r:id="rId104"/>
    <p:sldId id="372" r:id="rId105"/>
    <p:sldId id="373" r:id="rId106"/>
    <p:sldId id="374" r:id="rId107"/>
    <p:sldId id="375" r:id="rId108"/>
    <p:sldId id="377" r:id="rId109"/>
    <p:sldId id="303" r:id="rId110"/>
    <p:sldId id="304" r:id="rId111"/>
    <p:sldId id="305" r:id="rId112"/>
    <p:sldId id="306" r:id="rId113"/>
    <p:sldId id="307" r:id="rId11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987C47-5415-404F-8AEB-50C28D86527A}" type="datetimeFigureOut">
              <a:rPr lang="tr-TR" smtClean="0"/>
              <a:pPr/>
              <a:t>04.04.2014</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3E256C-7155-4A1F-BE9C-6650F3744011}"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D629AA9-A4E2-46D9-A059-452C4E61F5D2}" type="datetimeFigureOut">
              <a:rPr lang="tr-TR"/>
              <a:pPr/>
              <a:t>04.04.2014</a:t>
            </a:fld>
            <a:endParaRPr lang="tr-TR"/>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0F5897-7BD6-4ECD-B5B1-4C37C93BA35F}" type="slidenum">
              <a:rPr lang="tr-TR"/>
              <a:pPr/>
              <a:t>‹#›</a:t>
            </a:fld>
            <a:endParaRPr lang="tr-TR"/>
          </a:p>
        </p:txBody>
      </p:sp>
    </p:spTree>
    <p:extLst>
      <p:ext uri="{BB962C8B-B14F-4D97-AF65-F5344CB8AC3E}">
        <p14:creationId xmlns:p14="http://schemas.microsoft.com/office/powerpoint/2010/main" xmlns="" val="23868976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E0F5897-7BD6-4ECD-B5B1-4C37C93BA35F}" type="slidenum">
              <a:rPr lang="tr-TR" smtClean="0"/>
              <a:pPr/>
              <a:t>17</a:t>
            </a:fld>
            <a:endParaRPr lang="tr-TR"/>
          </a:p>
        </p:txBody>
      </p:sp>
    </p:spTree>
    <p:extLst>
      <p:ext uri="{BB962C8B-B14F-4D97-AF65-F5344CB8AC3E}">
        <p14:creationId xmlns:p14="http://schemas.microsoft.com/office/powerpoint/2010/main" xmlns="" val="91498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FAEC37C0-2D89-4094-B59F-3705E42AB4B3}" type="slidenum">
              <a:rPr lang="tr-TR" smtClean="0"/>
              <a:pPr>
                <a:defRPr/>
              </a:pPr>
              <a:t>‹#›</a:t>
            </a:fld>
            <a:endParaRPr lang="tr-TR"/>
          </a:p>
        </p:txBody>
      </p:sp>
    </p:spTree>
    <p:extLst>
      <p:ext uri="{BB962C8B-B14F-4D97-AF65-F5344CB8AC3E}">
        <p14:creationId xmlns:p14="http://schemas.microsoft.com/office/powerpoint/2010/main" xmlns="" val="183094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F96606D-CC6B-49AF-A436-384F6245F5F9}" type="slidenum">
              <a:rPr lang="tr-TR" smtClean="0"/>
              <a:pPr>
                <a:defRPr/>
              </a:pPr>
              <a:t>‹#›</a:t>
            </a:fld>
            <a:endParaRPr lang="tr-TR"/>
          </a:p>
        </p:txBody>
      </p:sp>
    </p:spTree>
    <p:extLst>
      <p:ext uri="{BB962C8B-B14F-4D97-AF65-F5344CB8AC3E}">
        <p14:creationId xmlns:p14="http://schemas.microsoft.com/office/powerpoint/2010/main" xmlns="" val="195074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50FA556-8D12-4E86-88FD-673149D794F5}" type="slidenum">
              <a:rPr lang="tr-TR" smtClean="0"/>
              <a:pPr>
                <a:defRPr/>
              </a:pPr>
              <a:t>‹#›</a:t>
            </a:fld>
            <a:endParaRPr lang="tr-TR"/>
          </a:p>
        </p:txBody>
      </p:sp>
    </p:spTree>
    <p:extLst>
      <p:ext uri="{BB962C8B-B14F-4D97-AF65-F5344CB8AC3E}">
        <p14:creationId xmlns:p14="http://schemas.microsoft.com/office/powerpoint/2010/main" xmlns="" val="1423680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FAEC37C0-2D89-4094-B59F-3705E42AB4B3}" type="slidenum">
              <a:rPr lang="tr-TR" smtClean="0"/>
              <a:pPr>
                <a:defRPr/>
              </a:pPr>
              <a:t>‹#›</a:t>
            </a:fld>
            <a:endParaRPr lang="tr-TR"/>
          </a:p>
        </p:txBody>
      </p:sp>
    </p:spTree>
    <p:extLst>
      <p:ext uri="{BB962C8B-B14F-4D97-AF65-F5344CB8AC3E}">
        <p14:creationId xmlns:p14="http://schemas.microsoft.com/office/powerpoint/2010/main" xmlns="" val="183094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873AF1F3-4FC4-47C4-B503-1C97E6EDFBF1}" type="slidenum">
              <a:rPr lang="tr-TR" smtClean="0"/>
              <a:pPr>
                <a:defRPr/>
              </a:pPr>
              <a:t>‹#›</a:t>
            </a:fld>
            <a:endParaRPr lang="tr-TR"/>
          </a:p>
        </p:txBody>
      </p:sp>
    </p:spTree>
    <p:extLst>
      <p:ext uri="{BB962C8B-B14F-4D97-AF65-F5344CB8AC3E}">
        <p14:creationId xmlns:p14="http://schemas.microsoft.com/office/powerpoint/2010/main" xmlns="" val="420516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AF7A3B79-29D4-46B0-9E1A-C4146EDED7D4}" type="slidenum">
              <a:rPr lang="tr-TR" smtClean="0"/>
              <a:pPr>
                <a:defRPr/>
              </a:pPr>
              <a:t>‹#›</a:t>
            </a:fld>
            <a:endParaRPr lang="tr-TR"/>
          </a:p>
        </p:txBody>
      </p:sp>
    </p:spTree>
    <p:extLst>
      <p:ext uri="{BB962C8B-B14F-4D97-AF65-F5344CB8AC3E}">
        <p14:creationId xmlns:p14="http://schemas.microsoft.com/office/powerpoint/2010/main" xmlns="" val="386746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49A05F3C-C4DF-4F1D-909B-938AA85648B8}" type="slidenum">
              <a:rPr lang="tr-TR" smtClean="0"/>
              <a:pPr>
                <a:defRPr/>
              </a:pPr>
              <a:t>‹#›</a:t>
            </a:fld>
            <a:endParaRPr lang="tr-TR"/>
          </a:p>
        </p:txBody>
      </p:sp>
    </p:spTree>
    <p:extLst>
      <p:ext uri="{BB962C8B-B14F-4D97-AF65-F5344CB8AC3E}">
        <p14:creationId xmlns:p14="http://schemas.microsoft.com/office/powerpoint/2010/main" xmlns="" val="3172065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r>
              <a:rPr lang="tr-TR" smtClean="0"/>
              <a:t>B.KESER - SGB</a:t>
            </a:r>
            <a:endParaRPr lang="tr-TR"/>
          </a:p>
        </p:txBody>
      </p:sp>
      <p:sp>
        <p:nvSpPr>
          <p:cNvPr id="9" name="Slayt Numarası Yer Tutucusu 8"/>
          <p:cNvSpPr>
            <a:spLocks noGrp="1"/>
          </p:cNvSpPr>
          <p:nvPr>
            <p:ph type="sldNum" sz="quarter" idx="12"/>
          </p:nvPr>
        </p:nvSpPr>
        <p:spPr/>
        <p:txBody>
          <a:bodyPr/>
          <a:lstStyle/>
          <a:p>
            <a:pPr>
              <a:defRPr/>
            </a:pPr>
            <a:fld id="{0E322597-0F21-4B8D-9FB9-F3394417D801}" type="slidenum">
              <a:rPr lang="tr-TR" smtClean="0"/>
              <a:pPr>
                <a:defRPr/>
              </a:pPr>
              <a:t>‹#›</a:t>
            </a:fld>
            <a:endParaRPr lang="tr-TR"/>
          </a:p>
        </p:txBody>
      </p:sp>
    </p:spTree>
    <p:extLst>
      <p:ext uri="{BB962C8B-B14F-4D97-AF65-F5344CB8AC3E}">
        <p14:creationId xmlns:p14="http://schemas.microsoft.com/office/powerpoint/2010/main" xmlns="" val="3857214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r>
              <a:rPr lang="tr-TR" smtClean="0"/>
              <a:t>B.KESER - SGB</a:t>
            </a:r>
            <a:endParaRPr lang="tr-TR"/>
          </a:p>
        </p:txBody>
      </p:sp>
      <p:sp>
        <p:nvSpPr>
          <p:cNvPr id="5" name="Slayt Numarası Yer Tutucusu 4"/>
          <p:cNvSpPr>
            <a:spLocks noGrp="1"/>
          </p:cNvSpPr>
          <p:nvPr>
            <p:ph type="sldNum" sz="quarter" idx="12"/>
          </p:nvPr>
        </p:nvSpPr>
        <p:spPr/>
        <p:txBody>
          <a:bodyPr/>
          <a:lstStyle/>
          <a:p>
            <a:pPr>
              <a:defRPr/>
            </a:pPr>
            <a:fld id="{81BC6402-4E69-4C37-96B8-3573894E7E42}" type="slidenum">
              <a:rPr lang="tr-TR" smtClean="0"/>
              <a:pPr>
                <a:defRPr/>
              </a:pPr>
              <a:t>‹#›</a:t>
            </a:fld>
            <a:endParaRPr lang="tr-TR"/>
          </a:p>
        </p:txBody>
      </p:sp>
    </p:spTree>
    <p:extLst>
      <p:ext uri="{BB962C8B-B14F-4D97-AF65-F5344CB8AC3E}">
        <p14:creationId xmlns:p14="http://schemas.microsoft.com/office/powerpoint/2010/main" xmlns="" val="1647305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a:p>
        </p:txBody>
      </p:sp>
      <p:sp>
        <p:nvSpPr>
          <p:cNvPr id="3" name="Altbilgi Yer Tutucusu 2"/>
          <p:cNvSpPr>
            <a:spLocks noGrp="1"/>
          </p:cNvSpPr>
          <p:nvPr>
            <p:ph type="ftr" sz="quarter" idx="11"/>
          </p:nvPr>
        </p:nvSpPr>
        <p:spPr/>
        <p:txBody>
          <a:bodyPr/>
          <a:lstStyle/>
          <a:p>
            <a:pPr>
              <a:defRPr/>
            </a:pPr>
            <a:r>
              <a:rPr lang="tr-TR" smtClean="0"/>
              <a:t>B.KESER - SGB</a:t>
            </a:r>
            <a:endParaRPr lang="tr-TR"/>
          </a:p>
        </p:txBody>
      </p:sp>
      <p:sp>
        <p:nvSpPr>
          <p:cNvPr id="4" name="Slayt Numarası Yer Tutucusu 3"/>
          <p:cNvSpPr>
            <a:spLocks noGrp="1"/>
          </p:cNvSpPr>
          <p:nvPr>
            <p:ph type="sldNum" sz="quarter" idx="12"/>
          </p:nvPr>
        </p:nvSpPr>
        <p:spPr/>
        <p:txBody>
          <a:bodyPr/>
          <a:lstStyle/>
          <a:p>
            <a:pPr>
              <a:defRPr/>
            </a:pPr>
            <a:fld id="{11CD448D-3AC1-4708-BD07-91DDA1C64D55}" type="slidenum">
              <a:rPr lang="tr-TR" smtClean="0"/>
              <a:pPr>
                <a:defRPr/>
              </a:pPr>
              <a:t>‹#›</a:t>
            </a:fld>
            <a:endParaRPr lang="tr-TR"/>
          </a:p>
        </p:txBody>
      </p:sp>
    </p:spTree>
    <p:extLst>
      <p:ext uri="{BB962C8B-B14F-4D97-AF65-F5344CB8AC3E}">
        <p14:creationId xmlns:p14="http://schemas.microsoft.com/office/powerpoint/2010/main" xmlns="" val="427276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7792AD2D-718B-4954-85C0-744DCF47BE27}" type="slidenum">
              <a:rPr lang="tr-TR" smtClean="0"/>
              <a:pPr>
                <a:defRPr/>
              </a:pPr>
              <a:t>‹#›</a:t>
            </a:fld>
            <a:endParaRPr lang="tr-TR"/>
          </a:p>
        </p:txBody>
      </p:sp>
    </p:spTree>
    <p:extLst>
      <p:ext uri="{BB962C8B-B14F-4D97-AF65-F5344CB8AC3E}">
        <p14:creationId xmlns:p14="http://schemas.microsoft.com/office/powerpoint/2010/main" xmlns="" val="214831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873AF1F3-4FC4-47C4-B503-1C97E6EDFBF1}" type="slidenum">
              <a:rPr lang="tr-TR" smtClean="0"/>
              <a:pPr>
                <a:defRPr/>
              </a:pPr>
              <a:t>‹#›</a:t>
            </a:fld>
            <a:endParaRPr lang="tr-TR"/>
          </a:p>
        </p:txBody>
      </p:sp>
    </p:spTree>
    <p:extLst>
      <p:ext uri="{BB962C8B-B14F-4D97-AF65-F5344CB8AC3E}">
        <p14:creationId xmlns:p14="http://schemas.microsoft.com/office/powerpoint/2010/main" xmlns="" val="4205160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09D91F9A-3E36-4BD7-842A-3C84870F71C9}" type="slidenum">
              <a:rPr lang="tr-TR" smtClean="0"/>
              <a:pPr>
                <a:defRPr/>
              </a:pPr>
              <a:t>‹#›</a:t>
            </a:fld>
            <a:endParaRPr lang="tr-TR"/>
          </a:p>
        </p:txBody>
      </p:sp>
    </p:spTree>
    <p:extLst>
      <p:ext uri="{BB962C8B-B14F-4D97-AF65-F5344CB8AC3E}">
        <p14:creationId xmlns:p14="http://schemas.microsoft.com/office/powerpoint/2010/main" xmlns="" val="1990322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F96606D-CC6B-49AF-A436-384F6245F5F9}" type="slidenum">
              <a:rPr lang="tr-TR" smtClean="0"/>
              <a:pPr>
                <a:defRPr/>
              </a:pPr>
              <a:t>‹#›</a:t>
            </a:fld>
            <a:endParaRPr lang="tr-TR"/>
          </a:p>
        </p:txBody>
      </p:sp>
    </p:spTree>
    <p:extLst>
      <p:ext uri="{BB962C8B-B14F-4D97-AF65-F5344CB8AC3E}">
        <p14:creationId xmlns:p14="http://schemas.microsoft.com/office/powerpoint/2010/main" xmlns="" val="195074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50FA556-8D12-4E86-88FD-673149D794F5}" type="slidenum">
              <a:rPr lang="tr-TR" smtClean="0"/>
              <a:pPr>
                <a:defRPr/>
              </a:pPr>
              <a:t>‹#›</a:t>
            </a:fld>
            <a:endParaRPr lang="tr-TR"/>
          </a:p>
        </p:txBody>
      </p:sp>
    </p:spTree>
    <p:extLst>
      <p:ext uri="{BB962C8B-B14F-4D97-AF65-F5344CB8AC3E}">
        <p14:creationId xmlns:p14="http://schemas.microsoft.com/office/powerpoint/2010/main" xmlns="" val="142368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FAEC37C0-2D89-4094-B59F-3705E42AB4B3}" type="slidenum">
              <a:rPr lang="tr-TR" smtClean="0"/>
              <a:pPr>
                <a:defRPr/>
              </a:pPr>
              <a:t>‹#›</a:t>
            </a:fld>
            <a:endParaRPr lang="tr-TR"/>
          </a:p>
        </p:txBody>
      </p:sp>
    </p:spTree>
    <p:extLst>
      <p:ext uri="{BB962C8B-B14F-4D97-AF65-F5344CB8AC3E}">
        <p14:creationId xmlns:p14="http://schemas.microsoft.com/office/powerpoint/2010/main" xmlns="" val="183094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873AF1F3-4FC4-47C4-B503-1C97E6EDFBF1}" type="slidenum">
              <a:rPr lang="tr-TR" smtClean="0"/>
              <a:pPr>
                <a:defRPr/>
              </a:pPr>
              <a:t>‹#›</a:t>
            </a:fld>
            <a:endParaRPr lang="tr-TR"/>
          </a:p>
        </p:txBody>
      </p:sp>
    </p:spTree>
    <p:extLst>
      <p:ext uri="{BB962C8B-B14F-4D97-AF65-F5344CB8AC3E}">
        <p14:creationId xmlns:p14="http://schemas.microsoft.com/office/powerpoint/2010/main" xmlns="" val="4205160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AF7A3B79-29D4-46B0-9E1A-C4146EDED7D4}" type="slidenum">
              <a:rPr lang="tr-TR" smtClean="0"/>
              <a:pPr>
                <a:defRPr/>
              </a:pPr>
              <a:t>‹#›</a:t>
            </a:fld>
            <a:endParaRPr lang="tr-TR"/>
          </a:p>
        </p:txBody>
      </p:sp>
    </p:spTree>
    <p:extLst>
      <p:ext uri="{BB962C8B-B14F-4D97-AF65-F5344CB8AC3E}">
        <p14:creationId xmlns:p14="http://schemas.microsoft.com/office/powerpoint/2010/main" xmlns="" val="3867460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49A05F3C-C4DF-4F1D-909B-938AA85648B8}" type="slidenum">
              <a:rPr lang="tr-TR" smtClean="0"/>
              <a:pPr>
                <a:defRPr/>
              </a:pPr>
              <a:t>‹#›</a:t>
            </a:fld>
            <a:endParaRPr lang="tr-TR"/>
          </a:p>
        </p:txBody>
      </p:sp>
    </p:spTree>
    <p:extLst>
      <p:ext uri="{BB962C8B-B14F-4D97-AF65-F5344CB8AC3E}">
        <p14:creationId xmlns:p14="http://schemas.microsoft.com/office/powerpoint/2010/main" xmlns="" val="3172065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r>
              <a:rPr lang="tr-TR" smtClean="0"/>
              <a:t>B.KESER - SGB</a:t>
            </a:r>
            <a:endParaRPr lang="tr-TR"/>
          </a:p>
        </p:txBody>
      </p:sp>
      <p:sp>
        <p:nvSpPr>
          <p:cNvPr id="9" name="Slayt Numarası Yer Tutucusu 8"/>
          <p:cNvSpPr>
            <a:spLocks noGrp="1"/>
          </p:cNvSpPr>
          <p:nvPr>
            <p:ph type="sldNum" sz="quarter" idx="12"/>
          </p:nvPr>
        </p:nvSpPr>
        <p:spPr/>
        <p:txBody>
          <a:bodyPr/>
          <a:lstStyle/>
          <a:p>
            <a:pPr>
              <a:defRPr/>
            </a:pPr>
            <a:fld id="{0E322597-0F21-4B8D-9FB9-F3394417D801}" type="slidenum">
              <a:rPr lang="tr-TR" smtClean="0"/>
              <a:pPr>
                <a:defRPr/>
              </a:pPr>
              <a:t>‹#›</a:t>
            </a:fld>
            <a:endParaRPr lang="tr-TR"/>
          </a:p>
        </p:txBody>
      </p:sp>
    </p:spTree>
    <p:extLst>
      <p:ext uri="{BB962C8B-B14F-4D97-AF65-F5344CB8AC3E}">
        <p14:creationId xmlns:p14="http://schemas.microsoft.com/office/powerpoint/2010/main" xmlns="" val="385721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r>
              <a:rPr lang="tr-TR" smtClean="0"/>
              <a:t>B.KESER - SGB</a:t>
            </a:r>
            <a:endParaRPr lang="tr-TR"/>
          </a:p>
        </p:txBody>
      </p:sp>
      <p:sp>
        <p:nvSpPr>
          <p:cNvPr id="5" name="Slayt Numarası Yer Tutucusu 4"/>
          <p:cNvSpPr>
            <a:spLocks noGrp="1"/>
          </p:cNvSpPr>
          <p:nvPr>
            <p:ph type="sldNum" sz="quarter" idx="12"/>
          </p:nvPr>
        </p:nvSpPr>
        <p:spPr/>
        <p:txBody>
          <a:bodyPr/>
          <a:lstStyle/>
          <a:p>
            <a:pPr>
              <a:defRPr/>
            </a:pPr>
            <a:fld id="{81BC6402-4E69-4C37-96B8-3573894E7E42}" type="slidenum">
              <a:rPr lang="tr-TR" smtClean="0"/>
              <a:pPr>
                <a:defRPr/>
              </a:pPr>
              <a:t>‹#›</a:t>
            </a:fld>
            <a:endParaRPr lang="tr-TR"/>
          </a:p>
        </p:txBody>
      </p:sp>
    </p:spTree>
    <p:extLst>
      <p:ext uri="{BB962C8B-B14F-4D97-AF65-F5344CB8AC3E}">
        <p14:creationId xmlns:p14="http://schemas.microsoft.com/office/powerpoint/2010/main" xmlns="" val="1647305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a:p>
        </p:txBody>
      </p:sp>
      <p:sp>
        <p:nvSpPr>
          <p:cNvPr id="3" name="Altbilgi Yer Tutucusu 2"/>
          <p:cNvSpPr>
            <a:spLocks noGrp="1"/>
          </p:cNvSpPr>
          <p:nvPr>
            <p:ph type="ftr" sz="quarter" idx="11"/>
          </p:nvPr>
        </p:nvSpPr>
        <p:spPr/>
        <p:txBody>
          <a:bodyPr/>
          <a:lstStyle/>
          <a:p>
            <a:pPr>
              <a:defRPr/>
            </a:pPr>
            <a:r>
              <a:rPr lang="tr-TR" smtClean="0"/>
              <a:t>B.KESER - SGB</a:t>
            </a:r>
            <a:endParaRPr lang="tr-TR"/>
          </a:p>
        </p:txBody>
      </p:sp>
      <p:sp>
        <p:nvSpPr>
          <p:cNvPr id="4" name="Slayt Numarası Yer Tutucusu 3"/>
          <p:cNvSpPr>
            <a:spLocks noGrp="1"/>
          </p:cNvSpPr>
          <p:nvPr>
            <p:ph type="sldNum" sz="quarter" idx="12"/>
          </p:nvPr>
        </p:nvSpPr>
        <p:spPr/>
        <p:txBody>
          <a:bodyPr/>
          <a:lstStyle/>
          <a:p>
            <a:pPr>
              <a:defRPr/>
            </a:pPr>
            <a:fld id="{11CD448D-3AC1-4708-BD07-91DDA1C64D55}" type="slidenum">
              <a:rPr lang="tr-TR" smtClean="0"/>
              <a:pPr>
                <a:defRPr/>
              </a:pPr>
              <a:t>‹#›</a:t>
            </a:fld>
            <a:endParaRPr lang="tr-TR"/>
          </a:p>
        </p:txBody>
      </p:sp>
    </p:spTree>
    <p:extLst>
      <p:ext uri="{BB962C8B-B14F-4D97-AF65-F5344CB8AC3E}">
        <p14:creationId xmlns:p14="http://schemas.microsoft.com/office/powerpoint/2010/main" xmlns="" val="427276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AF7A3B79-29D4-46B0-9E1A-C4146EDED7D4}" type="slidenum">
              <a:rPr lang="tr-TR" smtClean="0"/>
              <a:pPr>
                <a:defRPr/>
              </a:pPr>
              <a:t>‹#›</a:t>
            </a:fld>
            <a:endParaRPr lang="tr-TR"/>
          </a:p>
        </p:txBody>
      </p:sp>
    </p:spTree>
    <p:extLst>
      <p:ext uri="{BB962C8B-B14F-4D97-AF65-F5344CB8AC3E}">
        <p14:creationId xmlns:p14="http://schemas.microsoft.com/office/powerpoint/2010/main" xmlns="" val="3867460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7792AD2D-718B-4954-85C0-744DCF47BE27}" type="slidenum">
              <a:rPr lang="tr-TR" smtClean="0"/>
              <a:pPr>
                <a:defRPr/>
              </a:pPr>
              <a:t>‹#›</a:t>
            </a:fld>
            <a:endParaRPr lang="tr-TR"/>
          </a:p>
        </p:txBody>
      </p:sp>
    </p:spTree>
    <p:extLst>
      <p:ext uri="{BB962C8B-B14F-4D97-AF65-F5344CB8AC3E}">
        <p14:creationId xmlns:p14="http://schemas.microsoft.com/office/powerpoint/2010/main" xmlns="" val="2148314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09D91F9A-3E36-4BD7-842A-3C84870F71C9}" type="slidenum">
              <a:rPr lang="tr-TR" smtClean="0"/>
              <a:pPr>
                <a:defRPr/>
              </a:pPr>
              <a:t>‹#›</a:t>
            </a:fld>
            <a:endParaRPr lang="tr-TR"/>
          </a:p>
        </p:txBody>
      </p:sp>
    </p:spTree>
    <p:extLst>
      <p:ext uri="{BB962C8B-B14F-4D97-AF65-F5344CB8AC3E}">
        <p14:creationId xmlns:p14="http://schemas.microsoft.com/office/powerpoint/2010/main" xmlns="" val="199032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F96606D-CC6B-49AF-A436-384F6245F5F9}" type="slidenum">
              <a:rPr lang="tr-TR" smtClean="0"/>
              <a:pPr>
                <a:defRPr/>
              </a:pPr>
              <a:t>‹#›</a:t>
            </a:fld>
            <a:endParaRPr lang="tr-TR"/>
          </a:p>
        </p:txBody>
      </p:sp>
    </p:spTree>
    <p:extLst>
      <p:ext uri="{BB962C8B-B14F-4D97-AF65-F5344CB8AC3E}">
        <p14:creationId xmlns:p14="http://schemas.microsoft.com/office/powerpoint/2010/main" xmlns="" val="1950748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r>
              <a:rPr lang="tr-TR" smtClean="0"/>
              <a:t>B.KESER - SGB</a:t>
            </a:r>
            <a:endParaRPr lang="tr-TR"/>
          </a:p>
        </p:txBody>
      </p:sp>
      <p:sp>
        <p:nvSpPr>
          <p:cNvPr id="6" name="Slayt Numarası Yer Tutucusu 5"/>
          <p:cNvSpPr>
            <a:spLocks noGrp="1"/>
          </p:cNvSpPr>
          <p:nvPr>
            <p:ph type="sldNum" sz="quarter" idx="12"/>
          </p:nvPr>
        </p:nvSpPr>
        <p:spPr/>
        <p:txBody>
          <a:bodyPr/>
          <a:lstStyle/>
          <a:p>
            <a:pPr>
              <a:defRPr/>
            </a:pPr>
            <a:fld id="{650FA556-8D12-4E86-88FD-673149D794F5}" type="slidenum">
              <a:rPr lang="tr-TR" smtClean="0"/>
              <a:pPr>
                <a:defRPr/>
              </a:pPr>
              <a:t>‹#›</a:t>
            </a:fld>
            <a:endParaRPr lang="tr-TR"/>
          </a:p>
        </p:txBody>
      </p:sp>
    </p:spTree>
    <p:extLst>
      <p:ext uri="{BB962C8B-B14F-4D97-AF65-F5344CB8AC3E}">
        <p14:creationId xmlns:p14="http://schemas.microsoft.com/office/powerpoint/2010/main" xmlns="" val="142368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p:txBody>
          <a:bodyPr/>
          <a:lstStyle/>
          <a:p>
            <a:pPr>
              <a:defRPr/>
            </a:pPr>
            <a:r>
              <a:rPr lang="tr-TR" smtClean="0"/>
              <a:t>B.KESER - SGB</a:t>
            </a:r>
            <a:endParaRPr lang="tr-T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tr-TR" smtClean="0"/>
              <a:t>B.KESER - SGB</a:t>
            </a:r>
            <a:endParaRPr lang="tr-T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tr-TR" smtClean="0"/>
              <a:t>B.KESER - SGB</a:t>
            </a:r>
            <a:endParaRPr lang="tr-T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tr-TR" smtClean="0"/>
              <a:t>B.KESER - SGB</a:t>
            </a:r>
            <a:endParaRPr lang="tr-T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r>
              <a:rPr lang="tr-TR" smtClean="0"/>
              <a:t>B.KESER - SGB</a:t>
            </a:r>
            <a:endParaRPr lang="tr-T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r>
              <a:rPr lang="tr-TR" smtClean="0"/>
              <a:t>B.KESER - SGB</a:t>
            </a:r>
            <a:endParaRPr lang="tr-T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49A05F3C-C4DF-4F1D-909B-938AA85648B8}" type="slidenum">
              <a:rPr lang="tr-TR" smtClean="0"/>
              <a:pPr>
                <a:defRPr/>
              </a:pPr>
              <a:t>‹#›</a:t>
            </a:fld>
            <a:endParaRPr lang="tr-TR"/>
          </a:p>
        </p:txBody>
      </p:sp>
    </p:spTree>
    <p:extLst>
      <p:ext uri="{BB962C8B-B14F-4D97-AF65-F5344CB8AC3E}">
        <p14:creationId xmlns:p14="http://schemas.microsoft.com/office/powerpoint/2010/main" xmlns="" val="3172065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r>
              <a:rPr lang="tr-TR" smtClean="0"/>
              <a:t>B.KESER - SGB</a:t>
            </a:r>
            <a:endParaRPr lang="tr-T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tr-TR" smtClean="0"/>
              <a:t>B.KESER - SGB</a:t>
            </a:r>
            <a:endParaRPr lang="tr-T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r>
              <a:rPr lang="tr-TR" smtClean="0"/>
              <a:t>B.KESER - SGB</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tr-TR" smtClean="0"/>
              <a:t>B.KESER - SGB</a:t>
            </a:r>
            <a:endParaRPr lang="tr-T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r>
              <a:rPr lang="tr-TR" smtClean="0"/>
              <a:t>B.KESER - SGB</a:t>
            </a:r>
            <a:endParaRPr lang="tr-T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endParaRPr lang="tr-TR"/>
          </a:p>
        </p:txBody>
      </p:sp>
      <p:sp>
        <p:nvSpPr>
          <p:cNvPr id="8" name="Altbilgi Yer Tutucusu 7"/>
          <p:cNvSpPr>
            <a:spLocks noGrp="1"/>
          </p:cNvSpPr>
          <p:nvPr>
            <p:ph type="ftr" sz="quarter" idx="11"/>
          </p:nvPr>
        </p:nvSpPr>
        <p:spPr/>
        <p:txBody>
          <a:bodyPr/>
          <a:lstStyle/>
          <a:p>
            <a:pPr>
              <a:defRPr/>
            </a:pPr>
            <a:r>
              <a:rPr lang="tr-TR" smtClean="0"/>
              <a:t>B.KESER - SGB</a:t>
            </a:r>
            <a:endParaRPr lang="tr-TR"/>
          </a:p>
        </p:txBody>
      </p:sp>
      <p:sp>
        <p:nvSpPr>
          <p:cNvPr id="9" name="Slayt Numarası Yer Tutucusu 8"/>
          <p:cNvSpPr>
            <a:spLocks noGrp="1"/>
          </p:cNvSpPr>
          <p:nvPr>
            <p:ph type="sldNum" sz="quarter" idx="12"/>
          </p:nvPr>
        </p:nvSpPr>
        <p:spPr/>
        <p:txBody>
          <a:bodyPr/>
          <a:lstStyle/>
          <a:p>
            <a:pPr>
              <a:defRPr/>
            </a:pPr>
            <a:fld id="{0E322597-0F21-4B8D-9FB9-F3394417D801}" type="slidenum">
              <a:rPr lang="tr-TR" smtClean="0"/>
              <a:pPr>
                <a:defRPr/>
              </a:pPr>
              <a:t>‹#›</a:t>
            </a:fld>
            <a:endParaRPr lang="tr-TR"/>
          </a:p>
        </p:txBody>
      </p:sp>
    </p:spTree>
    <p:extLst>
      <p:ext uri="{BB962C8B-B14F-4D97-AF65-F5344CB8AC3E}">
        <p14:creationId xmlns:p14="http://schemas.microsoft.com/office/powerpoint/2010/main" xmlns="" val="38572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endParaRPr lang="tr-TR"/>
          </a:p>
        </p:txBody>
      </p:sp>
      <p:sp>
        <p:nvSpPr>
          <p:cNvPr id="4" name="Altbilgi Yer Tutucusu 3"/>
          <p:cNvSpPr>
            <a:spLocks noGrp="1"/>
          </p:cNvSpPr>
          <p:nvPr>
            <p:ph type="ftr" sz="quarter" idx="11"/>
          </p:nvPr>
        </p:nvSpPr>
        <p:spPr/>
        <p:txBody>
          <a:bodyPr/>
          <a:lstStyle/>
          <a:p>
            <a:pPr>
              <a:defRPr/>
            </a:pPr>
            <a:r>
              <a:rPr lang="tr-TR" smtClean="0"/>
              <a:t>B.KESER - SGB</a:t>
            </a:r>
            <a:endParaRPr lang="tr-TR"/>
          </a:p>
        </p:txBody>
      </p:sp>
      <p:sp>
        <p:nvSpPr>
          <p:cNvPr id="5" name="Slayt Numarası Yer Tutucusu 4"/>
          <p:cNvSpPr>
            <a:spLocks noGrp="1"/>
          </p:cNvSpPr>
          <p:nvPr>
            <p:ph type="sldNum" sz="quarter" idx="12"/>
          </p:nvPr>
        </p:nvSpPr>
        <p:spPr/>
        <p:txBody>
          <a:bodyPr/>
          <a:lstStyle/>
          <a:p>
            <a:pPr>
              <a:defRPr/>
            </a:pPr>
            <a:fld id="{81BC6402-4E69-4C37-96B8-3573894E7E42}" type="slidenum">
              <a:rPr lang="tr-TR" smtClean="0"/>
              <a:pPr>
                <a:defRPr/>
              </a:pPr>
              <a:t>‹#›</a:t>
            </a:fld>
            <a:endParaRPr lang="tr-TR"/>
          </a:p>
        </p:txBody>
      </p:sp>
    </p:spTree>
    <p:extLst>
      <p:ext uri="{BB962C8B-B14F-4D97-AF65-F5344CB8AC3E}">
        <p14:creationId xmlns:p14="http://schemas.microsoft.com/office/powerpoint/2010/main" xmlns="" val="16473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endParaRPr lang="tr-TR"/>
          </a:p>
        </p:txBody>
      </p:sp>
      <p:sp>
        <p:nvSpPr>
          <p:cNvPr id="3" name="Altbilgi Yer Tutucusu 2"/>
          <p:cNvSpPr>
            <a:spLocks noGrp="1"/>
          </p:cNvSpPr>
          <p:nvPr>
            <p:ph type="ftr" sz="quarter" idx="11"/>
          </p:nvPr>
        </p:nvSpPr>
        <p:spPr/>
        <p:txBody>
          <a:bodyPr/>
          <a:lstStyle/>
          <a:p>
            <a:pPr>
              <a:defRPr/>
            </a:pPr>
            <a:r>
              <a:rPr lang="tr-TR" smtClean="0"/>
              <a:t>B.KESER - SGB</a:t>
            </a:r>
            <a:endParaRPr lang="tr-TR"/>
          </a:p>
        </p:txBody>
      </p:sp>
      <p:sp>
        <p:nvSpPr>
          <p:cNvPr id="4" name="Slayt Numarası Yer Tutucusu 3"/>
          <p:cNvSpPr>
            <a:spLocks noGrp="1"/>
          </p:cNvSpPr>
          <p:nvPr>
            <p:ph type="sldNum" sz="quarter" idx="12"/>
          </p:nvPr>
        </p:nvSpPr>
        <p:spPr/>
        <p:txBody>
          <a:bodyPr/>
          <a:lstStyle/>
          <a:p>
            <a:pPr>
              <a:defRPr/>
            </a:pPr>
            <a:fld id="{11CD448D-3AC1-4708-BD07-91DDA1C64D55}" type="slidenum">
              <a:rPr lang="tr-TR" smtClean="0"/>
              <a:pPr>
                <a:defRPr/>
              </a:pPr>
              <a:t>‹#›</a:t>
            </a:fld>
            <a:endParaRPr lang="tr-TR"/>
          </a:p>
        </p:txBody>
      </p:sp>
    </p:spTree>
    <p:extLst>
      <p:ext uri="{BB962C8B-B14F-4D97-AF65-F5344CB8AC3E}">
        <p14:creationId xmlns:p14="http://schemas.microsoft.com/office/powerpoint/2010/main" xmlns="" val="427276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7792AD2D-718B-4954-85C0-744DCF47BE27}" type="slidenum">
              <a:rPr lang="tr-TR" smtClean="0"/>
              <a:pPr>
                <a:defRPr/>
              </a:pPr>
              <a:t>‹#›</a:t>
            </a:fld>
            <a:endParaRPr lang="tr-TR"/>
          </a:p>
        </p:txBody>
      </p:sp>
    </p:spTree>
    <p:extLst>
      <p:ext uri="{BB962C8B-B14F-4D97-AF65-F5344CB8AC3E}">
        <p14:creationId xmlns:p14="http://schemas.microsoft.com/office/powerpoint/2010/main" xmlns="" val="214831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endParaRPr lang="tr-TR"/>
          </a:p>
        </p:txBody>
      </p:sp>
      <p:sp>
        <p:nvSpPr>
          <p:cNvPr id="6" name="Altbilgi Yer Tutucusu 5"/>
          <p:cNvSpPr>
            <a:spLocks noGrp="1"/>
          </p:cNvSpPr>
          <p:nvPr>
            <p:ph type="ftr" sz="quarter" idx="11"/>
          </p:nvPr>
        </p:nvSpPr>
        <p:spPr/>
        <p:txBody>
          <a:bodyPr/>
          <a:lstStyle/>
          <a:p>
            <a:pPr>
              <a:defRPr/>
            </a:pPr>
            <a:r>
              <a:rPr lang="tr-TR" smtClean="0"/>
              <a:t>B.KESER - SGB</a:t>
            </a:r>
            <a:endParaRPr lang="tr-TR"/>
          </a:p>
        </p:txBody>
      </p:sp>
      <p:sp>
        <p:nvSpPr>
          <p:cNvPr id="7" name="Slayt Numarası Yer Tutucusu 6"/>
          <p:cNvSpPr>
            <a:spLocks noGrp="1"/>
          </p:cNvSpPr>
          <p:nvPr>
            <p:ph type="sldNum" sz="quarter" idx="12"/>
          </p:nvPr>
        </p:nvSpPr>
        <p:spPr/>
        <p:txBody>
          <a:bodyPr/>
          <a:lstStyle/>
          <a:p>
            <a:pPr>
              <a:defRPr/>
            </a:pPr>
            <a:fld id="{09D91F9A-3E36-4BD7-842A-3C84870F71C9}" type="slidenum">
              <a:rPr lang="tr-TR" smtClean="0"/>
              <a:pPr>
                <a:defRPr/>
              </a:pPr>
              <a:t>‹#›</a:t>
            </a:fld>
            <a:endParaRPr lang="tr-TR"/>
          </a:p>
        </p:txBody>
      </p:sp>
    </p:spTree>
    <p:extLst>
      <p:ext uri="{BB962C8B-B14F-4D97-AF65-F5344CB8AC3E}">
        <p14:creationId xmlns:p14="http://schemas.microsoft.com/office/powerpoint/2010/main" xmlns="" val="199032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B.KESER - SGB</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B64030-2033-4A1B-A488-8B4043233915}" type="slidenum">
              <a:rPr lang="tr-TR" smtClean="0"/>
              <a:pPr>
                <a:defRPr/>
              </a:pPr>
              <a:t>‹#›</a:t>
            </a:fld>
            <a:endParaRPr lang="tr-TR"/>
          </a:p>
        </p:txBody>
      </p:sp>
    </p:spTree>
    <p:extLst>
      <p:ext uri="{BB962C8B-B14F-4D97-AF65-F5344CB8AC3E}">
        <p14:creationId xmlns:p14="http://schemas.microsoft.com/office/powerpoint/2010/main" xmlns="" val="1906999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B.KESER - SGB</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B64030-2033-4A1B-A488-8B4043233915}" type="slidenum">
              <a:rPr lang="tr-TR" smtClean="0"/>
              <a:pPr>
                <a:defRPr/>
              </a:pPr>
              <a:t>‹#›</a:t>
            </a:fld>
            <a:endParaRPr lang="tr-TR"/>
          </a:p>
        </p:txBody>
      </p:sp>
    </p:spTree>
    <p:extLst>
      <p:ext uri="{BB962C8B-B14F-4D97-AF65-F5344CB8AC3E}">
        <p14:creationId xmlns:p14="http://schemas.microsoft.com/office/powerpoint/2010/main" xmlns="" val="1906999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B.KESER - SGB</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B64030-2033-4A1B-A488-8B4043233915}" type="slidenum">
              <a:rPr lang="tr-TR" smtClean="0"/>
              <a:pPr>
                <a:defRPr/>
              </a:pPr>
              <a:t>‹#›</a:t>
            </a:fld>
            <a:endParaRPr lang="tr-TR"/>
          </a:p>
        </p:txBody>
      </p:sp>
    </p:spTree>
    <p:extLst>
      <p:ext uri="{BB962C8B-B14F-4D97-AF65-F5344CB8AC3E}">
        <p14:creationId xmlns:p14="http://schemas.microsoft.com/office/powerpoint/2010/main" xmlns="" val="1906999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t>B.KESER - SGB</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Microsoft_Office_Excel_97-2003__al__ma_Sayfas_4.xls"/><Relationship Id="rId2" Type="http://schemas.openxmlformats.org/officeDocument/2006/relationships/slideLayout" Target="../slideLayouts/slideLayout40.xml"/><Relationship Id="rId1" Type="http://schemas.openxmlformats.org/officeDocument/2006/relationships/vmlDrawing" Target="../drawings/vmlDrawing4.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Microsoft_Office_Excel_97-2003__al__ma_Sayfas_5.xls"/><Relationship Id="rId2" Type="http://schemas.openxmlformats.org/officeDocument/2006/relationships/slideLayout" Target="../slideLayouts/slideLayout40.xml"/><Relationship Id="rId1" Type="http://schemas.openxmlformats.org/officeDocument/2006/relationships/vmlDrawing" Target="../drawings/vmlDrawing5.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Microsoft_Office_Excel_97-2003__al__ma_Sayfas_6.xls"/><Relationship Id="rId2" Type="http://schemas.openxmlformats.org/officeDocument/2006/relationships/slideLayout" Target="../slideLayouts/slideLayout40.xml"/><Relationship Id="rId1" Type="http://schemas.openxmlformats.org/officeDocument/2006/relationships/vmlDrawing" Target="../drawings/vmlDrawing6.v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_al__ma_Sayfas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_al__ma_Sayfas_2.xl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Excel_97-2003__al__ma_Sayfas_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80928"/>
            <a:ext cx="7921575" cy="3240460"/>
          </a:xfrm>
        </p:spPr>
        <p:txBody>
          <a:bodyPr>
            <a:normAutofit/>
          </a:bodyPr>
          <a:lstStyle/>
          <a:p>
            <a:pPr marL="54864" indent="0" algn="ctr" fontAlgn="auto">
              <a:spcAft>
                <a:spcPts val="0"/>
              </a:spcAft>
              <a:defRPr/>
            </a:pPr>
            <a:r>
              <a:rPr lang="tr-TR" sz="3200" dirty="0" smtClean="0">
                <a:solidFill>
                  <a:srgbClr val="000000"/>
                </a:solidFill>
                <a:latin typeface="Verdana" pitchFamily="34" charset="0"/>
                <a:ea typeface="+mn-ea"/>
                <a:cs typeface="+mn-cs"/>
              </a:rPr>
              <a:t>       	Taşınır </a:t>
            </a:r>
            <a:r>
              <a:rPr lang="tr-TR" sz="3200" dirty="0">
                <a:solidFill>
                  <a:srgbClr val="000000"/>
                </a:solidFill>
                <a:latin typeface="Verdana" pitchFamily="34" charset="0"/>
                <a:ea typeface="+mn-ea"/>
                <a:cs typeface="+mn-cs"/>
              </a:rPr>
              <a:t>Mal Yönetmeliği </a:t>
            </a:r>
            <a:r>
              <a:rPr lang="tr-TR" sz="2800" dirty="0" smtClean="0">
                <a:solidFill>
                  <a:schemeClr val="accent6">
                    <a:tint val="1000"/>
                  </a:schemeClr>
                </a:solidFill>
              </a:rPr>
              <a:t>STEMİ Semineri</a:t>
            </a:r>
            <a:br>
              <a:rPr lang="tr-TR" sz="2800" dirty="0" smtClean="0">
                <a:solidFill>
                  <a:schemeClr val="accent6">
                    <a:tint val="1000"/>
                  </a:schemeClr>
                </a:solidFill>
              </a:rPr>
            </a:br>
            <a:r>
              <a:rPr lang="tr-TR" sz="2800" dirty="0">
                <a:solidFill>
                  <a:schemeClr val="accent6">
                    <a:tint val="1000"/>
                  </a:schemeClr>
                </a:solidFill>
              </a:rPr>
              <a:t/>
            </a:r>
            <a:br>
              <a:rPr lang="tr-TR" sz="2800" dirty="0">
                <a:solidFill>
                  <a:schemeClr val="accent6">
                    <a:tint val="1000"/>
                  </a:schemeClr>
                </a:solidFill>
              </a:rPr>
            </a:br>
            <a:r>
              <a:rPr lang="tr-TR" sz="2800" dirty="0">
                <a:solidFill>
                  <a:schemeClr val="accent6">
                    <a:tint val="1000"/>
                  </a:schemeClr>
                </a:solidFill>
              </a:rPr>
              <a:t/>
            </a:r>
            <a:br>
              <a:rPr lang="tr-TR" sz="2800" dirty="0">
                <a:solidFill>
                  <a:schemeClr val="accent6">
                    <a:tint val="1000"/>
                  </a:schemeClr>
                </a:solidFill>
              </a:rPr>
            </a:br>
            <a:r>
              <a:rPr lang="tr-TR" sz="2400" dirty="0">
                <a:solidFill>
                  <a:srgbClr val="000000"/>
                </a:solidFill>
                <a:latin typeface="Verdana" pitchFamily="34" charset="0"/>
                <a:ea typeface="+mn-ea"/>
                <a:cs typeface="+mn-cs"/>
              </a:rPr>
              <a:t>Bayram </a:t>
            </a:r>
            <a:r>
              <a:rPr lang="tr-TR" sz="2400" dirty="0" smtClean="0">
                <a:solidFill>
                  <a:srgbClr val="000000"/>
                </a:solidFill>
                <a:latin typeface="Verdana" pitchFamily="34" charset="0"/>
                <a:ea typeface="+mn-ea"/>
                <a:cs typeface="+mn-cs"/>
              </a:rPr>
              <a:t>KESER</a:t>
            </a:r>
            <a:br>
              <a:rPr lang="tr-TR" sz="2400" dirty="0" smtClean="0">
                <a:solidFill>
                  <a:srgbClr val="000000"/>
                </a:solidFill>
                <a:latin typeface="Verdana" pitchFamily="34" charset="0"/>
                <a:ea typeface="+mn-ea"/>
                <a:cs typeface="+mn-cs"/>
              </a:rPr>
            </a:br>
            <a:r>
              <a:rPr lang="tr-TR" sz="2000" dirty="0" smtClean="0">
                <a:solidFill>
                  <a:srgbClr val="000000"/>
                </a:solidFill>
                <a:latin typeface="Verdana" pitchFamily="34" charset="0"/>
                <a:ea typeface="+mn-ea"/>
                <a:cs typeface="+mn-cs"/>
              </a:rPr>
              <a:t>Mali </a:t>
            </a:r>
            <a:r>
              <a:rPr lang="tr-TR" sz="2000" dirty="0">
                <a:solidFill>
                  <a:srgbClr val="000000"/>
                </a:solidFill>
                <a:latin typeface="Verdana" pitchFamily="34" charset="0"/>
                <a:ea typeface="+mn-ea"/>
                <a:cs typeface="+mn-cs"/>
              </a:rPr>
              <a:t>Hizmetler Uzmanı</a:t>
            </a:r>
            <a:br>
              <a:rPr lang="tr-TR" sz="2000" dirty="0">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10243"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265613" y="188913"/>
            <a:ext cx="792162" cy="647700"/>
          </a:xfrm>
          <a:prstGeom prst="rect">
            <a:avLst/>
          </a:prstGeom>
          <a:noFill/>
        </p:spPr>
      </p:pic>
      <p:sp>
        <p:nvSpPr>
          <p:cNvPr id="10244"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47BAC6BC-CBE6-438B-B714-476D1C131BC6}" type="slidenum">
              <a:rPr lang="tr-TR" sz="1200">
                <a:solidFill>
                  <a:schemeClr val="tx2"/>
                </a:solidFill>
              </a:rPr>
              <a:pPr eaLnBrk="1" hangingPunct="1"/>
              <a:t>1</a:t>
            </a:fld>
            <a:endParaRPr lang="tr-TR" sz="1200">
              <a:solidFill>
                <a:schemeClr val="tx2"/>
              </a:solidFill>
            </a:endParaRPr>
          </a:p>
        </p:txBody>
      </p:sp>
      <p:sp>
        <p:nvSpPr>
          <p:cNvPr id="10245"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latin typeface="Times New Roman" pitchFamily="18" charset="0"/>
              </a:rPr>
              <a:t>T.C</a:t>
            </a:r>
          </a:p>
          <a:p>
            <a:pPr algn="ctr" eaLnBrk="1" hangingPunct="1"/>
            <a:r>
              <a:rPr lang="tr-TR">
                <a:latin typeface="Times New Roman" pitchFamily="18" charset="0"/>
              </a:rPr>
              <a:t>MİLLÎ EĞİTİM BAKANLIĞI</a:t>
            </a:r>
          </a:p>
          <a:p>
            <a:pPr algn="ctr" eaLnBrk="1" hangingPunct="1"/>
            <a:r>
              <a:rPr lang="tr-TR">
                <a:latin typeface="Times New Roman" pitchFamily="18" charset="0"/>
              </a:rPr>
              <a:t>STRATEJİ GELİŞTİRME BAŞKANLIĞI</a:t>
            </a:r>
          </a:p>
        </p:txBody>
      </p:sp>
      <p:sp>
        <p:nvSpPr>
          <p:cNvPr id="7" name="6 Metin kutusu"/>
          <p:cNvSpPr txBox="1"/>
          <p:nvPr/>
        </p:nvSpPr>
        <p:spPr>
          <a:xfrm>
            <a:off x="3635896" y="6093296"/>
            <a:ext cx="2808312" cy="369332"/>
          </a:xfrm>
          <a:prstGeom prst="rect">
            <a:avLst/>
          </a:prstGeom>
          <a:noFill/>
        </p:spPr>
        <p:txBody>
          <a:bodyPr wrap="square" rtlCol="0">
            <a:spAutoFit/>
          </a:bodyPr>
          <a:lstStyle/>
          <a:p>
            <a:r>
              <a:rPr lang="tr-TR" dirty="0" smtClean="0"/>
              <a:t>Erzurum,  Nisan 2014</a:t>
            </a:r>
            <a:endParaRPr lang="tr-TR" dirty="0"/>
          </a:p>
        </p:txBody>
      </p:sp>
    </p:spTree>
    <p:extLst>
      <p:ext uri="{BB962C8B-B14F-4D97-AF65-F5344CB8AC3E}">
        <p14:creationId xmlns:p14="http://schemas.microsoft.com/office/powerpoint/2010/main" xmlns="" val="74037624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353149A6-3197-4D06-A06C-41B8E2D5104D}" type="slidenum">
              <a:rPr lang="tr-TR" smtClean="0"/>
              <a:pPr>
                <a:defRPr/>
              </a:pPr>
              <a:t>10</a:t>
            </a:fld>
            <a:endParaRPr lang="tr-TR"/>
          </a:p>
        </p:txBody>
      </p:sp>
      <p:pic>
        <p:nvPicPr>
          <p:cNvPr id="14339" name="2 Diyagram"/>
          <p:cNvPicPr>
            <a:picLocks noChangeArrowheads="1"/>
          </p:cNvPicPr>
          <p:nvPr/>
        </p:nvPicPr>
        <p:blipFill>
          <a:blip r:embed="rId2" cstate="print"/>
          <a:srcRect/>
          <a:stretch>
            <a:fillRect/>
          </a:stretch>
        </p:blipFill>
        <p:spPr bwMode="auto">
          <a:xfrm>
            <a:off x="-73025" y="-6350"/>
            <a:ext cx="9283700" cy="687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85050079-0A3A-4340-A3F0-55920A036D28}" type="slidenum">
              <a:rPr lang="tr-TR"/>
              <a:pPr>
                <a:defRPr/>
              </a:pPr>
              <a:t>100</a:t>
            </a:fld>
            <a:endParaRPr lang="tr-T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eaLnBrk="1" hangingPunct="1">
              <a:defRPr/>
            </a:pPr>
            <a:fld id="{8DFC4814-F3C6-4F14-956F-60A6518C84D2}" type="slidenum">
              <a:rPr lang="tr-TR" sz="1400" b="1">
                <a:solidFill>
                  <a:srgbClr val="FFFFFF"/>
                </a:solidFill>
              </a:rPr>
              <a:pPr algn="ctr" eaLnBrk="1" hangingPunct="1">
                <a:defRPr/>
              </a:pPr>
              <a:t>100</a:t>
            </a:fld>
            <a:endParaRPr lang="tr-TR" sz="1400" b="1">
              <a:solidFill>
                <a:srgbClr val="FFFFFF"/>
              </a:solidFill>
            </a:endParaRPr>
          </a:p>
        </p:txBody>
      </p:sp>
      <p:sp>
        <p:nvSpPr>
          <p:cNvPr id="18439" name="Rectangle 7"/>
          <p:cNvSpPr>
            <a:spLocks noChangeArrowheads="1"/>
          </p:cNvSpPr>
          <p:nvPr/>
        </p:nvSpPr>
        <p:spPr bwMode="auto">
          <a:xfrm>
            <a:off x="323850" y="1504950"/>
            <a:ext cx="8280400" cy="595313"/>
          </a:xfrm>
          <a:prstGeom prst="rect">
            <a:avLst/>
          </a:prstGeom>
          <a:noFill/>
          <a:ln w="76200" cmpd="tri">
            <a:solidFill>
              <a:schemeClr val="tx1"/>
            </a:solidFill>
            <a:miter lim="800000"/>
            <a:headEnd/>
            <a:tailEnd/>
          </a:ln>
          <a:effectLst/>
        </p:spPr>
        <p:txBody>
          <a:bodyPr>
            <a:spAutoFit/>
          </a:bodyPr>
          <a:lstStyle/>
          <a:p>
            <a:pPr algn="ctr" eaLnBrk="1" hangingPunct="1"/>
            <a:r>
              <a:rPr lang="tr-TR" sz="2800" b="1">
                <a:solidFill>
                  <a:srgbClr val="FF3300"/>
                </a:solidFill>
              </a:rPr>
              <a:t>ANALİTİK BÜTÇE KODLAMASI</a:t>
            </a:r>
          </a:p>
        </p:txBody>
      </p:sp>
      <p:graphicFrame>
        <p:nvGraphicFramePr>
          <p:cNvPr id="18440" name="Object 8"/>
          <p:cNvGraphicFramePr>
            <a:graphicFrameLocks noChangeAspect="1"/>
          </p:cNvGraphicFramePr>
          <p:nvPr/>
        </p:nvGraphicFramePr>
        <p:xfrm>
          <a:off x="250825" y="2205038"/>
          <a:ext cx="8485188" cy="2590800"/>
        </p:xfrm>
        <a:graphic>
          <a:graphicData uri="http://schemas.openxmlformats.org/presentationml/2006/ole">
            <p:oleObj spid="_x0000_s149506" name="Çalışma Sayfası" r:id="rId3" imgW="5800649" imgH="1685849" progId="Excel.Sheet.8">
              <p:embed/>
            </p:oleObj>
          </a:graphicData>
        </a:graphic>
      </p:graphicFrame>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p>
            <a:pPr>
              <a:defRPr/>
            </a:pPr>
            <a:fld id="{FC168CB5-90D9-4BAD-BF29-EDCA32B83BE5}" type="slidenum">
              <a:rPr lang="tr-TR"/>
              <a:pPr>
                <a:defRPr/>
              </a:pPr>
              <a:t>101</a:t>
            </a:fld>
            <a:endParaRPr lang="tr-T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eaLnBrk="1" hangingPunct="1">
              <a:defRPr/>
            </a:pPr>
            <a:fld id="{E4C2D2B4-1DF2-4A1D-AF7D-A61F1B2AABA0}" type="slidenum">
              <a:rPr lang="tr-TR" sz="1400" b="1">
                <a:solidFill>
                  <a:srgbClr val="FFFFFF"/>
                </a:solidFill>
              </a:rPr>
              <a:pPr algn="ctr" eaLnBrk="1" hangingPunct="1">
                <a:defRPr/>
              </a:pPr>
              <a:t>101</a:t>
            </a:fld>
            <a:endParaRPr lang="tr-TR" sz="1400" b="1">
              <a:solidFill>
                <a:srgbClr val="FFFFFF"/>
              </a:solidFill>
            </a:endParaRPr>
          </a:p>
        </p:txBody>
      </p:sp>
      <p:graphicFrame>
        <p:nvGraphicFramePr>
          <p:cNvPr id="19463" name="Object 7"/>
          <p:cNvGraphicFramePr>
            <a:graphicFrameLocks noChangeAspect="1"/>
          </p:cNvGraphicFramePr>
          <p:nvPr/>
        </p:nvGraphicFramePr>
        <p:xfrm>
          <a:off x="0" y="0"/>
          <a:ext cx="9144000" cy="6858000"/>
        </p:xfrm>
        <a:graphic>
          <a:graphicData uri="http://schemas.openxmlformats.org/presentationml/2006/ole">
            <p:oleObj spid="_x0000_s150530" name="Çalışma Sayfası" r:id="rId3" imgW="7356600" imgH="8202600" progId="Excel.Sheet.8">
              <p:embed/>
            </p:oleObj>
          </a:graphicData>
        </a:graphic>
      </p:graphicFrame>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3 Slayt Numarası Yer Tutucusu"/>
          <p:cNvSpPr>
            <a:spLocks noGrp="1"/>
          </p:cNvSpPr>
          <p:nvPr>
            <p:ph type="sldNum" sz="quarter" idx="12"/>
          </p:nvPr>
        </p:nvSpPr>
        <p:spPr/>
        <p:txBody>
          <a:bodyPr/>
          <a:lstStyle/>
          <a:p>
            <a:pPr>
              <a:defRPr/>
            </a:pPr>
            <a:fld id="{B4459B25-E85C-4E87-8395-5A27B023F8CF}" type="slidenum">
              <a:rPr lang="tr-TR"/>
              <a:pPr>
                <a:defRPr/>
              </a:pPr>
              <a:t>102</a:t>
            </a:fld>
            <a:endParaRPr lang="tr-TR"/>
          </a:p>
        </p:txBody>
      </p:sp>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eaLnBrk="1" hangingPunct="1">
              <a:defRPr/>
            </a:pPr>
            <a:fld id="{B276C107-E0A9-4F6F-B843-41ACE1DD4A28}" type="slidenum">
              <a:rPr lang="tr-TR" sz="1400" b="1">
                <a:solidFill>
                  <a:srgbClr val="FFFFFF"/>
                </a:solidFill>
              </a:rPr>
              <a:pPr algn="ctr" eaLnBrk="1" hangingPunct="1">
                <a:defRPr/>
              </a:pPr>
              <a:t>102</a:t>
            </a:fld>
            <a:endParaRPr lang="tr-TR" sz="1400" b="1">
              <a:solidFill>
                <a:srgbClr val="FFFFFF"/>
              </a:solidFill>
            </a:endParaRPr>
          </a:p>
        </p:txBody>
      </p:sp>
      <p:sp>
        <p:nvSpPr>
          <p:cNvPr id="20487" name="Rectangle 7"/>
          <p:cNvSpPr>
            <a:spLocks noChangeArrowheads="1"/>
          </p:cNvSpPr>
          <p:nvPr/>
        </p:nvSpPr>
        <p:spPr bwMode="auto">
          <a:xfrm flipH="1">
            <a:off x="683568" y="548680"/>
            <a:ext cx="8064500" cy="457200"/>
          </a:xfrm>
          <a:prstGeom prst="rect">
            <a:avLst/>
          </a:prstGeom>
          <a:noFill/>
          <a:ln w="76200" cmpd="tri">
            <a:solidFill>
              <a:schemeClr val="tx1"/>
            </a:solidFill>
            <a:miter lim="800000"/>
            <a:headEnd/>
            <a:tailEnd/>
          </a:ln>
          <a:effectLst/>
        </p:spPr>
        <p:txBody>
          <a:bodyPr anchor="ctr"/>
          <a:lstStyle/>
          <a:p>
            <a:r>
              <a:rPr lang="tr-TR" sz="2400" b="1">
                <a:solidFill>
                  <a:srgbClr val="FF6600"/>
                </a:solidFill>
                <a:latin typeface="Tw Cen MT" pitchFamily="34" charset="0"/>
              </a:rPr>
              <a:t>FONKSİYONEL SINIFLANDIRMA (BİRİNCİ DÜZEY)</a:t>
            </a:r>
          </a:p>
        </p:txBody>
      </p:sp>
      <p:graphicFrame>
        <p:nvGraphicFramePr>
          <p:cNvPr id="20488" name="Object 8"/>
          <p:cNvGraphicFramePr>
            <a:graphicFrameLocks noChangeAspect="1"/>
          </p:cNvGraphicFramePr>
          <p:nvPr/>
        </p:nvGraphicFramePr>
        <p:xfrm>
          <a:off x="395288" y="836613"/>
          <a:ext cx="8353425" cy="6237287"/>
        </p:xfrm>
        <a:graphic>
          <a:graphicData uri="http://schemas.openxmlformats.org/presentationml/2006/ole">
            <p:oleObj spid="_x0000_s151554" name="Worksheet" r:id="rId3" imgW="6863400" imgH="5905440" progId="Excel.Sheet.8">
              <p:embed/>
            </p:oleObj>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eaLnBrk="1" hangingPunct="1">
              <a:defRPr/>
            </a:pPr>
            <a:fld id="{37899DF2-E769-44F6-94C1-5BC40156A405}" type="slidenum">
              <a:rPr lang="tr-TR" sz="1400" b="1">
                <a:solidFill>
                  <a:srgbClr val="FFFFFF"/>
                </a:solidFill>
              </a:rPr>
              <a:pPr algn="ctr" eaLnBrk="1" hangingPunct="1">
                <a:defRPr/>
              </a:pPr>
              <a:t>103</a:t>
            </a:fld>
            <a:endParaRPr lang="tr-TR" sz="1400" b="1">
              <a:solidFill>
                <a:srgbClr val="FFFFFF"/>
              </a:solidFill>
            </a:endParaRPr>
          </a:p>
        </p:txBody>
      </p:sp>
      <p:sp>
        <p:nvSpPr>
          <p:cNvPr id="21510" name="Rectangle 6"/>
          <p:cNvSpPr>
            <a:spLocks noChangeArrowheads="1"/>
          </p:cNvSpPr>
          <p:nvPr/>
        </p:nvSpPr>
        <p:spPr bwMode="auto">
          <a:xfrm>
            <a:off x="827584" y="764704"/>
            <a:ext cx="7704138" cy="720725"/>
          </a:xfrm>
          <a:prstGeom prst="rect">
            <a:avLst/>
          </a:prstGeom>
          <a:noFill/>
          <a:ln w="76200" cmpd="tri">
            <a:solidFill>
              <a:schemeClr val="tx1"/>
            </a:solidFill>
            <a:miter lim="800000"/>
            <a:headEnd/>
            <a:tailEnd/>
          </a:ln>
          <a:effectLst/>
        </p:spPr>
        <p:txBody>
          <a:bodyPr anchor="ctr"/>
          <a:lstStyle/>
          <a:p>
            <a:r>
              <a:rPr lang="tr-TR" sz="3600" b="1">
                <a:solidFill>
                  <a:srgbClr val="FF6600"/>
                </a:solidFill>
              </a:rPr>
              <a:t>FİNANSMAN TİPİ KODLARI</a:t>
            </a:r>
            <a:endParaRPr lang="tr-TR" sz="3600">
              <a:solidFill>
                <a:srgbClr val="FF6600"/>
              </a:solidFill>
            </a:endParaRPr>
          </a:p>
        </p:txBody>
      </p:sp>
      <p:sp>
        <p:nvSpPr>
          <p:cNvPr id="21511" name="Rectangle 7"/>
          <p:cNvSpPr>
            <a:spLocks noChangeArrowheads="1"/>
          </p:cNvSpPr>
          <p:nvPr/>
        </p:nvSpPr>
        <p:spPr bwMode="auto">
          <a:xfrm>
            <a:off x="827584" y="1700808"/>
            <a:ext cx="7704138" cy="4752528"/>
          </a:xfrm>
          <a:prstGeom prst="rect">
            <a:avLst/>
          </a:prstGeom>
          <a:noFill/>
          <a:ln w="76200" cmpd="tri">
            <a:solidFill>
              <a:schemeClr val="tx1"/>
            </a:solidFill>
            <a:miter lim="800000"/>
            <a:headEnd/>
            <a:tailEnd/>
          </a:ln>
          <a:effectLst/>
        </p:spPr>
        <p:txBody>
          <a:bodyPr/>
          <a:lstStyle/>
          <a:p>
            <a:pPr marL="319088" indent="-319088">
              <a:spcBef>
                <a:spcPts val="700"/>
              </a:spcBef>
              <a:buClr>
                <a:schemeClr val="accent2"/>
              </a:buClr>
              <a:buSzPct val="60000"/>
              <a:buFont typeface="Wingdings" pitchFamily="2" charset="2"/>
              <a:buNone/>
            </a:pPr>
            <a:r>
              <a:rPr lang="tr-TR" sz="2400" dirty="0"/>
              <a:t>1 - GENEL BÜTÇELİ İDARELER</a:t>
            </a:r>
          </a:p>
          <a:p>
            <a:pPr marL="319088" indent="-319088">
              <a:spcBef>
                <a:spcPts val="700"/>
              </a:spcBef>
              <a:buClr>
                <a:schemeClr val="accent2"/>
              </a:buClr>
              <a:buSzPct val="60000"/>
              <a:buFont typeface="Wingdings" pitchFamily="2" charset="2"/>
              <a:buNone/>
            </a:pPr>
            <a:r>
              <a:rPr lang="tr-TR" sz="2400" dirty="0"/>
              <a:t>2 – ÖZEL BÜTÇELİ İDARELER</a:t>
            </a:r>
          </a:p>
          <a:p>
            <a:pPr marL="319088" indent="-319088">
              <a:spcBef>
                <a:spcPts val="700"/>
              </a:spcBef>
              <a:buClr>
                <a:schemeClr val="accent2"/>
              </a:buClr>
              <a:buSzPct val="60000"/>
              <a:buFont typeface="Wingdings" pitchFamily="2" charset="2"/>
              <a:buNone/>
            </a:pPr>
            <a:r>
              <a:rPr lang="tr-TR" sz="2400" dirty="0"/>
              <a:t>3 – DÜZENLEYİCİ VE DENETLEYİCİ KURUMLAR</a:t>
            </a:r>
          </a:p>
          <a:p>
            <a:pPr marL="319088" indent="-319088">
              <a:spcBef>
                <a:spcPts val="700"/>
              </a:spcBef>
              <a:buClr>
                <a:schemeClr val="accent2"/>
              </a:buClr>
              <a:buSzPct val="60000"/>
              <a:buFont typeface="Wingdings" pitchFamily="2" charset="2"/>
              <a:buNone/>
            </a:pPr>
            <a:r>
              <a:rPr lang="tr-TR" sz="2400" dirty="0"/>
              <a:t>4 – SOSYAL GÜVENLİK KURUMLARI </a:t>
            </a:r>
          </a:p>
          <a:p>
            <a:pPr marL="319088" indent="-319088">
              <a:spcBef>
                <a:spcPts val="700"/>
              </a:spcBef>
              <a:buClr>
                <a:schemeClr val="accent2"/>
              </a:buClr>
              <a:buSzPct val="60000"/>
              <a:buFont typeface="Wingdings" pitchFamily="2" charset="2"/>
              <a:buNone/>
            </a:pPr>
            <a:r>
              <a:rPr lang="tr-TR" sz="2400" dirty="0"/>
              <a:t>5 – MAHALLİ İDARELER </a:t>
            </a:r>
          </a:p>
          <a:p>
            <a:pPr marL="319088" indent="-319088">
              <a:spcBef>
                <a:spcPts val="700"/>
              </a:spcBef>
              <a:buClr>
                <a:schemeClr val="accent2"/>
              </a:buClr>
              <a:buSzPct val="60000"/>
              <a:buFont typeface="Wingdings" pitchFamily="2" charset="2"/>
              <a:buNone/>
            </a:pPr>
            <a:r>
              <a:rPr lang="tr-TR" sz="2400" dirty="0"/>
              <a:t>6 - ÖZEL ÖDENEKLER</a:t>
            </a:r>
          </a:p>
          <a:p>
            <a:pPr marL="319088" indent="-319088">
              <a:spcBef>
                <a:spcPts val="700"/>
              </a:spcBef>
              <a:buClr>
                <a:schemeClr val="accent2"/>
              </a:buClr>
              <a:buSzPct val="60000"/>
              <a:buFont typeface="Wingdings" pitchFamily="2" charset="2"/>
              <a:buNone/>
            </a:pPr>
            <a:r>
              <a:rPr lang="tr-TR" sz="2400" dirty="0"/>
              <a:t>7 - DIŞ PROJE KREDİLERİ</a:t>
            </a:r>
          </a:p>
          <a:p>
            <a:pPr marL="319088" indent="-319088">
              <a:spcBef>
                <a:spcPts val="700"/>
              </a:spcBef>
              <a:buClr>
                <a:schemeClr val="accent2"/>
              </a:buClr>
              <a:buSzPct val="60000"/>
              <a:buFont typeface="Wingdings" pitchFamily="2" charset="2"/>
              <a:buNone/>
            </a:pPr>
            <a:r>
              <a:rPr lang="tr-TR" sz="2400" dirty="0"/>
              <a:t>8 – BAĞIŞ VE YARDIMLAR</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0" y="1271588"/>
            <a:ext cx="533400" cy="244475"/>
          </a:xfrm>
          <a:prstGeom prst="rect">
            <a:avLst/>
          </a:prstGeom>
          <a:noFill/>
        </p:spPr>
        <p:txBody>
          <a:bodyPr anchor="ctr">
            <a:normAutofit fontScale="85000" lnSpcReduction="20000"/>
          </a:bodyPr>
          <a:lstStyle/>
          <a:p>
            <a:pPr algn="ctr" eaLnBrk="1" hangingPunct="1">
              <a:defRPr/>
            </a:pPr>
            <a:fld id="{C4D345B2-0AB2-4E3F-85AE-32CA804F91CE}" type="slidenum">
              <a:rPr lang="tr-TR" sz="1400" b="1">
                <a:solidFill>
                  <a:srgbClr val="FFFFFF"/>
                </a:solidFill>
              </a:rPr>
              <a:pPr algn="ctr" eaLnBrk="1" hangingPunct="1">
                <a:defRPr/>
              </a:pPr>
              <a:t>104</a:t>
            </a:fld>
            <a:endParaRPr lang="tr-TR" sz="1400" b="1">
              <a:solidFill>
                <a:srgbClr val="FFFFFF"/>
              </a:solidFill>
            </a:endParaRPr>
          </a:p>
        </p:txBody>
      </p:sp>
      <p:graphicFrame>
        <p:nvGraphicFramePr>
          <p:cNvPr id="22654" name="Group 126"/>
          <p:cNvGraphicFramePr>
            <a:graphicFrameLocks noGrp="1"/>
          </p:cNvGraphicFramePr>
          <p:nvPr/>
        </p:nvGraphicFramePr>
        <p:xfrm>
          <a:off x="683568" y="980728"/>
          <a:ext cx="7775575" cy="5472612"/>
        </p:xfrm>
        <a:graphic>
          <a:graphicData uri="http://schemas.openxmlformats.org/drawingml/2006/table">
            <a:tbl>
              <a:tblPr/>
              <a:tblGrid>
                <a:gridCol w="846137"/>
                <a:gridCol w="6929438"/>
              </a:tblGrid>
              <a:tr h="794592">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FF6600"/>
                          </a:solidFill>
                          <a:effectLst/>
                          <a:latin typeface="Arial" charset="0"/>
                          <a:cs typeface="Arial" charset="0"/>
                        </a:rPr>
                        <a:t>GİDERİN EKONOMİK SINIFLANDIRMASI</a:t>
                      </a:r>
                      <a:endParaRPr kumimoji="0" lang="tr-TR" sz="2400" b="0" i="0" u="none" strike="noStrike" cap="none" normalizeH="0" baseline="0" smtClean="0">
                        <a:ln>
                          <a:noFill/>
                        </a:ln>
                        <a:solidFill>
                          <a:srgbClr val="FF66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01</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PERSONEL GİDERLERİ</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02</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SOSYAL GÜVENLİK KURUMLARINA DEVLET PRİMİ GİDERLERİ</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03</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MAL VE HİZMET ALIM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04</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FAİZ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05</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CARİ TRANSFERLER</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06</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SERMAYE GİDERLERİ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07</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SERMAYE TRANSFERLERİ</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80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08</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tx1"/>
                          </a:solidFill>
                          <a:effectLst/>
                          <a:latin typeface="Arial" charset="0"/>
                          <a:cs typeface="Arial" charset="0"/>
                        </a:rPr>
                        <a:t>BORÇ VERME</a:t>
                      </a:r>
                      <a:endParaRPr kumimoji="0" lang="tr-TR"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57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09</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Arial" charset="0"/>
                          <a:cs typeface="Arial" charset="0"/>
                        </a:rPr>
                        <a:t>YEDEK ÖDENEKLER</a:t>
                      </a:r>
                      <a:endParaRPr kumimoji="0" lang="tr-TR"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873AF1F3-4FC4-47C4-B503-1C97E6EDFBF1}" type="slidenum">
              <a:rPr lang="tr-TR" smtClean="0"/>
              <a:pPr>
                <a:defRPr/>
              </a:pPr>
              <a:t>105</a:t>
            </a:fld>
            <a:endParaRPr lang="tr-TR"/>
          </a:p>
        </p:txBody>
      </p:sp>
      <p:pic>
        <p:nvPicPr>
          <p:cNvPr id="152578" name="Picture 2" descr="C:\Users\Bayram KESER\Desktop\sgbbutcesayfası.png"/>
          <p:cNvPicPr>
            <a:picLocks noGrp="1" noChangeAspect="1" noChangeArrowheads="1"/>
          </p:cNvPicPr>
          <p:nvPr>
            <p:ph idx="1"/>
          </p:nvPr>
        </p:nvPicPr>
        <p:blipFill>
          <a:blip r:embed="rId2" cstate="print"/>
          <a:srcRect/>
          <a:stretch>
            <a:fillRect/>
          </a:stretch>
        </p:blipFill>
        <p:spPr bwMode="auto">
          <a:xfrm>
            <a:off x="251520" y="1124744"/>
            <a:ext cx="8665408" cy="5415880"/>
          </a:xfrm>
          <a:prstGeom prst="rect">
            <a:avLst/>
          </a:prstGeom>
          <a:noFill/>
        </p:spPr>
      </p:pic>
      <p:sp>
        <p:nvSpPr>
          <p:cNvPr id="6" name="5 Metin kutusu"/>
          <p:cNvSpPr txBox="1"/>
          <p:nvPr/>
        </p:nvSpPr>
        <p:spPr>
          <a:xfrm>
            <a:off x="755576" y="332656"/>
            <a:ext cx="7992888" cy="646331"/>
          </a:xfrm>
          <a:prstGeom prst="rect">
            <a:avLst/>
          </a:prstGeom>
          <a:noFill/>
        </p:spPr>
        <p:txBody>
          <a:bodyPr wrap="square" rtlCol="0">
            <a:spAutoFit/>
          </a:bodyPr>
          <a:lstStyle/>
          <a:p>
            <a:r>
              <a:rPr lang="tr-TR" dirty="0" smtClean="0"/>
              <a:t>Strateji Geliştirme Başkanlığı Bütçe Grup Başkanlığının sayfasında Bakanlığımızın bütçe kod yapısı bulunmaktadır.</a:t>
            </a:r>
            <a:endParaRPr lang="tr-T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468313" y="174625"/>
            <a:ext cx="8243887" cy="6683375"/>
          </a:xfrm>
          <a:prstGeom prst="rect">
            <a:avLst/>
          </a:prstGeom>
          <a:noFill/>
          <a:ln w="9525">
            <a:noFill/>
            <a:miter lim="800000"/>
            <a:headEnd/>
            <a:tailEnd/>
          </a:ln>
          <a:effectLst/>
        </p:spPr>
        <p:txBody>
          <a:bodyPr anchor="ctr">
            <a:spAutoFit/>
          </a:bodyPr>
          <a:lstStyle/>
          <a:p>
            <a:pPr algn="ctr"/>
            <a:r>
              <a:rPr lang="tr-TR" b="1" dirty="0"/>
              <a:t>DOKUZUNCU BÖLÜM</a:t>
            </a:r>
            <a:endParaRPr lang="tr-TR" dirty="0"/>
          </a:p>
          <a:p>
            <a:pPr algn="ctr"/>
            <a:r>
              <a:rPr lang="tr-TR" b="1" dirty="0"/>
              <a:t>Çeşitli  Hükümler</a:t>
            </a:r>
            <a:endParaRPr lang="tr-TR" dirty="0"/>
          </a:p>
          <a:p>
            <a:pPr algn="ctr"/>
            <a:r>
              <a:rPr lang="tr-TR" b="1" dirty="0"/>
              <a:t>	Yetki </a:t>
            </a:r>
            <a:endParaRPr lang="tr-TR" dirty="0"/>
          </a:p>
          <a:p>
            <a:pPr algn="just"/>
            <a:r>
              <a:rPr lang="tr-TR" b="1" dirty="0"/>
              <a:t>	MADDE 39 –</a:t>
            </a:r>
            <a:r>
              <a:rPr lang="tr-TR" dirty="0"/>
              <a:t> (1) Bakanlık; </a:t>
            </a:r>
          </a:p>
          <a:p>
            <a:pPr algn="just"/>
            <a:r>
              <a:rPr lang="tr-TR" dirty="0"/>
              <a:t>	a) Yönetmelik ekinde yer alan Taşınır Kod Listesi ile defter, belge ve cetvellerde değişiklik yapmaya, </a:t>
            </a:r>
          </a:p>
          <a:p>
            <a:pPr algn="just"/>
            <a:r>
              <a:rPr lang="tr-TR" dirty="0"/>
              <a:t>	b) Taşınır II </a:t>
            </a:r>
            <a:r>
              <a:rPr lang="tr-TR" dirty="0" err="1"/>
              <a:t>nci</a:t>
            </a:r>
            <a:r>
              <a:rPr lang="tr-TR" dirty="0"/>
              <a:t> düzey detay kodundan sonraki detay kodları belirlemeye,</a:t>
            </a:r>
          </a:p>
          <a:p>
            <a:pPr algn="just"/>
            <a:r>
              <a:rPr lang="tr-TR" dirty="0"/>
              <a:t>	c) Taşınırların takibine ilişkin olarak barkod sistemini uygulatmaya ve buna ilişkin usul ve esasları belirlemeye,</a:t>
            </a:r>
          </a:p>
          <a:p>
            <a:pPr algn="just"/>
            <a:r>
              <a:rPr lang="tr-TR" dirty="0"/>
              <a:t>	ç) Taşınır kesin hesabının elektronik ortamda alınmasına ilişkin düzenlemeleri yapmaya, </a:t>
            </a:r>
          </a:p>
          <a:p>
            <a:pPr algn="just"/>
            <a:r>
              <a:rPr lang="tr-TR" dirty="0"/>
              <a:t>	d) Bakanlık birimlerinin taşınır kayıt ve işlemlerini say2000i sistemi üzerinden yaptırmaya, uygulama sonuçlarına göre diğer idarelerin taşınır işlemlerinin de say2000i sistemi üzerinden yürütülmesine ve buna ilişkin usul ve esaslar ile uygulama tarihini idareler itibarıyla belirlemeye,</a:t>
            </a:r>
          </a:p>
          <a:p>
            <a:pPr algn="just"/>
            <a:r>
              <a:rPr lang="tr-TR" dirty="0"/>
              <a:t>	e) Genel bütçe kapsamındaki kamu idarelerinde, tüketim malzemelerinin çıkışına esas olmak üzere taşınır II </a:t>
            </a:r>
            <a:r>
              <a:rPr lang="tr-TR" dirty="0" err="1"/>
              <a:t>nci</a:t>
            </a:r>
            <a:r>
              <a:rPr lang="tr-TR" dirty="0"/>
              <a:t> düzey detay kodu bazında düzenlenen onaylı listelerin muhasebe birimine gönderilmesinde uygulanacak sürelerde değişiklik yapmaya,</a:t>
            </a:r>
          </a:p>
          <a:p>
            <a:pPr algn="just"/>
            <a:r>
              <a:rPr lang="tr-TR" dirty="0"/>
              <a:t>	f) Harcama yetkililerinin onayı ile kayıtlardan çıkarılacak taşınırlar için tutar belirlemeye, </a:t>
            </a:r>
          </a:p>
          <a:p>
            <a:pPr algn="just"/>
            <a:r>
              <a:rPr lang="tr-TR" dirty="0"/>
              <a:t>	yetkilidir.</a:t>
            </a:r>
          </a:p>
          <a:p>
            <a:pPr algn="ctr" eaLnBrk="0" hangingPunct="0"/>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106</a:t>
            </a:fld>
            <a:endParaRPr lang="tr-T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250825" y="529531"/>
            <a:ext cx="8532813" cy="5232202"/>
          </a:xfrm>
          <a:prstGeom prst="rect">
            <a:avLst/>
          </a:prstGeom>
          <a:noFill/>
          <a:ln w="9525">
            <a:noFill/>
            <a:miter lim="800000"/>
            <a:headEnd/>
            <a:tailEnd/>
          </a:ln>
          <a:effectLst/>
        </p:spPr>
        <p:txBody>
          <a:bodyPr anchor="ctr">
            <a:spAutoFit/>
          </a:bodyPr>
          <a:lstStyle/>
          <a:p>
            <a:pPr indent="358775" algn="just">
              <a:tabLst>
                <a:tab pos="358775" algn="l"/>
              </a:tabLst>
            </a:pPr>
            <a:r>
              <a:rPr lang="tr-TR" b="1" dirty="0" smtClean="0">
                <a:solidFill>
                  <a:srgbClr val="FF0000"/>
                </a:solidFill>
              </a:rPr>
              <a:t> 		Kayıt </a:t>
            </a:r>
            <a:r>
              <a:rPr lang="tr-TR" b="1" dirty="0">
                <a:solidFill>
                  <a:srgbClr val="FF0000"/>
                </a:solidFill>
              </a:rPr>
              <a:t>hatalarının düzeltilmesi </a:t>
            </a:r>
            <a:endParaRPr lang="tr-TR" b="1" dirty="0" smtClean="0">
              <a:solidFill>
                <a:srgbClr val="FF0000"/>
              </a:solidFill>
            </a:endParaRPr>
          </a:p>
          <a:p>
            <a:pPr indent="358775" algn="just">
              <a:tabLst>
                <a:tab pos="358775" algn="l"/>
              </a:tabLst>
            </a:pPr>
            <a:r>
              <a:rPr lang="tr-TR" sz="1400" b="1" dirty="0" smtClean="0">
                <a:solidFill>
                  <a:srgbClr val="FF0000"/>
                </a:solidFill>
              </a:rPr>
              <a:t>	(</a:t>
            </a:r>
            <a:r>
              <a:rPr lang="tr-TR" sz="1400" b="1" dirty="0">
                <a:solidFill>
                  <a:srgbClr val="FF0000"/>
                </a:solidFill>
              </a:rPr>
              <a:t>8/11/2012-28461 sayılı R.G.; 8/10/2012 - 2012/3832 sayılı BKK ile eklenen</a:t>
            </a:r>
            <a:r>
              <a:rPr lang="tr-TR" sz="1400" b="1" dirty="0" smtClean="0">
                <a:solidFill>
                  <a:srgbClr val="FF0000"/>
                </a:solidFill>
              </a:rPr>
              <a:t>)</a:t>
            </a:r>
          </a:p>
          <a:p>
            <a:pPr indent="358775" algn="just">
              <a:tabLst>
                <a:tab pos="358775" algn="l"/>
              </a:tabLst>
            </a:pPr>
            <a:endParaRPr lang="tr-TR" sz="1400" dirty="0">
              <a:solidFill>
                <a:srgbClr val="FF0000"/>
              </a:solidFill>
            </a:endParaRPr>
          </a:p>
          <a:p>
            <a:pPr indent="358775" algn="just">
              <a:tabLst>
                <a:tab pos="358775" algn="l"/>
              </a:tabLst>
            </a:pPr>
            <a:r>
              <a:rPr lang="tr-TR" b="1" dirty="0">
                <a:solidFill>
                  <a:srgbClr val="FF0000"/>
                </a:solidFill>
              </a:rPr>
              <a:t>EK MADDE 1 –</a:t>
            </a:r>
            <a:r>
              <a:rPr lang="tr-TR" dirty="0">
                <a:solidFill>
                  <a:srgbClr val="FF0000"/>
                </a:solidFill>
              </a:rPr>
              <a:t> (1) Taşınırın kodunda, birim maliyet bedelinde veya miktarında hata yapılması durumunda, harcama yetkilisinin onayı üzerine düzenlenecek yeni Taşınır İşlem Fişiyle hatalı kaydın çıkış işlemi yapılır. Daha sonra düzenlenecek Taşınır İşlem Fişiyle de doğru verinin girişi yapılmak suretiyle </a:t>
            </a:r>
            <a:r>
              <a:rPr lang="tr-TR" b="1" dirty="0">
                <a:solidFill>
                  <a:srgbClr val="FF0000"/>
                </a:solidFill>
              </a:rPr>
              <a:t>hata düzeltilir.</a:t>
            </a:r>
            <a:r>
              <a:rPr lang="tr-TR" dirty="0">
                <a:solidFill>
                  <a:srgbClr val="FF0000"/>
                </a:solidFill>
              </a:rPr>
              <a:t> Muhasebe kayıtlarını etkileyen düzeltmelere ilişkin Taşınır İşlem Fişlerinin bir nüshası muhasebe birimine gönderilir</a:t>
            </a:r>
            <a:r>
              <a:rPr lang="tr-TR" dirty="0" smtClean="0">
                <a:solidFill>
                  <a:srgbClr val="FF0000"/>
                </a:solidFill>
              </a:rPr>
              <a:t>.</a:t>
            </a:r>
          </a:p>
          <a:p>
            <a:pPr indent="358775" algn="just">
              <a:tabLst>
                <a:tab pos="358775" algn="l"/>
              </a:tabLst>
            </a:pPr>
            <a:endParaRPr lang="tr-TR" dirty="0">
              <a:solidFill>
                <a:srgbClr val="FF0000"/>
              </a:solidFill>
            </a:endParaRPr>
          </a:p>
          <a:p>
            <a:pPr indent="358775" algn="just">
              <a:tabLst>
                <a:tab pos="358775" algn="l"/>
              </a:tabLst>
            </a:pPr>
            <a:r>
              <a:rPr lang="tr-TR" dirty="0">
                <a:solidFill>
                  <a:srgbClr val="FF0000"/>
                </a:solidFill>
              </a:rPr>
              <a:t>(2) Mahsup dönemi sonuna kadar tespit edilen kayıt hataları, ilgili olduğu yılın hesaplarına; daha sonra tespit edilen kayıt hataları ise cari yıl hesaplarına </a:t>
            </a:r>
            <a:r>
              <a:rPr lang="tr-TR" dirty="0" err="1">
                <a:solidFill>
                  <a:srgbClr val="FF0000"/>
                </a:solidFill>
              </a:rPr>
              <a:t>mâledilerek</a:t>
            </a:r>
            <a:r>
              <a:rPr lang="tr-TR" dirty="0">
                <a:solidFill>
                  <a:srgbClr val="FF0000"/>
                </a:solidFill>
              </a:rPr>
              <a:t> düzeltilir.”</a:t>
            </a:r>
          </a:p>
          <a:p>
            <a:pPr indent="358775" algn="ctr">
              <a:tabLst>
                <a:tab pos="358775" algn="l"/>
              </a:tabLst>
            </a:pPr>
            <a:r>
              <a:rPr lang="tr-TR" b="1" dirty="0"/>
              <a:t>	</a:t>
            </a:r>
            <a:endParaRPr lang="tr-TR" dirty="0"/>
          </a:p>
          <a:p>
            <a:pPr indent="358775" algn="just">
              <a:tabLst>
                <a:tab pos="358775" algn="l"/>
              </a:tabLst>
            </a:pPr>
            <a:r>
              <a:rPr lang="tr-TR" b="1" dirty="0"/>
              <a:t>	Kodların bildirimi</a:t>
            </a:r>
            <a:endParaRPr lang="tr-TR" dirty="0"/>
          </a:p>
          <a:p>
            <a:pPr indent="358775" algn="just">
              <a:tabLst>
                <a:tab pos="358775" algn="l"/>
              </a:tabLst>
            </a:pPr>
            <a:r>
              <a:rPr lang="tr-TR" b="1" dirty="0"/>
              <a:t>	GEÇİCİ MADDE 1 –</a:t>
            </a:r>
            <a:r>
              <a:rPr lang="tr-TR" dirty="0"/>
              <a:t> (1) Kamu idareleri,  bu Yönetmeliğin yürürlüğe girdiği tarihten itibaren üç ay içinde bu Yönetmelikte belirlenen esaslara göre harcama birimlerini ve bunlara bağlı ambarların kod numaralarını tespit ederek </a:t>
            </a:r>
            <a:r>
              <a:rPr lang="tr-TR" dirty="0" err="1"/>
              <a:t>Sayıştaya</a:t>
            </a:r>
            <a:r>
              <a:rPr lang="tr-TR" dirty="0"/>
              <a:t> bildirmek zorundadırlar.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107</a:t>
            </a:fld>
            <a:endParaRPr lang="tr-T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269875" y="333375"/>
            <a:ext cx="8622605" cy="6203950"/>
          </a:xfrm>
          <a:prstGeom prst="rect">
            <a:avLst/>
          </a:prstGeom>
          <a:noFill/>
          <a:ln w="9525">
            <a:noFill/>
            <a:miter lim="800000"/>
            <a:headEnd/>
            <a:tailEnd/>
          </a:ln>
          <a:effectLst/>
        </p:spPr>
        <p:txBody>
          <a:bodyPr wrap="square" anchor="ctr">
            <a:spAutoFit/>
          </a:bodyPr>
          <a:lstStyle/>
          <a:p>
            <a:pPr algn="ctr"/>
            <a:r>
              <a:rPr lang="tr-TR" sz="1600" b="1" dirty="0"/>
              <a:t>Envanteri yapılan taşınırların muhasebe birimine bildirilmesi</a:t>
            </a:r>
            <a:endParaRPr lang="tr-TR" sz="1600" dirty="0"/>
          </a:p>
          <a:p>
            <a:pPr algn="just"/>
            <a:r>
              <a:rPr lang="tr-TR" sz="1600" b="1" dirty="0"/>
              <a:t>	GEÇİCİ MADDE 2 –</a:t>
            </a:r>
            <a:r>
              <a:rPr lang="tr-TR" sz="1600" dirty="0"/>
              <a:t> (1) Harcama birimlerince; 150, 253, 254 ve 255 hesap kodlarında izlenmesi gereken taşınırların fiili envanterleri, 30/6/2007 tarihi itibarıyla yapılır ve söz konusu taşınırlar, kayıtlı değerleri üzerinden, kayıtlı değeri yoksa değer tespit komisyonu tarafından belirlenen değer üzerinden düzenlenecek Taşınır İşlem Fişi ile ilgili defterlere kaydedilir. Düzenlenen Taşınır İşlem Fişlerinin birer nüshası muhasebe birimine gönderilir.</a:t>
            </a:r>
          </a:p>
          <a:p>
            <a:pPr algn="just"/>
            <a:r>
              <a:rPr lang="tr-TR" sz="1600" dirty="0"/>
              <a:t>	</a:t>
            </a:r>
          </a:p>
          <a:p>
            <a:pPr algn="just"/>
            <a:r>
              <a:rPr lang="tr-TR" sz="1600" dirty="0"/>
              <a:t>	(2) Muhasebe birimlerince; daha önce 150, 253, 254 ve 255 hesap kodlarına kaydedilmiş olan değerler 30/6/2007 tarihi itibarıyla tutarlar üzerinden bir taraftan Net Değer Hesabına borç, ilgili hesaplara alacak kaydedilerek hesaplardan çıkarılır; diğer taraftan Taşınır İşlem Fişlerinde gösterilen taşınırlar 1/7/2007 tarihi itibarıyla ilgili hesaplara giriş kaydedilerek, envanter kayıtlarıyla uygunluğu sağlanır.</a:t>
            </a:r>
          </a:p>
          <a:p>
            <a:pPr algn="just"/>
            <a:r>
              <a:rPr lang="tr-TR" sz="1600" dirty="0"/>
              <a:t>	</a:t>
            </a:r>
          </a:p>
          <a:p>
            <a:pPr algn="just"/>
            <a:r>
              <a:rPr lang="tr-TR" sz="1600" dirty="0"/>
              <a:t>	(3) Bu maddenin uygulanmasına ilişkin düzenlemeleri yapmaya ve zorunlu hallerde belirlenen süreleri değiştirmeye Bakanlık yetkilidir.</a:t>
            </a:r>
          </a:p>
          <a:p>
            <a:pPr algn="ctr"/>
            <a:r>
              <a:rPr lang="tr-TR" sz="1600" b="1" dirty="0"/>
              <a:t>	</a:t>
            </a:r>
            <a:endParaRPr lang="tr-TR" sz="1600" dirty="0"/>
          </a:p>
          <a:p>
            <a:pPr algn="ctr"/>
            <a:r>
              <a:rPr lang="tr-TR" sz="1600" b="1" dirty="0"/>
              <a:t>	Önceki mevzuata göre sonuçlandırılmış işlemler</a:t>
            </a:r>
            <a:endParaRPr lang="tr-TR" sz="1600" dirty="0"/>
          </a:p>
          <a:p>
            <a:pPr algn="just"/>
            <a:r>
              <a:rPr lang="tr-TR" sz="1600" b="1" dirty="0"/>
              <a:t>	GEÇİCİ MADDE 3 –</a:t>
            </a:r>
            <a:r>
              <a:rPr lang="tr-TR" sz="1600" dirty="0"/>
              <a:t> (1) Kamu idareleri tarafından 1/1/2006 tarihinden bu Yönetmeliğin yürürlüğe girdiği tarihe kadar Ayniyat Talimatnamesi veya Ayniyat Talimatnamesine dayanılarak çıkarılmış özel yönetmeliklerinin hükümlerine göre sonuçlandırılmış olan taşınır işlemleri, mevzuatına uygun olarak yapılmış kabul edilir. </a:t>
            </a:r>
          </a:p>
          <a:p>
            <a:pPr algn="just"/>
            <a:r>
              <a:rPr lang="tr-TR" sz="1600" dirty="0"/>
              <a:t>	</a:t>
            </a:r>
          </a:p>
          <a:p>
            <a:pPr algn="just"/>
            <a:r>
              <a:rPr lang="tr-TR" sz="1600" dirty="0"/>
              <a:t>	(2) Diğer düzenleyici mevzuatta Ayniyat Talimatnamesine yapılan atıflar, bu Yönetmeliğe yapılmış sayılır.</a:t>
            </a:r>
          </a:p>
          <a:p>
            <a:pPr algn="ctr"/>
            <a:r>
              <a:rPr lang="tr-TR" sz="1600"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108</a:t>
            </a:fld>
            <a:endParaRPr lang="tr-T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468313" y="549275"/>
            <a:ext cx="7812087" cy="5584825"/>
          </a:xfrm>
          <a:prstGeom prst="rect">
            <a:avLst/>
          </a:prstGeom>
          <a:noFill/>
          <a:ln w="9525">
            <a:noFill/>
            <a:miter lim="800000"/>
            <a:headEnd/>
            <a:tailEnd/>
          </a:ln>
          <a:effectLst/>
        </p:spPr>
        <p:txBody>
          <a:bodyPr anchor="ctr">
            <a:spAutoFit/>
          </a:bodyPr>
          <a:lstStyle/>
          <a:p>
            <a:pPr algn="ctr"/>
            <a:r>
              <a:rPr lang="tr-TR" b="1"/>
              <a:t>Geçici olarak tahsis edilmiş bulunan taşınırlar</a:t>
            </a:r>
            <a:endParaRPr lang="tr-TR"/>
          </a:p>
          <a:p>
            <a:pPr algn="ctr"/>
            <a:r>
              <a:rPr lang="tr-TR" b="1"/>
              <a:t>	GEÇİCİCİ MADDE-4-(19/6/2010-27616 sayılı R.G.; 4/05/2010 - 2010/504 sayılı BKK ile eklenen)</a:t>
            </a:r>
            <a:r>
              <a:rPr lang="tr-TR"/>
              <a:t>  (1) Bu Yönetmeliğin yayımı tarihinden önce kamu idarelerince, geçici olarak tahsis edilmiş bulunan taşınırlar (taşıt ve iş makineleri dahil) hakkında da bu Yönetmelik hükümleri uygulanır.</a:t>
            </a:r>
          </a:p>
          <a:p>
            <a:pPr algn="ctr"/>
            <a:r>
              <a:rPr lang="tr-TR" b="1"/>
              <a:t>	Yürürlük</a:t>
            </a:r>
            <a:endParaRPr lang="tr-TR"/>
          </a:p>
          <a:p>
            <a:pPr algn="ctr"/>
            <a:r>
              <a:rPr lang="tr-TR" b="1"/>
              <a:t>	MADDE 40 –</a:t>
            </a:r>
            <a:r>
              <a:rPr lang="tr-TR"/>
              <a:t> (1) Sayıştayın görüşü alınarak hazırlanan bu Yönetmeliğin;</a:t>
            </a:r>
          </a:p>
          <a:p>
            <a:pPr algn="ctr"/>
            <a:r>
              <a:rPr lang="tr-TR"/>
              <a:t>	a) 10 uncu maddesinin birinci fıkrasının (a), (f), (g) bentleri, 13 üncü maddesinin üçüncü fıkrası, 39 uncu maddesinin birinci fıkrasının (f) bendi ile 31 inci, 36 ncı, 37 nci maddeleri ve geçici 1 inci, 2 nci ve 3 üncü maddeleri yayımı tarihinde,</a:t>
            </a:r>
          </a:p>
          <a:p>
            <a:pPr algn="ctr"/>
            <a:r>
              <a:rPr lang="tr-TR"/>
              <a:t>	b) 34  üncü ve 35 inci maddeleri  31/12/2007 tarihinde,</a:t>
            </a:r>
          </a:p>
          <a:p>
            <a:pPr algn="ctr"/>
            <a:r>
              <a:rPr lang="tr-TR"/>
              <a:t>	c) Diğer maddeleri 1/7/2007 tarihinde,</a:t>
            </a:r>
          </a:p>
          <a:p>
            <a:pPr algn="ctr"/>
            <a:r>
              <a:rPr lang="tr-TR"/>
              <a:t>	yürürlüğe girer.</a:t>
            </a:r>
          </a:p>
          <a:p>
            <a:pPr algn="ctr"/>
            <a:r>
              <a:rPr lang="tr-TR" b="1"/>
              <a:t>	</a:t>
            </a:r>
            <a:endParaRPr lang="tr-TR"/>
          </a:p>
          <a:p>
            <a:pPr algn="ctr"/>
            <a:r>
              <a:rPr lang="tr-TR" b="1"/>
              <a:t>	Yürütme</a:t>
            </a:r>
            <a:endParaRPr lang="tr-TR"/>
          </a:p>
          <a:p>
            <a:pPr algn="ctr"/>
            <a:r>
              <a:rPr lang="tr-TR" b="1"/>
              <a:t>	MADDE 41 –</a:t>
            </a:r>
            <a:r>
              <a:rPr lang="tr-TR"/>
              <a:t> (1) Bu Yönetmelik hükümlerini Bakanlar Kurulu yürütür.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109</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557338"/>
            <a:ext cx="9144000" cy="5300662"/>
          </a:xfrm>
        </p:spPr>
        <p:txBody>
          <a:bodyPr/>
          <a:lstStyle/>
          <a:p>
            <a:pPr eaLnBrk="1" hangingPunct="1">
              <a:buFontTx/>
              <a:buNone/>
            </a:pPr>
            <a:r>
              <a:rPr lang="tr-TR" dirty="0" smtClean="0"/>
              <a:t> </a:t>
            </a:r>
            <a:r>
              <a:rPr lang="tr-TR" sz="2400" b="1" u="sng" dirty="0" smtClean="0">
                <a:solidFill>
                  <a:srgbClr val="FF0000"/>
                </a:solidFill>
              </a:rPr>
              <a:t>Taşınır I inci düzey detay kodu:</a:t>
            </a:r>
          </a:p>
          <a:p>
            <a:pPr eaLnBrk="1" hangingPunct="1">
              <a:buFont typeface="Wingdings 2" pitchFamily="18" charset="2"/>
              <a:buNone/>
            </a:pPr>
            <a:r>
              <a:rPr lang="tr-TR" sz="2400" b="1" dirty="0" smtClean="0">
                <a:solidFill>
                  <a:srgbClr val="FF0000"/>
                </a:solidFill>
              </a:rPr>
              <a:t>Örnek :</a:t>
            </a:r>
            <a:r>
              <a:rPr lang="tr-TR" sz="2400" b="1" dirty="0" smtClean="0"/>
              <a:t> 150.01	- Kırtasiye </a:t>
            </a:r>
            <a:r>
              <a:rPr lang="tr-TR" sz="2400" b="1" dirty="0" err="1" smtClean="0"/>
              <a:t>Malz</a:t>
            </a:r>
            <a:r>
              <a:rPr lang="tr-TR" sz="2400" b="1" dirty="0" smtClean="0"/>
              <a:t>.Grubu</a:t>
            </a:r>
          </a:p>
          <a:p>
            <a:pPr eaLnBrk="1" hangingPunct="1">
              <a:buFontTx/>
              <a:buNone/>
            </a:pPr>
            <a:endParaRPr lang="tr-TR" b="1" dirty="0" smtClean="0">
              <a:solidFill>
                <a:srgbClr val="7900CC"/>
              </a:solidFill>
            </a:endParaRPr>
          </a:p>
          <a:p>
            <a:pPr eaLnBrk="1" hangingPunct="1">
              <a:buFontTx/>
              <a:buNone/>
            </a:pPr>
            <a:r>
              <a:rPr lang="tr-TR" sz="2400" b="1" u="sng" dirty="0" smtClean="0">
                <a:solidFill>
                  <a:srgbClr val="FF0000"/>
                </a:solidFill>
              </a:rPr>
              <a:t>Taşınır II </a:t>
            </a:r>
            <a:r>
              <a:rPr lang="tr-TR" sz="2400" b="1" u="sng" dirty="0" err="1" smtClean="0">
                <a:solidFill>
                  <a:srgbClr val="FF0000"/>
                </a:solidFill>
              </a:rPr>
              <a:t>nci</a:t>
            </a:r>
            <a:r>
              <a:rPr lang="tr-TR" sz="2400" b="1" u="sng" dirty="0" smtClean="0">
                <a:solidFill>
                  <a:srgbClr val="FF0000"/>
                </a:solidFill>
              </a:rPr>
              <a:t> düzey detay kodu:</a:t>
            </a:r>
          </a:p>
          <a:p>
            <a:pPr eaLnBrk="1" hangingPunct="1">
              <a:lnSpc>
                <a:spcPct val="80000"/>
              </a:lnSpc>
              <a:buFontTx/>
              <a:buNone/>
            </a:pPr>
            <a:r>
              <a:rPr lang="tr-TR" sz="2400" b="1" dirty="0" smtClean="0">
                <a:solidFill>
                  <a:srgbClr val="FF0000"/>
                </a:solidFill>
              </a:rPr>
              <a:t>Örnek :</a:t>
            </a:r>
            <a:r>
              <a:rPr lang="tr-TR" sz="2400" b="1" dirty="0" smtClean="0"/>
              <a:t> 150.01        -  Kırtasiye </a:t>
            </a:r>
            <a:r>
              <a:rPr lang="tr-TR" sz="2400" b="1" dirty="0" err="1" smtClean="0"/>
              <a:t>Malz</a:t>
            </a:r>
            <a:r>
              <a:rPr lang="tr-TR" sz="2400" b="1" dirty="0" smtClean="0"/>
              <a:t>.Grubu</a:t>
            </a:r>
          </a:p>
          <a:p>
            <a:pPr eaLnBrk="1" hangingPunct="1">
              <a:lnSpc>
                <a:spcPct val="80000"/>
              </a:lnSpc>
              <a:buFontTx/>
              <a:buNone/>
            </a:pPr>
            <a:r>
              <a:rPr lang="tr-TR" sz="2400" b="1" dirty="0" smtClean="0"/>
              <a:t>		    150.01.03   -  Kağıt Ürünler </a:t>
            </a:r>
          </a:p>
          <a:p>
            <a:pPr eaLnBrk="1" hangingPunct="1">
              <a:buFontTx/>
              <a:buNone/>
            </a:pPr>
            <a:endParaRPr lang="tr-TR" b="1" dirty="0" smtClean="0">
              <a:solidFill>
                <a:srgbClr val="7900CC"/>
              </a:solidFill>
            </a:endParaRPr>
          </a:p>
          <a:p>
            <a:pPr eaLnBrk="1" hangingPunct="1">
              <a:buFontTx/>
              <a:buNone/>
            </a:pPr>
            <a:r>
              <a:rPr lang="tr-TR" sz="2400" b="1" u="sng" dirty="0" smtClean="0">
                <a:solidFill>
                  <a:srgbClr val="FF0000"/>
                </a:solidFill>
              </a:rPr>
              <a:t>Taşınır kodu:</a:t>
            </a:r>
          </a:p>
          <a:p>
            <a:pPr eaLnBrk="1" hangingPunct="1">
              <a:buFontTx/>
              <a:buNone/>
            </a:pPr>
            <a:r>
              <a:rPr lang="tr-TR" sz="2000" b="1" dirty="0" smtClean="0">
                <a:solidFill>
                  <a:srgbClr val="FF0000"/>
                </a:solidFill>
              </a:rPr>
              <a:t>Örnek :</a:t>
            </a:r>
            <a:r>
              <a:rPr lang="tr-TR" sz="2000" b="1" dirty="0" smtClean="0"/>
              <a:t> Taş.</a:t>
            </a:r>
            <a:r>
              <a:rPr lang="tr-TR" sz="2000" b="1" dirty="0" err="1" smtClean="0"/>
              <a:t>Hs</a:t>
            </a:r>
            <a:r>
              <a:rPr lang="tr-TR" sz="2000" b="1" dirty="0" smtClean="0"/>
              <a:t>.Kodu + Taş.I Düz.</a:t>
            </a:r>
            <a:r>
              <a:rPr lang="tr-TR" sz="2000" b="1" dirty="0" err="1" smtClean="0"/>
              <a:t>Det</a:t>
            </a:r>
            <a:r>
              <a:rPr lang="tr-TR" sz="2000" b="1" dirty="0" smtClean="0"/>
              <a:t>.Kod.+ Taş.II Düz.</a:t>
            </a:r>
            <a:r>
              <a:rPr lang="tr-TR" sz="2000" b="1" dirty="0" err="1" smtClean="0"/>
              <a:t>Det</a:t>
            </a:r>
            <a:r>
              <a:rPr lang="tr-TR" sz="2000" b="1" dirty="0" smtClean="0"/>
              <a:t>.Kod….</a:t>
            </a:r>
          </a:p>
          <a:p>
            <a:pPr eaLnBrk="1" hangingPunct="1">
              <a:buFontTx/>
              <a:buNone/>
            </a:pPr>
            <a:r>
              <a:rPr lang="tr-TR" sz="2000" b="1" dirty="0" smtClean="0"/>
              <a:t>			150.                    01.                       03…=Taş. Kod.</a:t>
            </a:r>
          </a:p>
          <a:p>
            <a:pPr eaLnBrk="1" hangingPunct="1">
              <a:buFontTx/>
              <a:buNone/>
            </a:pPr>
            <a:r>
              <a:rPr lang="tr-TR" sz="2400" dirty="0" smtClean="0"/>
              <a:t>		</a:t>
            </a:r>
          </a:p>
          <a:p>
            <a:pPr eaLnBrk="1" hangingPunct="1">
              <a:buFontTx/>
              <a:buNone/>
            </a:pPr>
            <a:endParaRPr lang="tr-TR" b="1" dirty="0" smtClean="0">
              <a:solidFill>
                <a:srgbClr val="7900CC"/>
              </a:solidFill>
            </a:endParaRPr>
          </a:p>
        </p:txBody>
      </p:sp>
      <p:sp>
        <p:nvSpPr>
          <p:cNvPr id="6" name="5 Başlık"/>
          <p:cNvSpPr>
            <a:spLocks noGrp="1"/>
          </p:cNvSpPr>
          <p:nvPr>
            <p:ph type="title"/>
          </p:nvPr>
        </p:nvSpPr>
        <p:spPr/>
        <p:txBody>
          <a:bodyPr/>
          <a:lstStyle/>
          <a:p>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2000" fill="hold"/>
                                        <p:tgtEl>
                                          <p:spTgt spid="47107">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47107">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47107">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47107">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47107">
                                            <p:txEl>
                                              <p:pRg st="0" end="0"/>
                                            </p:txEl>
                                          </p:spTgt>
                                        </p:tgtEl>
                                      </p:cBhvr>
                                    </p:animEffect>
                                  </p:childTnLst>
                                </p:cTn>
                              </p:par>
                            </p:childTnLst>
                          </p:cTn>
                        </p:par>
                        <p:par>
                          <p:cTn id="12" fill="hold">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 calcmode="lin" valueType="num">
                                      <p:cBhvr>
                                        <p:cTn id="15" dur="2000" fill="hold"/>
                                        <p:tgtEl>
                                          <p:spTgt spid="47107">
                                            <p:txEl>
                                              <p:pRg st="1" end="1"/>
                                            </p:txEl>
                                          </p:spTgt>
                                        </p:tgtEl>
                                        <p:attrNameLst>
                                          <p:attrName>ppt_w</p:attrName>
                                        </p:attrNameLst>
                                      </p:cBhvr>
                                      <p:tavLst>
                                        <p:tav tm="0">
                                          <p:val>
                                            <p:strVal val="#ppt_w*0.05"/>
                                          </p:val>
                                        </p:tav>
                                        <p:tav tm="100000">
                                          <p:val>
                                            <p:strVal val="#ppt_w"/>
                                          </p:val>
                                        </p:tav>
                                      </p:tavLst>
                                    </p:anim>
                                    <p:anim calcmode="lin" valueType="num">
                                      <p:cBhvr>
                                        <p:cTn id="16" dur="2000" fill="hold"/>
                                        <p:tgtEl>
                                          <p:spTgt spid="47107">
                                            <p:txEl>
                                              <p:pRg st="1" end="1"/>
                                            </p:txEl>
                                          </p:spTgt>
                                        </p:tgtEl>
                                        <p:attrNameLst>
                                          <p:attrName>ppt_h</p:attrName>
                                        </p:attrNameLst>
                                      </p:cBhvr>
                                      <p:tavLst>
                                        <p:tav tm="0">
                                          <p:val>
                                            <p:strVal val="#ppt_h"/>
                                          </p:val>
                                        </p:tav>
                                        <p:tav tm="100000">
                                          <p:val>
                                            <p:strVal val="#ppt_h"/>
                                          </p:val>
                                        </p:tav>
                                      </p:tavLst>
                                    </p:anim>
                                    <p:anim calcmode="lin" valueType="num">
                                      <p:cBhvr>
                                        <p:cTn id="17" dur="2000" fill="hold"/>
                                        <p:tgtEl>
                                          <p:spTgt spid="47107">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47107">
                                            <p:txEl>
                                              <p:pRg st="1" end="1"/>
                                            </p:txEl>
                                          </p:spTgt>
                                        </p:tgtEl>
                                        <p:attrNameLst>
                                          <p:attrName>ppt_y</p:attrName>
                                        </p:attrNameLst>
                                      </p:cBhvr>
                                      <p:tavLst>
                                        <p:tav tm="0">
                                          <p:val>
                                            <p:strVal val="#ppt_y"/>
                                          </p:val>
                                        </p:tav>
                                        <p:tav tm="100000">
                                          <p:val>
                                            <p:strVal val="#ppt_y"/>
                                          </p:val>
                                        </p:tav>
                                      </p:tavLst>
                                    </p:anim>
                                    <p:animEffect transition="in" filter="fade">
                                      <p:cBhvr>
                                        <p:cTn id="19" dur="2000"/>
                                        <p:tgtEl>
                                          <p:spTgt spid="47107">
                                            <p:txEl>
                                              <p:pRg st="1" end="1"/>
                                            </p:txEl>
                                          </p:spTgt>
                                        </p:tgtEl>
                                      </p:cBhvr>
                                    </p:animEffect>
                                  </p:childTnLst>
                                </p:cTn>
                              </p:par>
                            </p:childTnLst>
                          </p:cTn>
                        </p:par>
                        <p:par>
                          <p:cTn id="20" fill="hold">
                            <p:stCondLst>
                              <p:cond delay="4000"/>
                            </p:stCondLst>
                            <p:childTnLst>
                              <p:par>
                                <p:cTn id="21" presetID="54" presetClass="entr" presetSubtype="0" accel="100000" fill="hold" nodeType="after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 calcmode="lin" valueType="num">
                                      <p:cBhvr>
                                        <p:cTn id="23" dur="2000" fill="hold"/>
                                        <p:tgtEl>
                                          <p:spTgt spid="47107">
                                            <p:txEl>
                                              <p:pRg st="3" end="3"/>
                                            </p:txEl>
                                          </p:spTgt>
                                        </p:tgtEl>
                                        <p:attrNameLst>
                                          <p:attrName>ppt_w</p:attrName>
                                        </p:attrNameLst>
                                      </p:cBhvr>
                                      <p:tavLst>
                                        <p:tav tm="0">
                                          <p:val>
                                            <p:strVal val="#ppt_w*0.05"/>
                                          </p:val>
                                        </p:tav>
                                        <p:tav tm="100000">
                                          <p:val>
                                            <p:strVal val="#ppt_w"/>
                                          </p:val>
                                        </p:tav>
                                      </p:tavLst>
                                    </p:anim>
                                    <p:anim calcmode="lin" valueType="num">
                                      <p:cBhvr>
                                        <p:cTn id="24" dur="2000" fill="hold"/>
                                        <p:tgtEl>
                                          <p:spTgt spid="47107">
                                            <p:txEl>
                                              <p:pRg st="3" end="3"/>
                                            </p:txEl>
                                          </p:spTgt>
                                        </p:tgtEl>
                                        <p:attrNameLst>
                                          <p:attrName>ppt_h</p:attrName>
                                        </p:attrNameLst>
                                      </p:cBhvr>
                                      <p:tavLst>
                                        <p:tav tm="0">
                                          <p:val>
                                            <p:strVal val="#ppt_h"/>
                                          </p:val>
                                        </p:tav>
                                        <p:tav tm="100000">
                                          <p:val>
                                            <p:strVal val="#ppt_h"/>
                                          </p:val>
                                        </p:tav>
                                      </p:tavLst>
                                    </p:anim>
                                    <p:anim calcmode="lin" valueType="num">
                                      <p:cBhvr>
                                        <p:cTn id="25" dur="2000" fill="hold"/>
                                        <p:tgtEl>
                                          <p:spTgt spid="47107">
                                            <p:txEl>
                                              <p:pRg st="3" end="3"/>
                                            </p:txEl>
                                          </p:spTgt>
                                        </p:tgtEl>
                                        <p:attrNameLst>
                                          <p:attrName>ppt_x</p:attrName>
                                        </p:attrNameLst>
                                      </p:cBhvr>
                                      <p:tavLst>
                                        <p:tav tm="0">
                                          <p:val>
                                            <p:strVal val="#ppt_x-.2"/>
                                          </p:val>
                                        </p:tav>
                                        <p:tav tm="100000">
                                          <p:val>
                                            <p:strVal val="#ppt_x"/>
                                          </p:val>
                                        </p:tav>
                                      </p:tavLst>
                                    </p:anim>
                                    <p:anim calcmode="lin" valueType="num">
                                      <p:cBhvr>
                                        <p:cTn id="26" dur="2000" fill="hold"/>
                                        <p:tgtEl>
                                          <p:spTgt spid="47107">
                                            <p:txEl>
                                              <p:pRg st="3" end="3"/>
                                            </p:txEl>
                                          </p:spTgt>
                                        </p:tgtEl>
                                        <p:attrNameLst>
                                          <p:attrName>ppt_y</p:attrName>
                                        </p:attrNameLst>
                                      </p:cBhvr>
                                      <p:tavLst>
                                        <p:tav tm="0">
                                          <p:val>
                                            <p:strVal val="#ppt_y"/>
                                          </p:val>
                                        </p:tav>
                                        <p:tav tm="100000">
                                          <p:val>
                                            <p:strVal val="#ppt_y"/>
                                          </p:val>
                                        </p:tav>
                                      </p:tavLst>
                                    </p:anim>
                                    <p:animEffect transition="in" filter="fade">
                                      <p:cBhvr>
                                        <p:cTn id="27" dur="2000"/>
                                        <p:tgtEl>
                                          <p:spTgt spid="47107">
                                            <p:txEl>
                                              <p:pRg st="3" end="3"/>
                                            </p:txEl>
                                          </p:spTgt>
                                        </p:tgtEl>
                                      </p:cBhvr>
                                    </p:animEffect>
                                  </p:childTnLst>
                                </p:cTn>
                              </p:par>
                            </p:childTnLst>
                          </p:cTn>
                        </p:par>
                        <p:par>
                          <p:cTn id="28" fill="hold">
                            <p:stCondLst>
                              <p:cond delay="6000"/>
                            </p:stCondLst>
                            <p:childTnLst>
                              <p:par>
                                <p:cTn id="29" presetID="54" presetClass="entr" presetSubtype="0" accel="100000" fill="hold" nodeType="after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p:cTn id="31" dur="2000" fill="hold"/>
                                        <p:tgtEl>
                                          <p:spTgt spid="47107">
                                            <p:txEl>
                                              <p:pRg st="4" end="4"/>
                                            </p:txEl>
                                          </p:spTgt>
                                        </p:tgtEl>
                                        <p:attrNameLst>
                                          <p:attrName>ppt_w</p:attrName>
                                        </p:attrNameLst>
                                      </p:cBhvr>
                                      <p:tavLst>
                                        <p:tav tm="0">
                                          <p:val>
                                            <p:strVal val="#ppt_w*0.05"/>
                                          </p:val>
                                        </p:tav>
                                        <p:tav tm="100000">
                                          <p:val>
                                            <p:strVal val="#ppt_w"/>
                                          </p:val>
                                        </p:tav>
                                      </p:tavLst>
                                    </p:anim>
                                    <p:anim calcmode="lin" valueType="num">
                                      <p:cBhvr>
                                        <p:cTn id="32" dur="2000" fill="hold"/>
                                        <p:tgtEl>
                                          <p:spTgt spid="47107">
                                            <p:txEl>
                                              <p:pRg st="4" end="4"/>
                                            </p:txEl>
                                          </p:spTgt>
                                        </p:tgtEl>
                                        <p:attrNameLst>
                                          <p:attrName>ppt_h</p:attrName>
                                        </p:attrNameLst>
                                      </p:cBhvr>
                                      <p:tavLst>
                                        <p:tav tm="0">
                                          <p:val>
                                            <p:strVal val="#ppt_h"/>
                                          </p:val>
                                        </p:tav>
                                        <p:tav tm="100000">
                                          <p:val>
                                            <p:strVal val="#ppt_h"/>
                                          </p:val>
                                        </p:tav>
                                      </p:tavLst>
                                    </p:anim>
                                    <p:anim calcmode="lin" valueType="num">
                                      <p:cBhvr>
                                        <p:cTn id="33" dur="2000" fill="hold"/>
                                        <p:tgtEl>
                                          <p:spTgt spid="47107">
                                            <p:txEl>
                                              <p:pRg st="4" end="4"/>
                                            </p:txEl>
                                          </p:spTgt>
                                        </p:tgtEl>
                                        <p:attrNameLst>
                                          <p:attrName>ppt_x</p:attrName>
                                        </p:attrNameLst>
                                      </p:cBhvr>
                                      <p:tavLst>
                                        <p:tav tm="0">
                                          <p:val>
                                            <p:strVal val="#ppt_x-.2"/>
                                          </p:val>
                                        </p:tav>
                                        <p:tav tm="100000">
                                          <p:val>
                                            <p:strVal val="#ppt_x"/>
                                          </p:val>
                                        </p:tav>
                                      </p:tavLst>
                                    </p:anim>
                                    <p:anim calcmode="lin" valueType="num">
                                      <p:cBhvr>
                                        <p:cTn id="34" dur="2000" fill="hold"/>
                                        <p:tgtEl>
                                          <p:spTgt spid="47107">
                                            <p:txEl>
                                              <p:pRg st="4" end="4"/>
                                            </p:txEl>
                                          </p:spTgt>
                                        </p:tgtEl>
                                        <p:attrNameLst>
                                          <p:attrName>ppt_y</p:attrName>
                                        </p:attrNameLst>
                                      </p:cBhvr>
                                      <p:tavLst>
                                        <p:tav tm="0">
                                          <p:val>
                                            <p:strVal val="#ppt_y"/>
                                          </p:val>
                                        </p:tav>
                                        <p:tav tm="100000">
                                          <p:val>
                                            <p:strVal val="#ppt_y"/>
                                          </p:val>
                                        </p:tav>
                                      </p:tavLst>
                                    </p:anim>
                                    <p:animEffect transition="in" filter="fade">
                                      <p:cBhvr>
                                        <p:cTn id="35" dur="2000"/>
                                        <p:tgtEl>
                                          <p:spTgt spid="47107">
                                            <p:txEl>
                                              <p:pRg st="4" end="4"/>
                                            </p:txEl>
                                          </p:spTgt>
                                        </p:tgtEl>
                                      </p:cBhvr>
                                    </p:animEffect>
                                  </p:childTnLst>
                                </p:cTn>
                              </p:par>
                            </p:childTnLst>
                          </p:cTn>
                        </p:par>
                        <p:par>
                          <p:cTn id="36" fill="hold">
                            <p:stCondLst>
                              <p:cond delay="8000"/>
                            </p:stCondLst>
                            <p:childTnLst>
                              <p:par>
                                <p:cTn id="37" presetID="54" presetClass="entr" presetSubtype="0" accel="100000" fill="hold" nodeType="afterEffect">
                                  <p:stCondLst>
                                    <p:cond delay="0"/>
                                  </p:stCondLst>
                                  <p:childTnLst>
                                    <p:set>
                                      <p:cBhvr>
                                        <p:cTn id="38" dur="1" fill="hold">
                                          <p:stCondLst>
                                            <p:cond delay="0"/>
                                          </p:stCondLst>
                                        </p:cTn>
                                        <p:tgtEl>
                                          <p:spTgt spid="47107">
                                            <p:txEl>
                                              <p:pRg st="5" end="5"/>
                                            </p:txEl>
                                          </p:spTgt>
                                        </p:tgtEl>
                                        <p:attrNameLst>
                                          <p:attrName>style.visibility</p:attrName>
                                        </p:attrNameLst>
                                      </p:cBhvr>
                                      <p:to>
                                        <p:strVal val="visible"/>
                                      </p:to>
                                    </p:set>
                                    <p:anim calcmode="lin" valueType="num">
                                      <p:cBhvr>
                                        <p:cTn id="39" dur="2000" fill="hold"/>
                                        <p:tgtEl>
                                          <p:spTgt spid="47107">
                                            <p:txEl>
                                              <p:pRg st="5" end="5"/>
                                            </p:txEl>
                                          </p:spTgt>
                                        </p:tgtEl>
                                        <p:attrNameLst>
                                          <p:attrName>ppt_w</p:attrName>
                                        </p:attrNameLst>
                                      </p:cBhvr>
                                      <p:tavLst>
                                        <p:tav tm="0">
                                          <p:val>
                                            <p:strVal val="#ppt_w*0.05"/>
                                          </p:val>
                                        </p:tav>
                                        <p:tav tm="100000">
                                          <p:val>
                                            <p:strVal val="#ppt_w"/>
                                          </p:val>
                                        </p:tav>
                                      </p:tavLst>
                                    </p:anim>
                                    <p:anim calcmode="lin" valueType="num">
                                      <p:cBhvr>
                                        <p:cTn id="40" dur="2000" fill="hold"/>
                                        <p:tgtEl>
                                          <p:spTgt spid="47107">
                                            <p:txEl>
                                              <p:pRg st="5" end="5"/>
                                            </p:txEl>
                                          </p:spTgt>
                                        </p:tgtEl>
                                        <p:attrNameLst>
                                          <p:attrName>ppt_h</p:attrName>
                                        </p:attrNameLst>
                                      </p:cBhvr>
                                      <p:tavLst>
                                        <p:tav tm="0">
                                          <p:val>
                                            <p:strVal val="#ppt_h"/>
                                          </p:val>
                                        </p:tav>
                                        <p:tav tm="100000">
                                          <p:val>
                                            <p:strVal val="#ppt_h"/>
                                          </p:val>
                                        </p:tav>
                                      </p:tavLst>
                                    </p:anim>
                                    <p:anim calcmode="lin" valueType="num">
                                      <p:cBhvr>
                                        <p:cTn id="41" dur="2000" fill="hold"/>
                                        <p:tgtEl>
                                          <p:spTgt spid="47107">
                                            <p:txEl>
                                              <p:pRg st="5" end="5"/>
                                            </p:txEl>
                                          </p:spTgt>
                                        </p:tgtEl>
                                        <p:attrNameLst>
                                          <p:attrName>ppt_x</p:attrName>
                                        </p:attrNameLst>
                                      </p:cBhvr>
                                      <p:tavLst>
                                        <p:tav tm="0">
                                          <p:val>
                                            <p:strVal val="#ppt_x-.2"/>
                                          </p:val>
                                        </p:tav>
                                        <p:tav tm="100000">
                                          <p:val>
                                            <p:strVal val="#ppt_x"/>
                                          </p:val>
                                        </p:tav>
                                      </p:tavLst>
                                    </p:anim>
                                    <p:anim calcmode="lin" valueType="num">
                                      <p:cBhvr>
                                        <p:cTn id="42" dur="2000" fill="hold"/>
                                        <p:tgtEl>
                                          <p:spTgt spid="47107">
                                            <p:txEl>
                                              <p:pRg st="5" end="5"/>
                                            </p:txEl>
                                          </p:spTgt>
                                        </p:tgtEl>
                                        <p:attrNameLst>
                                          <p:attrName>ppt_y</p:attrName>
                                        </p:attrNameLst>
                                      </p:cBhvr>
                                      <p:tavLst>
                                        <p:tav tm="0">
                                          <p:val>
                                            <p:strVal val="#ppt_y"/>
                                          </p:val>
                                        </p:tav>
                                        <p:tav tm="100000">
                                          <p:val>
                                            <p:strVal val="#ppt_y"/>
                                          </p:val>
                                        </p:tav>
                                      </p:tavLst>
                                    </p:anim>
                                    <p:animEffect transition="in" filter="fade">
                                      <p:cBhvr>
                                        <p:cTn id="43" dur="2000"/>
                                        <p:tgtEl>
                                          <p:spTgt spid="47107">
                                            <p:txEl>
                                              <p:pRg st="5" end="5"/>
                                            </p:txEl>
                                          </p:spTgt>
                                        </p:tgtEl>
                                      </p:cBhvr>
                                    </p:animEffect>
                                  </p:childTnLst>
                                </p:cTn>
                              </p:par>
                            </p:childTnLst>
                          </p:cTn>
                        </p:par>
                        <p:par>
                          <p:cTn id="44" fill="hold">
                            <p:stCondLst>
                              <p:cond delay="10000"/>
                            </p:stCondLst>
                            <p:childTnLst>
                              <p:par>
                                <p:cTn id="45" presetID="54" presetClass="entr" presetSubtype="0" accel="100000" fill="hold" nodeType="afterEffect">
                                  <p:stCondLst>
                                    <p:cond delay="0"/>
                                  </p:stCondLst>
                                  <p:childTnLst>
                                    <p:set>
                                      <p:cBhvr>
                                        <p:cTn id="46" dur="1" fill="hold">
                                          <p:stCondLst>
                                            <p:cond delay="0"/>
                                          </p:stCondLst>
                                        </p:cTn>
                                        <p:tgtEl>
                                          <p:spTgt spid="47107">
                                            <p:txEl>
                                              <p:pRg st="7" end="7"/>
                                            </p:txEl>
                                          </p:spTgt>
                                        </p:tgtEl>
                                        <p:attrNameLst>
                                          <p:attrName>style.visibility</p:attrName>
                                        </p:attrNameLst>
                                      </p:cBhvr>
                                      <p:to>
                                        <p:strVal val="visible"/>
                                      </p:to>
                                    </p:set>
                                    <p:anim calcmode="lin" valueType="num">
                                      <p:cBhvr>
                                        <p:cTn id="47" dur="2000" fill="hold"/>
                                        <p:tgtEl>
                                          <p:spTgt spid="47107">
                                            <p:txEl>
                                              <p:pRg st="7" end="7"/>
                                            </p:txEl>
                                          </p:spTgt>
                                        </p:tgtEl>
                                        <p:attrNameLst>
                                          <p:attrName>ppt_w</p:attrName>
                                        </p:attrNameLst>
                                      </p:cBhvr>
                                      <p:tavLst>
                                        <p:tav tm="0">
                                          <p:val>
                                            <p:strVal val="#ppt_w*0.05"/>
                                          </p:val>
                                        </p:tav>
                                        <p:tav tm="100000">
                                          <p:val>
                                            <p:strVal val="#ppt_w"/>
                                          </p:val>
                                        </p:tav>
                                      </p:tavLst>
                                    </p:anim>
                                    <p:anim calcmode="lin" valueType="num">
                                      <p:cBhvr>
                                        <p:cTn id="48" dur="2000" fill="hold"/>
                                        <p:tgtEl>
                                          <p:spTgt spid="47107">
                                            <p:txEl>
                                              <p:pRg st="7" end="7"/>
                                            </p:txEl>
                                          </p:spTgt>
                                        </p:tgtEl>
                                        <p:attrNameLst>
                                          <p:attrName>ppt_h</p:attrName>
                                        </p:attrNameLst>
                                      </p:cBhvr>
                                      <p:tavLst>
                                        <p:tav tm="0">
                                          <p:val>
                                            <p:strVal val="#ppt_h"/>
                                          </p:val>
                                        </p:tav>
                                        <p:tav tm="100000">
                                          <p:val>
                                            <p:strVal val="#ppt_h"/>
                                          </p:val>
                                        </p:tav>
                                      </p:tavLst>
                                    </p:anim>
                                    <p:anim calcmode="lin" valueType="num">
                                      <p:cBhvr>
                                        <p:cTn id="49" dur="2000" fill="hold"/>
                                        <p:tgtEl>
                                          <p:spTgt spid="47107">
                                            <p:txEl>
                                              <p:pRg st="7" end="7"/>
                                            </p:txEl>
                                          </p:spTgt>
                                        </p:tgtEl>
                                        <p:attrNameLst>
                                          <p:attrName>ppt_x</p:attrName>
                                        </p:attrNameLst>
                                      </p:cBhvr>
                                      <p:tavLst>
                                        <p:tav tm="0">
                                          <p:val>
                                            <p:strVal val="#ppt_x-.2"/>
                                          </p:val>
                                        </p:tav>
                                        <p:tav tm="100000">
                                          <p:val>
                                            <p:strVal val="#ppt_x"/>
                                          </p:val>
                                        </p:tav>
                                      </p:tavLst>
                                    </p:anim>
                                    <p:anim calcmode="lin" valueType="num">
                                      <p:cBhvr>
                                        <p:cTn id="50" dur="2000" fill="hold"/>
                                        <p:tgtEl>
                                          <p:spTgt spid="47107">
                                            <p:txEl>
                                              <p:pRg st="7" end="7"/>
                                            </p:txEl>
                                          </p:spTgt>
                                        </p:tgtEl>
                                        <p:attrNameLst>
                                          <p:attrName>ppt_y</p:attrName>
                                        </p:attrNameLst>
                                      </p:cBhvr>
                                      <p:tavLst>
                                        <p:tav tm="0">
                                          <p:val>
                                            <p:strVal val="#ppt_y"/>
                                          </p:val>
                                        </p:tav>
                                        <p:tav tm="100000">
                                          <p:val>
                                            <p:strVal val="#ppt_y"/>
                                          </p:val>
                                        </p:tav>
                                      </p:tavLst>
                                    </p:anim>
                                    <p:animEffect transition="in" filter="fade">
                                      <p:cBhvr>
                                        <p:cTn id="51" dur="2000"/>
                                        <p:tgtEl>
                                          <p:spTgt spid="47107">
                                            <p:txEl>
                                              <p:pRg st="7" end="7"/>
                                            </p:txEl>
                                          </p:spTgt>
                                        </p:tgtEl>
                                      </p:cBhvr>
                                    </p:animEffect>
                                  </p:childTnLst>
                                </p:cTn>
                              </p:par>
                            </p:childTnLst>
                          </p:cTn>
                        </p:par>
                        <p:par>
                          <p:cTn id="52" fill="hold">
                            <p:stCondLst>
                              <p:cond delay="12000"/>
                            </p:stCondLst>
                            <p:childTnLst>
                              <p:par>
                                <p:cTn id="53" presetID="54" presetClass="entr" presetSubtype="0" accel="100000" fill="hold" nodeType="afterEffect">
                                  <p:stCondLst>
                                    <p:cond delay="0"/>
                                  </p:stCondLst>
                                  <p:childTnLst>
                                    <p:set>
                                      <p:cBhvr>
                                        <p:cTn id="54" dur="1" fill="hold">
                                          <p:stCondLst>
                                            <p:cond delay="0"/>
                                          </p:stCondLst>
                                        </p:cTn>
                                        <p:tgtEl>
                                          <p:spTgt spid="47107">
                                            <p:txEl>
                                              <p:pRg st="8" end="8"/>
                                            </p:txEl>
                                          </p:spTgt>
                                        </p:tgtEl>
                                        <p:attrNameLst>
                                          <p:attrName>style.visibility</p:attrName>
                                        </p:attrNameLst>
                                      </p:cBhvr>
                                      <p:to>
                                        <p:strVal val="visible"/>
                                      </p:to>
                                    </p:set>
                                    <p:anim calcmode="lin" valueType="num">
                                      <p:cBhvr>
                                        <p:cTn id="55" dur="2000" fill="hold"/>
                                        <p:tgtEl>
                                          <p:spTgt spid="47107">
                                            <p:txEl>
                                              <p:pRg st="8" end="8"/>
                                            </p:txEl>
                                          </p:spTgt>
                                        </p:tgtEl>
                                        <p:attrNameLst>
                                          <p:attrName>ppt_w</p:attrName>
                                        </p:attrNameLst>
                                      </p:cBhvr>
                                      <p:tavLst>
                                        <p:tav tm="0">
                                          <p:val>
                                            <p:strVal val="#ppt_w*0.05"/>
                                          </p:val>
                                        </p:tav>
                                        <p:tav tm="100000">
                                          <p:val>
                                            <p:strVal val="#ppt_w"/>
                                          </p:val>
                                        </p:tav>
                                      </p:tavLst>
                                    </p:anim>
                                    <p:anim calcmode="lin" valueType="num">
                                      <p:cBhvr>
                                        <p:cTn id="56" dur="2000" fill="hold"/>
                                        <p:tgtEl>
                                          <p:spTgt spid="47107">
                                            <p:txEl>
                                              <p:pRg st="8" end="8"/>
                                            </p:txEl>
                                          </p:spTgt>
                                        </p:tgtEl>
                                        <p:attrNameLst>
                                          <p:attrName>ppt_h</p:attrName>
                                        </p:attrNameLst>
                                      </p:cBhvr>
                                      <p:tavLst>
                                        <p:tav tm="0">
                                          <p:val>
                                            <p:strVal val="#ppt_h"/>
                                          </p:val>
                                        </p:tav>
                                        <p:tav tm="100000">
                                          <p:val>
                                            <p:strVal val="#ppt_h"/>
                                          </p:val>
                                        </p:tav>
                                      </p:tavLst>
                                    </p:anim>
                                    <p:anim calcmode="lin" valueType="num">
                                      <p:cBhvr>
                                        <p:cTn id="57" dur="2000" fill="hold"/>
                                        <p:tgtEl>
                                          <p:spTgt spid="47107">
                                            <p:txEl>
                                              <p:pRg st="8" end="8"/>
                                            </p:txEl>
                                          </p:spTgt>
                                        </p:tgtEl>
                                        <p:attrNameLst>
                                          <p:attrName>ppt_x</p:attrName>
                                        </p:attrNameLst>
                                      </p:cBhvr>
                                      <p:tavLst>
                                        <p:tav tm="0">
                                          <p:val>
                                            <p:strVal val="#ppt_x-.2"/>
                                          </p:val>
                                        </p:tav>
                                        <p:tav tm="100000">
                                          <p:val>
                                            <p:strVal val="#ppt_x"/>
                                          </p:val>
                                        </p:tav>
                                      </p:tavLst>
                                    </p:anim>
                                    <p:anim calcmode="lin" valueType="num">
                                      <p:cBhvr>
                                        <p:cTn id="58" dur="2000" fill="hold"/>
                                        <p:tgtEl>
                                          <p:spTgt spid="47107">
                                            <p:txEl>
                                              <p:pRg st="8" end="8"/>
                                            </p:txEl>
                                          </p:spTgt>
                                        </p:tgtEl>
                                        <p:attrNameLst>
                                          <p:attrName>ppt_y</p:attrName>
                                        </p:attrNameLst>
                                      </p:cBhvr>
                                      <p:tavLst>
                                        <p:tav tm="0">
                                          <p:val>
                                            <p:strVal val="#ppt_y"/>
                                          </p:val>
                                        </p:tav>
                                        <p:tav tm="100000">
                                          <p:val>
                                            <p:strVal val="#ppt_y"/>
                                          </p:val>
                                        </p:tav>
                                      </p:tavLst>
                                    </p:anim>
                                    <p:animEffect transition="in" filter="fade">
                                      <p:cBhvr>
                                        <p:cTn id="59" dur="2000"/>
                                        <p:tgtEl>
                                          <p:spTgt spid="47107">
                                            <p:txEl>
                                              <p:pRg st="8" end="8"/>
                                            </p:txEl>
                                          </p:spTgt>
                                        </p:tgtEl>
                                      </p:cBhvr>
                                    </p:animEffect>
                                  </p:childTnLst>
                                </p:cTn>
                              </p:par>
                            </p:childTnLst>
                          </p:cTn>
                        </p:par>
                        <p:par>
                          <p:cTn id="60" fill="hold">
                            <p:stCondLst>
                              <p:cond delay="14000"/>
                            </p:stCondLst>
                            <p:childTnLst>
                              <p:par>
                                <p:cTn id="61" presetID="54" presetClass="entr" presetSubtype="0" accel="100000" fill="hold" nodeType="afterEffect">
                                  <p:stCondLst>
                                    <p:cond delay="0"/>
                                  </p:stCondLst>
                                  <p:childTnLst>
                                    <p:set>
                                      <p:cBhvr>
                                        <p:cTn id="62" dur="1" fill="hold">
                                          <p:stCondLst>
                                            <p:cond delay="0"/>
                                          </p:stCondLst>
                                        </p:cTn>
                                        <p:tgtEl>
                                          <p:spTgt spid="47107">
                                            <p:txEl>
                                              <p:pRg st="9" end="9"/>
                                            </p:txEl>
                                          </p:spTgt>
                                        </p:tgtEl>
                                        <p:attrNameLst>
                                          <p:attrName>style.visibility</p:attrName>
                                        </p:attrNameLst>
                                      </p:cBhvr>
                                      <p:to>
                                        <p:strVal val="visible"/>
                                      </p:to>
                                    </p:set>
                                    <p:anim calcmode="lin" valueType="num">
                                      <p:cBhvr>
                                        <p:cTn id="63" dur="2000" fill="hold"/>
                                        <p:tgtEl>
                                          <p:spTgt spid="47107">
                                            <p:txEl>
                                              <p:pRg st="9" end="9"/>
                                            </p:txEl>
                                          </p:spTgt>
                                        </p:tgtEl>
                                        <p:attrNameLst>
                                          <p:attrName>ppt_w</p:attrName>
                                        </p:attrNameLst>
                                      </p:cBhvr>
                                      <p:tavLst>
                                        <p:tav tm="0">
                                          <p:val>
                                            <p:strVal val="#ppt_w*0.05"/>
                                          </p:val>
                                        </p:tav>
                                        <p:tav tm="100000">
                                          <p:val>
                                            <p:strVal val="#ppt_w"/>
                                          </p:val>
                                        </p:tav>
                                      </p:tavLst>
                                    </p:anim>
                                    <p:anim calcmode="lin" valueType="num">
                                      <p:cBhvr>
                                        <p:cTn id="64" dur="2000" fill="hold"/>
                                        <p:tgtEl>
                                          <p:spTgt spid="47107">
                                            <p:txEl>
                                              <p:pRg st="9" end="9"/>
                                            </p:txEl>
                                          </p:spTgt>
                                        </p:tgtEl>
                                        <p:attrNameLst>
                                          <p:attrName>ppt_h</p:attrName>
                                        </p:attrNameLst>
                                      </p:cBhvr>
                                      <p:tavLst>
                                        <p:tav tm="0">
                                          <p:val>
                                            <p:strVal val="#ppt_h"/>
                                          </p:val>
                                        </p:tav>
                                        <p:tav tm="100000">
                                          <p:val>
                                            <p:strVal val="#ppt_h"/>
                                          </p:val>
                                        </p:tav>
                                      </p:tavLst>
                                    </p:anim>
                                    <p:anim calcmode="lin" valueType="num">
                                      <p:cBhvr>
                                        <p:cTn id="65" dur="2000" fill="hold"/>
                                        <p:tgtEl>
                                          <p:spTgt spid="47107">
                                            <p:txEl>
                                              <p:pRg st="9" end="9"/>
                                            </p:txEl>
                                          </p:spTgt>
                                        </p:tgtEl>
                                        <p:attrNameLst>
                                          <p:attrName>ppt_x</p:attrName>
                                        </p:attrNameLst>
                                      </p:cBhvr>
                                      <p:tavLst>
                                        <p:tav tm="0">
                                          <p:val>
                                            <p:strVal val="#ppt_x-.2"/>
                                          </p:val>
                                        </p:tav>
                                        <p:tav tm="100000">
                                          <p:val>
                                            <p:strVal val="#ppt_x"/>
                                          </p:val>
                                        </p:tav>
                                      </p:tavLst>
                                    </p:anim>
                                    <p:anim calcmode="lin" valueType="num">
                                      <p:cBhvr>
                                        <p:cTn id="66" dur="2000" fill="hold"/>
                                        <p:tgtEl>
                                          <p:spTgt spid="47107">
                                            <p:txEl>
                                              <p:pRg st="9" end="9"/>
                                            </p:txEl>
                                          </p:spTgt>
                                        </p:tgtEl>
                                        <p:attrNameLst>
                                          <p:attrName>ppt_y</p:attrName>
                                        </p:attrNameLst>
                                      </p:cBhvr>
                                      <p:tavLst>
                                        <p:tav tm="0">
                                          <p:val>
                                            <p:strVal val="#ppt_y"/>
                                          </p:val>
                                        </p:tav>
                                        <p:tav tm="100000">
                                          <p:val>
                                            <p:strVal val="#ppt_y"/>
                                          </p:val>
                                        </p:tav>
                                      </p:tavLst>
                                    </p:anim>
                                    <p:animEffect transition="in" filter="fade">
                                      <p:cBhvr>
                                        <p:cTn id="67" dur="2000"/>
                                        <p:tgtEl>
                                          <p:spTgt spid="47107">
                                            <p:txEl>
                                              <p:pRg st="9" end="9"/>
                                            </p:txEl>
                                          </p:spTgt>
                                        </p:tgtEl>
                                      </p:cBhvr>
                                    </p:animEffect>
                                  </p:childTnLst>
                                </p:cTn>
                              </p:par>
                            </p:childTnLst>
                          </p:cTn>
                        </p:par>
                        <p:par>
                          <p:cTn id="68" fill="hold">
                            <p:stCondLst>
                              <p:cond delay="16000"/>
                            </p:stCondLst>
                            <p:childTnLst>
                              <p:par>
                                <p:cTn id="69" presetID="54" presetClass="entr" presetSubtype="0" accel="100000" fill="hold" nodeType="afterEffect">
                                  <p:stCondLst>
                                    <p:cond delay="0"/>
                                  </p:stCondLst>
                                  <p:childTnLst>
                                    <p:set>
                                      <p:cBhvr>
                                        <p:cTn id="70" dur="1" fill="hold">
                                          <p:stCondLst>
                                            <p:cond delay="0"/>
                                          </p:stCondLst>
                                        </p:cTn>
                                        <p:tgtEl>
                                          <p:spTgt spid="47107">
                                            <p:txEl>
                                              <p:pRg st="10" end="10"/>
                                            </p:txEl>
                                          </p:spTgt>
                                        </p:tgtEl>
                                        <p:attrNameLst>
                                          <p:attrName>style.visibility</p:attrName>
                                        </p:attrNameLst>
                                      </p:cBhvr>
                                      <p:to>
                                        <p:strVal val="visible"/>
                                      </p:to>
                                    </p:set>
                                    <p:anim calcmode="lin" valueType="num">
                                      <p:cBhvr>
                                        <p:cTn id="71" dur="2000" fill="hold"/>
                                        <p:tgtEl>
                                          <p:spTgt spid="47107">
                                            <p:txEl>
                                              <p:pRg st="10" end="10"/>
                                            </p:txEl>
                                          </p:spTgt>
                                        </p:tgtEl>
                                        <p:attrNameLst>
                                          <p:attrName>ppt_w</p:attrName>
                                        </p:attrNameLst>
                                      </p:cBhvr>
                                      <p:tavLst>
                                        <p:tav tm="0">
                                          <p:val>
                                            <p:strVal val="#ppt_w*0.05"/>
                                          </p:val>
                                        </p:tav>
                                        <p:tav tm="100000">
                                          <p:val>
                                            <p:strVal val="#ppt_w"/>
                                          </p:val>
                                        </p:tav>
                                      </p:tavLst>
                                    </p:anim>
                                    <p:anim calcmode="lin" valueType="num">
                                      <p:cBhvr>
                                        <p:cTn id="72" dur="2000" fill="hold"/>
                                        <p:tgtEl>
                                          <p:spTgt spid="47107">
                                            <p:txEl>
                                              <p:pRg st="10" end="10"/>
                                            </p:txEl>
                                          </p:spTgt>
                                        </p:tgtEl>
                                        <p:attrNameLst>
                                          <p:attrName>ppt_h</p:attrName>
                                        </p:attrNameLst>
                                      </p:cBhvr>
                                      <p:tavLst>
                                        <p:tav tm="0">
                                          <p:val>
                                            <p:strVal val="#ppt_h"/>
                                          </p:val>
                                        </p:tav>
                                        <p:tav tm="100000">
                                          <p:val>
                                            <p:strVal val="#ppt_h"/>
                                          </p:val>
                                        </p:tav>
                                      </p:tavLst>
                                    </p:anim>
                                    <p:anim calcmode="lin" valueType="num">
                                      <p:cBhvr>
                                        <p:cTn id="73" dur="2000" fill="hold"/>
                                        <p:tgtEl>
                                          <p:spTgt spid="47107">
                                            <p:txEl>
                                              <p:pRg st="10" end="10"/>
                                            </p:txEl>
                                          </p:spTgt>
                                        </p:tgtEl>
                                        <p:attrNameLst>
                                          <p:attrName>ppt_x</p:attrName>
                                        </p:attrNameLst>
                                      </p:cBhvr>
                                      <p:tavLst>
                                        <p:tav tm="0">
                                          <p:val>
                                            <p:strVal val="#ppt_x-.2"/>
                                          </p:val>
                                        </p:tav>
                                        <p:tav tm="100000">
                                          <p:val>
                                            <p:strVal val="#ppt_x"/>
                                          </p:val>
                                        </p:tav>
                                      </p:tavLst>
                                    </p:anim>
                                    <p:anim calcmode="lin" valueType="num">
                                      <p:cBhvr>
                                        <p:cTn id="74" dur="2000" fill="hold"/>
                                        <p:tgtEl>
                                          <p:spTgt spid="47107">
                                            <p:txEl>
                                              <p:pRg st="10" end="10"/>
                                            </p:txEl>
                                          </p:spTgt>
                                        </p:tgtEl>
                                        <p:attrNameLst>
                                          <p:attrName>ppt_y</p:attrName>
                                        </p:attrNameLst>
                                      </p:cBhvr>
                                      <p:tavLst>
                                        <p:tav tm="0">
                                          <p:val>
                                            <p:strVal val="#ppt_y"/>
                                          </p:val>
                                        </p:tav>
                                        <p:tav tm="100000">
                                          <p:val>
                                            <p:strVal val="#ppt_y"/>
                                          </p:val>
                                        </p:tav>
                                      </p:tavLst>
                                    </p:anim>
                                    <p:animEffect transition="in" filter="fade">
                                      <p:cBhvr>
                                        <p:cTn id="75" dur="2000"/>
                                        <p:tgtEl>
                                          <p:spTgt spid="471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1691680" y="2924175"/>
            <a:ext cx="6408712" cy="2521049"/>
          </a:xfrm>
          <a:noFill/>
          <a:ln/>
        </p:spPr>
        <p:txBody>
          <a:bodyPr>
            <a:normAutofit fontScale="92500" lnSpcReduction="20000"/>
          </a:bodyPr>
          <a:lstStyle/>
          <a:p>
            <a:pPr>
              <a:buNone/>
            </a:pPr>
            <a:r>
              <a:rPr lang="tr-TR" sz="3600" dirty="0" smtClean="0"/>
              <a:t>Teşekkür ederim…</a:t>
            </a:r>
          </a:p>
          <a:p>
            <a:pPr>
              <a:buFontTx/>
              <a:buNone/>
            </a:pPr>
            <a:endParaRPr lang="tr-TR" sz="3600" dirty="0" smtClean="0">
              <a:effectLst/>
            </a:endParaRPr>
          </a:p>
          <a:p>
            <a:pPr>
              <a:buFontTx/>
              <a:buNone/>
            </a:pPr>
            <a:endParaRPr lang="tr-TR" sz="3600" dirty="0" smtClean="0"/>
          </a:p>
          <a:p>
            <a:pPr>
              <a:buFontTx/>
              <a:buNone/>
            </a:pPr>
            <a:r>
              <a:rPr lang="tr-TR" sz="3600" dirty="0" smtClean="0">
                <a:effectLst/>
              </a:rPr>
              <a:t>Bayram Keser </a:t>
            </a:r>
          </a:p>
          <a:p>
            <a:pPr>
              <a:buFontTx/>
              <a:buNone/>
            </a:pPr>
            <a:r>
              <a:rPr lang="tr-TR" sz="3600" dirty="0" smtClean="0"/>
              <a:t>Mali Hizmetler Uzmanı</a:t>
            </a:r>
          </a:p>
          <a:p>
            <a:pPr>
              <a:buFontTx/>
              <a:buNone/>
            </a:pPr>
            <a:endParaRPr lang="tr-TR" sz="3600" dirty="0">
              <a:effectLst/>
            </a:endParaRPr>
          </a:p>
          <a:p>
            <a:pPr>
              <a:buFontTx/>
              <a:buNone/>
            </a:pPr>
            <a:endParaRPr lang="tr-TR" sz="3600" dirty="0" smtClean="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110</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395288" y="613213"/>
            <a:ext cx="8569325" cy="4801314"/>
          </a:xfrm>
          <a:prstGeom prst="rect">
            <a:avLst/>
          </a:prstGeom>
          <a:noFill/>
          <a:ln w="9525">
            <a:noFill/>
            <a:miter lim="800000"/>
            <a:headEnd/>
            <a:tailEnd/>
          </a:ln>
        </p:spPr>
        <p:txBody>
          <a:bodyPr anchor="ctr">
            <a:spAutoFit/>
          </a:bodyPr>
          <a:lstStyle/>
          <a:p>
            <a:pPr algn="just"/>
            <a:r>
              <a:rPr lang="tr-TR" dirty="0" smtClean="0"/>
              <a:t>	m</a:t>
            </a:r>
            <a:r>
              <a:rPr lang="tr-TR" dirty="0"/>
              <a:t>) Taşınır hesap kodu:  3/5/2005 tarihli ve 2005/8844 sayılı Bakanlar Kurulu Kararı ile  yürürlüğe konulan Genel Yönetim Muhasebe Yönetmeliği çerçeve hesap planında yer alan ve taşınırın kaydedildiği ilgili hesap kodunu,</a:t>
            </a:r>
          </a:p>
          <a:p>
            <a:pPr algn="just"/>
            <a:r>
              <a:rPr lang="tr-TR" dirty="0"/>
              <a:t>	</a:t>
            </a:r>
            <a:r>
              <a:rPr lang="tr-TR" b="1" dirty="0">
                <a:solidFill>
                  <a:srgbClr val="FF0000"/>
                </a:solidFill>
              </a:rPr>
              <a:t>n) Taşınır kayıt ve kontrol yetkilisi: </a:t>
            </a:r>
            <a:r>
              <a:rPr lang="tr-TR" b="1" u="sng" dirty="0">
                <a:solidFill>
                  <a:srgbClr val="0070C0"/>
                </a:solidFill>
              </a:rPr>
              <a:t>Harcama yetkilisi adına </a:t>
            </a:r>
            <a:r>
              <a:rPr lang="tr-TR" b="1" dirty="0"/>
              <a:t>taşınırları teslim alan, koruyan, kullanım yerlerine teslim eden, bu Yönetmelikte belirtilen esas ve usullere göre kayıtları tutan ve bunlara ilişkin belge ve cetvelleri düzenleyen ve bu hususlarda hesap verme sorumluluğu çerçevesinde </a:t>
            </a:r>
            <a:r>
              <a:rPr lang="tr-TR" b="1" u="sng" dirty="0">
                <a:solidFill>
                  <a:srgbClr val="0070C0"/>
                </a:solidFill>
              </a:rPr>
              <a:t>harcama yetkilisine karşı sorumlu olan görevlileri,</a:t>
            </a:r>
          </a:p>
          <a:p>
            <a:pPr algn="just"/>
            <a:r>
              <a:rPr lang="tr-TR" dirty="0"/>
              <a:t>	o) Taşınır kodu: Taşınırın kayıtlarda detaylı izlendiği, taşınır hesap kodu ile taşınır I ve II </a:t>
            </a:r>
            <a:r>
              <a:rPr lang="tr-TR" dirty="0" err="1"/>
              <a:t>nci</a:t>
            </a:r>
            <a:r>
              <a:rPr lang="tr-TR" dirty="0"/>
              <a:t> düzey detay kodu ve sonraki düzey detay kodlarının birleşiminden oluşan kodu,</a:t>
            </a:r>
          </a:p>
          <a:p>
            <a:pPr algn="just"/>
            <a:r>
              <a:rPr lang="tr-TR" dirty="0"/>
              <a:t>	</a:t>
            </a:r>
            <a:r>
              <a:rPr lang="tr-TR" b="1" dirty="0"/>
              <a:t>ö) </a:t>
            </a:r>
            <a:r>
              <a:rPr lang="tr-TR" b="1" dirty="0">
                <a:solidFill>
                  <a:srgbClr val="FF0000"/>
                </a:solidFill>
              </a:rPr>
              <a:t>Taşınır konsolide görevlisi: </a:t>
            </a:r>
            <a:r>
              <a:rPr lang="tr-TR" b="1" dirty="0"/>
              <a:t>Kamu idaresinin taşınır kayıt ve kontrol yetkililerinden aldığı harcama birimi taşınır hesaplarını konsolide ederek taşınır hesap cetvellerini hazırlamak ve biriminin bir üst teşkilattaki taşınır konsolide görevlisine vermekle sorumlu olan görevlileri,</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395288" y="1110060"/>
            <a:ext cx="8172450" cy="3693319"/>
          </a:xfrm>
          <a:prstGeom prst="rect">
            <a:avLst/>
          </a:prstGeom>
          <a:noFill/>
          <a:ln w="9525">
            <a:noFill/>
            <a:miter lim="800000"/>
            <a:headEnd/>
            <a:tailEnd/>
          </a:ln>
        </p:spPr>
        <p:txBody>
          <a:bodyPr anchor="ctr">
            <a:spAutoFit/>
          </a:bodyPr>
          <a:lstStyle/>
          <a:p>
            <a:pPr algn="just"/>
            <a:r>
              <a:rPr lang="tr-TR" dirty="0" smtClean="0"/>
              <a:t>	p</a:t>
            </a:r>
            <a:r>
              <a:rPr lang="tr-TR" dirty="0"/>
              <a:t>) Taşıtlar: Yolcu ve yük taşımacılığında kullanılanlar ile özel amaçlı kullanımlar için muhtelif cihazlarla donatılmış bulunan ve çeşitleri ile kod numaraları Taşınır Kod Listesinin (B) bölümü 254 hesap detayında gösterilen taşıtları,</a:t>
            </a:r>
          </a:p>
          <a:p>
            <a:pPr algn="just"/>
            <a:r>
              <a:rPr lang="tr-TR" dirty="0"/>
              <a:t>	r) Tüketim malzemeleri: Belirli bir hizmetin üretilmesinde kullanılan, kullanımı sonucunda tükenen veya bir süre kullanıldıktan sonra ilk özelliklerini kısmen veya tamamen kaybederek bir daha kullanılamayacak duruma gelen, çeşitleri ile kod numaraları Taşınır Kod Listesinin (A) bölümü 150 hesap detayında yer alan malzemeleri,</a:t>
            </a:r>
          </a:p>
          <a:p>
            <a:pPr algn="just"/>
            <a:r>
              <a:rPr lang="tr-TR" dirty="0"/>
              <a:t>	s) Üst yönetici: Bakanlıklarda müsteşarı, Milli Savunma Bakanlığında bakanı, diğer kamu idarelerinde en üst yöneticiyi, il özel idarelerinde valiyi, belediyelerde belediye başkanını,</a:t>
            </a:r>
          </a:p>
          <a:p>
            <a:pPr algn="just"/>
            <a:r>
              <a:rPr lang="tr-TR" dirty="0"/>
              <a:t>	ifade eder.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168275" y="476250"/>
            <a:ext cx="8868221" cy="6134100"/>
          </a:xfrm>
          <a:prstGeom prst="rect">
            <a:avLst/>
          </a:prstGeom>
          <a:noFill/>
          <a:ln w="9525">
            <a:noFill/>
            <a:miter lim="800000"/>
            <a:headEnd/>
            <a:tailEnd/>
          </a:ln>
        </p:spPr>
        <p:txBody>
          <a:bodyPr wrap="square" anchor="ctr">
            <a:spAutoFit/>
          </a:bodyPr>
          <a:lstStyle/>
          <a:p>
            <a:pPr algn="ctr"/>
            <a:r>
              <a:rPr lang="tr-TR" b="1" dirty="0"/>
              <a:t>İKİNCİ BÖLÜM</a:t>
            </a:r>
            <a:endParaRPr lang="tr-TR" dirty="0"/>
          </a:p>
          <a:p>
            <a:pPr algn="ctr"/>
            <a:r>
              <a:rPr lang="tr-TR" b="1" dirty="0"/>
              <a:t>Sorumluluk ve Görevliler</a:t>
            </a:r>
            <a:endParaRPr lang="tr-TR" dirty="0"/>
          </a:p>
          <a:p>
            <a:pPr algn="ctr"/>
            <a:r>
              <a:rPr lang="tr-TR" b="1" dirty="0"/>
              <a:t>	</a:t>
            </a:r>
            <a:endParaRPr lang="tr-TR" dirty="0"/>
          </a:p>
          <a:p>
            <a:pPr algn="ctr"/>
            <a:r>
              <a:rPr lang="tr-TR" b="1" dirty="0"/>
              <a:t>	Sorumluluk</a:t>
            </a:r>
            <a:endParaRPr lang="tr-TR" dirty="0"/>
          </a:p>
          <a:p>
            <a:pPr algn="just"/>
            <a:r>
              <a:rPr lang="tr-TR" b="1" dirty="0"/>
              <a:t>	MADDE 5 –</a:t>
            </a:r>
            <a:r>
              <a:rPr lang="tr-TR" dirty="0"/>
              <a:t> (1) </a:t>
            </a:r>
            <a:r>
              <a:rPr lang="tr-TR" b="1" dirty="0">
                <a:solidFill>
                  <a:srgbClr val="FF0000"/>
                </a:solidFill>
              </a:rPr>
              <a:t>Harcama yetkilileri </a:t>
            </a:r>
            <a:r>
              <a:rPr lang="tr-TR" dirty="0">
                <a:solidFill>
                  <a:srgbClr val="FF0000"/>
                </a:solidFill>
              </a:rPr>
              <a:t>taşınırların etkili, ekonomik, verimli ve hukuka uygun olarak edinilmesinden, kullanılmasından, kontrolünden, kayıtlarının bu Yönetmelikte belirtilen esas ve usullere göre saydam ve erişilebilir şekilde tutulmasını sağlamaktan ve taşınır yönetim hesabını ilgili mercilere göndermekten sorumludur. </a:t>
            </a:r>
            <a:r>
              <a:rPr lang="tr-TR" dirty="0">
                <a:solidFill>
                  <a:srgbClr val="0070C0"/>
                </a:solidFill>
              </a:rPr>
              <a:t>Harcama yetkilileri taşınır kayıtlarının bu Yönetmelik hükümlerine uygun olarak tutulması ve taşınır yönetim hesabının ilgili mercilere gönderilmesi sorumluluğunu </a:t>
            </a:r>
            <a:r>
              <a:rPr lang="tr-TR" u="sng" dirty="0">
                <a:solidFill>
                  <a:srgbClr val="0070C0"/>
                </a:solidFill>
              </a:rPr>
              <a:t>taşınır kayıt ve kontrol yetkilileri aracılığıyla yerine getirir.</a:t>
            </a:r>
          </a:p>
          <a:p>
            <a:pPr algn="just"/>
            <a:r>
              <a:rPr lang="tr-TR" dirty="0"/>
              <a:t>	</a:t>
            </a:r>
          </a:p>
          <a:p>
            <a:pPr algn="just"/>
            <a:r>
              <a:rPr lang="tr-TR" dirty="0"/>
              <a:t>	(2) Harcama yetkilileri, taşınırlara ilişkin işlem ve kayıtların usule uygun olarak yapılıp yapılmadığını kontrol etmeye veya ettirmeye; kasıt, kusur veya ihmal sonucu kırılan, bozulan veya kaybolan taşınırların ilgililerden tazmini için gerekli işlemleri yapmaya veya yaptırmaya yetkilidir.</a:t>
            </a:r>
          </a:p>
          <a:p>
            <a:pPr algn="just"/>
            <a:r>
              <a:rPr lang="tr-TR" dirty="0"/>
              <a:t>	</a:t>
            </a:r>
          </a:p>
          <a:p>
            <a:pPr algn="just"/>
            <a:r>
              <a:rPr lang="tr-TR" dirty="0"/>
              <a:t>	(3) Kamu idarelerine ait taşınırların muhafazası ile görevli olan veya kendilerine kullanılmak üzere taşınır teslim edilen kamu görevlileri bu taşınırları en iyi şekilde muhafaza etmek, gerekli bakım ve onarımlarını yapmak veya yaptırmak, veriliş amacına uygun bir şekilde kullanmak ve görevin sona ermesi veya görevden ayrılma halinde iade etmek zorundadırlar.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250825" y="549275"/>
            <a:ext cx="8669338" cy="5584825"/>
          </a:xfrm>
          <a:prstGeom prst="rect">
            <a:avLst/>
          </a:prstGeom>
          <a:noFill/>
          <a:ln w="9525">
            <a:noFill/>
            <a:miter lim="800000"/>
            <a:headEnd/>
            <a:tailEnd/>
          </a:ln>
        </p:spPr>
        <p:txBody>
          <a:bodyPr anchor="ctr">
            <a:spAutoFit/>
          </a:bodyPr>
          <a:lstStyle/>
          <a:p>
            <a:pPr algn="just"/>
            <a:r>
              <a:rPr lang="tr-TR" dirty="0"/>
              <a:t>	</a:t>
            </a:r>
            <a:r>
              <a:rPr lang="tr-TR" dirty="0" smtClean="0"/>
              <a:t>(</a:t>
            </a:r>
            <a:r>
              <a:rPr lang="tr-TR" dirty="0"/>
              <a:t>4) Zimmetle teslim edilen dayanıklı taşınırlar, kullanıcıları tarafından başkasına devredilemez. Kullanıcılarının görevden ayrılması halinde söz konusu taşınırların ambara iade edilmesi zorunludur. Bu şekilde teslim yapılmadan personelin kurumla ilişiği kesilmez. </a:t>
            </a:r>
          </a:p>
          <a:p>
            <a:pPr algn="just"/>
            <a:r>
              <a:rPr lang="tr-TR" dirty="0"/>
              <a:t>	</a:t>
            </a:r>
          </a:p>
          <a:p>
            <a:pPr algn="just"/>
            <a:r>
              <a:rPr lang="tr-TR" dirty="0"/>
              <a:t>	(5) </a:t>
            </a:r>
            <a:r>
              <a:rPr lang="tr-TR" dirty="0">
                <a:solidFill>
                  <a:srgbClr val="FF0000"/>
                </a:solidFill>
              </a:rPr>
              <a:t>Taşınırların muhafazasından ve yönetilmesinden sorumlu olanların, gerekli tedbirlerin alınmaması veya özenin gösterilmemesi nedeniyle taşınırın kullanılmaz hale gelmesi veya yok olması sonucunda sebep oldukları kamu zararları hakkında, 27/9/2006 tarihli ve 2006/11058 sayılı Bakanlar Kurulu Kararı ile yürürlüğe konulan Kamu Zararlarının Tahsiline İlişkin Usul ve Esaslar Hakkında Yönetmelik hükümleri uygulanır. </a:t>
            </a:r>
          </a:p>
          <a:p>
            <a:pPr algn="just"/>
            <a:r>
              <a:rPr lang="tr-TR" dirty="0"/>
              <a:t>	</a:t>
            </a:r>
          </a:p>
          <a:p>
            <a:pPr algn="just"/>
            <a:r>
              <a:rPr lang="tr-TR" dirty="0"/>
              <a:t>	(6) Kullanılmak üzere kendilerine taşınır teslim edilen kamu görevlilerinin kasıt, kusur, ihmal veya tedbirsizlik ya da dikkatsizlikleri nedeniyle oluşan kamu zararı, değer tespit komisyonu tarafından tespit edilecek rayiç bedeli üzerinden, ilgili mevzuat hükümleri uygulanmak suretiyle tahsil edilir. </a:t>
            </a:r>
          </a:p>
          <a:p>
            <a:pPr algn="just"/>
            <a:r>
              <a:rPr lang="tr-TR" dirty="0"/>
              <a:t>	</a:t>
            </a:r>
          </a:p>
          <a:p>
            <a:pPr algn="just"/>
            <a:r>
              <a:rPr lang="tr-TR" dirty="0"/>
              <a:t>	(7) Taşınırların özelliğinden veya olağan kullanımından kaynaklanan yıpranma ile usulüne uygun olarak belirlenen firelerden dolayı sorumluluk aranmaz.</a:t>
            </a:r>
          </a:p>
          <a:p>
            <a:pPr algn="just"/>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468313" y="910462"/>
            <a:ext cx="8321675" cy="4524315"/>
          </a:xfrm>
          <a:prstGeom prst="rect">
            <a:avLst/>
          </a:prstGeom>
          <a:noFill/>
          <a:ln w="9525">
            <a:noFill/>
            <a:miter lim="800000"/>
            <a:headEnd/>
            <a:tailEnd/>
          </a:ln>
        </p:spPr>
        <p:txBody>
          <a:bodyPr anchor="ctr">
            <a:spAutoFit/>
          </a:bodyPr>
          <a:lstStyle/>
          <a:p>
            <a:pPr algn="ctr">
              <a:tabLst>
                <a:tab pos="358775" algn="l"/>
              </a:tabLst>
            </a:pPr>
            <a:r>
              <a:rPr lang="tr-TR" b="1" dirty="0"/>
              <a:t>Taşınır kayıt ve kontrol </a:t>
            </a:r>
            <a:r>
              <a:rPr lang="tr-TR" b="1" dirty="0" smtClean="0"/>
              <a:t>yetkilileri</a:t>
            </a:r>
          </a:p>
          <a:p>
            <a:pPr algn="ctr">
              <a:tabLst>
                <a:tab pos="358775" algn="l"/>
              </a:tabLst>
            </a:pPr>
            <a:endParaRPr lang="tr-TR" dirty="0"/>
          </a:p>
          <a:p>
            <a:pPr algn="just">
              <a:tabLst>
                <a:tab pos="358775" algn="l"/>
              </a:tabLst>
            </a:pPr>
            <a:r>
              <a:rPr lang="tr-TR" b="1" dirty="0"/>
              <a:t>	MADDE 6 – </a:t>
            </a:r>
            <a:r>
              <a:rPr lang="tr-TR" dirty="0"/>
              <a:t>(1) </a:t>
            </a:r>
            <a:r>
              <a:rPr lang="tr-TR" sz="1200" b="1" dirty="0"/>
              <a:t>(8/11/2012-28461 sayılı R.G.; 8/10/2012 - 2012/3832 sayılı BKK ile eklenen) </a:t>
            </a:r>
            <a:r>
              <a:rPr lang="tr-TR" dirty="0"/>
              <a:t>Taşınır kayıt ve kontrol yetkilileri, </a:t>
            </a:r>
            <a:r>
              <a:rPr lang="tr-TR" dirty="0">
                <a:solidFill>
                  <a:srgbClr val="FF0000"/>
                </a:solidFill>
              </a:rPr>
              <a:t>harcama yetkililerince, memuriyet veya çalışma unvanına bağlı kalmaksızın,</a:t>
            </a:r>
            <a:r>
              <a:rPr lang="tr-TR" dirty="0"/>
              <a:t> taşınır kayıt ve işlemlerini bu Yönetmelikte belirtilen usule uygun şekilde </a:t>
            </a:r>
            <a:r>
              <a:rPr lang="tr-TR" u="sng" dirty="0">
                <a:solidFill>
                  <a:srgbClr val="0070C0"/>
                </a:solidFill>
              </a:rPr>
              <a:t>yapabilecek bilgi ve niteliklere sahip personel </a:t>
            </a:r>
            <a:r>
              <a:rPr lang="tr-TR" dirty="0"/>
              <a:t>arasından görevlendirilir. Dış temsilciliklerde taşınır kayıt ve kontrol yetkilileri misyon şefleri tarafından görevlendirilir. </a:t>
            </a:r>
            <a:endParaRPr lang="tr-TR" dirty="0" smtClean="0"/>
          </a:p>
          <a:p>
            <a:pPr algn="just">
              <a:tabLst>
                <a:tab pos="358775" algn="l"/>
              </a:tabLst>
            </a:pPr>
            <a:endParaRPr lang="tr-TR" dirty="0" smtClean="0"/>
          </a:p>
          <a:p>
            <a:pPr algn="just">
              <a:tabLst>
                <a:tab pos="358775" algn="l"/>
              </a:tabLst>
            </a:pPr>
            <a:r>
              <a:rPr lang="tr-TR" dirty="0" smtClean="0">
                <a:solidFill>
                  <a:srgbClr val="FF0000"/>
                </a:solidFill>
              </a:rPr>
              <a:t>Taşınır </a:t>
            </a:r>
            <a:r>
              <a:rPr lang="tr-TR" dirty="0">
                <a:solidFill>
                  <a:srgbClr val="FF0000"/>
                </a:solidFill>
              </a:rPr>
              <a:t>işlemleri yoğun olan harcama birimlerinde birden fazla taşınır kayıt ve kontrol yetkilisi görevlendirilebilir</a:t>
            </a:r>
            <a:r>
              <a:rPr lang="tr-TR" dirty="0" smtClean="0">
                <a:solidFill>
                  <a:srgbClr val="FF0000"/>
                </a:solidFill>
              </a:rPr>
              <a:t>.</a:t>
            </a:r>
          </a:p>
          <a:p>
            <a:pPr algn="just">
              <a:tabLst>
                <a:tab pos="358775" algn="l"/>
              </a:tabLst>
            </a:pPr>
            <a:endParaRPr lang="tr-TR" dirty="0" smtClean="0"/>
          </a:p>
          <a:p>
            <a:pPr algn="just">
              <a:tabLst>
                <a:tab pos="358775" algn="l"/>
              </a:tabLst>
            </a:pPr>
            <a:r>
              <a:rPr lang="tr-TR" dirty="0" smtClean="0"/>
              <a:t> </a:t>
            </a:r>
            <a:r>
              <a:rPr lang="tr-TR" dirty="0"/>
              <a:t>Kamu idarelerince </a:t>
            </a:r>
            <a:r>
              <a:rPr lang="tr-TR" dirty="0">
                <a:solidFill>
                  <a:srgbClr val="FF0000"/>
                </a:solidFill>
              </a:rPr>
              <a:t>ihtiyaç duyulması halinde birden fazla harcama biriminin taşınır kayıtları harcama birimleri itibarıyla ayrı ayrı tutulmak kaydıyla</a:t>
            </a:r>
            <a:r>
              <a:rPr lang="tr-TR" dirty="0"/>
              <a:t>, bir taşınır kayıt ve kontrol yetkilisi tarafından yürütülebilir.</a:t>
            </a:r>
          </a:p>
          <a:p>
            <a:pPr algn="ctr">
              <a:tabLst>
                <a:tab pos="358775" algn="l"/>
              </a:tabLst>
            </a:pP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179388" y="518388"/>
            <a:ext cx="8653462" cy="5632311"/>
          </a:xfrm>
          <a:prstGeom prst="rect">
            <a:avLst/>
          </a:prstGeom>
          <a:noFill/>
          <a:ln w="9525">
            <a:noFill/>
            <a:miter lim="800000"/>
            <a:headEnd/>
            <a:tailEnd/>
          </a:ln>
        </p:spPr>
        <p:txBody>
          <a:bodyPr anchor="ctr">
            <a:spAutoFit/>
          </a:bodyPr>
          <a:lstStyle/>
          <a:p>
            <a:pPr algn="ctr"/>
            <a:r>
              <a:rPr lang="tr-TR" dirty="0"/>
              <a:t>(</a:t>
            </a:r>
            <a:r>
              <a:rPr lang="tr-TR" b="1" dirty="0"/>
              <a:t>2) Taşınır kayıt ve kontrol yetkililerinin görev ve sorumlulukları </a:t>
            </a:r>
            <a:endParaRPr lang="tr-TR" b="1" dirty="0" smtClean="0"/>
          </a:p>
          <a:p>
            <a:pPr algn="ctr"/>
            <a:r>
              <a:rPr lang="tr-TR" b="1" dirty="0" smtClean="0"/>
              <a:t>aşağıda </a:t>
            </a:r>
            <a:r>
              <a:rPr lang="tr-TR" b="1" dirty="0"/>
              <a:t>belirtilmiştir</a:t>
            </a:r>
            <a:r>
              <a:rPr lang="tr-TR" dirty="0"/>
              <a:t>.</a:t>
            </a:r>
          </a:p>
          <a:p>
            <a:pPr algn="just"/>
            <a:r>
              <a:rPr lang="tr-TR" dirty="0"/>
              <a:t>	a) Harcama birimince edinilen taşınırlardan muayene ve kabulü yapılanları cins ve niteliklerine göre sayarak, tartarak, ölçerek teslim almak, doğrudan tüketilmeyen ve kullanıma verilmeyen taşınırları sorumluluğundaki ambarlarda muhafaza etmek.</a:t>
            </a:r>
          </a:p>
          <a:p>
            <a:pPr algn="just"/>
            <a:r>
              <a:rPr lang="tr-TR" dirty="0"/>
              <a:t>	b) </a:t>
            </a:r>
            <a:r>
              <a:rPr lang="tr-TR" sz="1400" b="1" dirty="0"/>
              <a:t>(8/11/2012-28461 sayılı R.G.; 8/10/2012 - 2012/3832 sayılı BKK ile eklenen) </a:t>
            </a:r>
            <a:r>
              <a:rPr lang="tr-TR" dirty="0"/>
              <a:t>Muayene ve kabul işlemi hemen yapılamayan taşınırları kontrol ederek teslim almak, bunların kesin kabulü yapılmadan kullanıma verilmesini önlemek. (Ancak, özellikleri nedeniyle kesin kabulleri belli bir dönem kullanıldıktan sonra yapılabilen sarf malzemelerinin kullanıma verilmesinde kesin kabul şartı aranmaz.) </a:t>
            </a:r>
          </a:p>
          <a:p>
            <a:pPr algn="just"/>
            <a:r>
              <a:rPr lang="tr-TR" dirty="0"/>
              <a:t>	c) Taşınırların giriş ve çıkışına ilişkin kayıtları tutmak, bunlara ilişkin belge ve cetvelleri düzenlemek ve taşınır yönetim hesap cetvellerini konsolide görevlisine göndermek.</a:t>
            </a:r>
          </a:p>
          <a:p>
            <a:pPr algn="just"/>
            <a:r>
              <a:rPr lang="tr-TR" dirty="0"/>
              <a:t>	ç) Tüketime veya kullanıma verilmesi uygun görülen taşınırları ilgililere teslim etmek.</a:t>
            </a:r>
          </a:p>
          <a:p>
            <a:pPr algn="just"/>
            <a:r>
              <a:rPr lang="tr-TR" dirty="0"/>
              <a:t>	d) Taşınırların yangına, ıslanmaya, bozulmaya, çalınmaya ve benzeri tehlikelere karşı korunması için gerekli tedbirleri almak ve alınmasını sağlamak.</a:t>
            </a:r>
          </a:p>
          <a:p>
            <a:pPr algn="just"/>
            <a:r>
              <a:rPr lang="tr-TR" dirty="0"/>
              <a:t>	e) Ambarda çalınma veya olağanüstü nedenlerden dolayı meydana gelen azalmaları harcama yetkilisine bildirmek.</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684213" y="692150"/>
            <a:ext cx="7450137" cy="4486275"/>
          </a:xfrm>
          <a:prstGeom prst="rect">
            <a:avLst/>
          </a:prstGeom>
          <a:noFill/>
          <a:ln w="9525">
            <a:noFill/>
            <a:miter lim="800000"/>
            <a:headEnd/>
            <a:tailEnd/>
          </a:ln>
        </p:spPr>
        <p:txBody>
          <a:bodyPr anchor="ctr">
            <a:spAutoFit/>
          </a:bodyPr>
          <a:lstStyle/>
          <a:p>
            <a:pPr algn="just"/>
            <a:r>
              <a:rPr lang="tr-TR" dirty="0" smtClean="0"/>
              <a:t>	f</a:t>
            </a:r>
            <a:r>
              <a:rPr lang="tr-TR" dirty="0"/>
              <a:t>) Ambar sayımını ve stok kontrolünü yapmak, harcama yetkilisince </a:t>
            </a:r>
            <a:r>
              <a:rPr lang="tr-TR" dirty="0">
                <a:solidFill>
                  <a:srgbClr val="FF0000"/>
                </a:solidFill>
              </a:rPr>
              <a:t>belirlenen </a:t>
            </a:r>
            <a:r>
              <a:rPr lang="tr-TR" u="sng" dirty="0">
                <a:solidFill>
                  <a:srgbClr val="FF0000"/>
                </a:solidFill>
              </a:rPr>
              <a:t>asgarî stok seviyesinin </a:t>
            </a:r>
            <a:r>
              <a:rPr lang="tr-TR" dirty="0">
                <a:solidFill>
                  <a:srgbClr val="FF0000"/>
                </a:solidFill>
              </a:rPr>
              <a:t>altına düşen taşınırları harcama yetkilisine bildirmek.</a:t>
            </a:r>
          </a:p>
          <a:p>
            <a:pPr algn="just"/>
            <a:r>
              <a:rPr lang="tr-TR" dirty="0"/>
              <a:t>	g) Kullanımda bulunan dayanıklı taşınırları bulundukları yerde kontrol etmek, sayımlarını yapmak ve yaptırmak.</a:t>
            </a:r>
          </a:p>
          <a:p>
            <a:pPr algn="just"/>
            <a:r>
              <a:rPr lang="tr-TR" dirty="0"/>
              <a:t>	ğ) Harcama biriminin malzeme ihtiyaç planlamasının yapılmasına yardımcı olmak.</a:t>
            </a:r>
          </a:p>
          <a:p>
            <a:pPr algn="just"/>
            <a:r>
              <a:rPr lang="tr-TR" dirty="0"/>
              <a:t>	h) Kayıtlarını tuttuğu taşınırların yönetim hesabını hazırlamak ve harcama yetkilisine sunmak.</a:t>
            </a:r>
          </a:p>
          <a:p>
            <a:pPr algn="just"/>
            <a:r>
              <a:rPr lang="tr-TR" dirty="0"/>
              <a:t>	</a:t>
            </a:r>
          </a:p>
          <a:p>
            <a:pPr algn="just"/>
            <a:r>
              <a:rPr lang="tr-TR" dirty="0"/>
              <a:t>	</a:t>
            </a:r>
            <a:r>
              <a:rPr lang="tr-TR" dirty="0" smtClean="0"/>
              <a:t>(</a:t>
            </a:r>
            <a:r>
              <a:rPr lang="tr-TR" dirty="0"/>
              <a:t>3) Ayrıca taşınır kayıt ve kontrol yetkilileri, sorumluluklarında bulunan ambarlarda kasıt, kusur, ihmal veya tedbirsizlikleri nedeniyle meydana gelen kayıp ve noksanlıklardan sorumludurlar. </a:t>
            </a:r>
          </a:p>
          <a:p>
            <a:pPr algn="just"/>
            <a:r>
              <a:rPr lang="tr-TR" dirty="0"/>
              <a:t>	</a:t>
            </a:r>
          </a:p>
          <a:p>
            <a:pPr algn="just"/>
            <a:r>
              <a:rPr lang="tr-TR" dirty="0"/>
              <a:t>	(4) Taşınır kayıt ve kontrol yetkilileri sorumluluklarında bulunan ambarları devir ve teslim etmeden görevlerinden ayrılamazlar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468313" y="676732"/>
            <a:ext cx="7829550" cy="5355312"/>
          </a:xfrm>
          <a:prstGeom prst="rect">
            <a:avLst/>
          </a:prstGeom>
          <a:noFill/>
          <a:ln w="9525">
            <a:noFill/>
            <a:miter lim="800000"/>
            <a:headEnd/>
            <a:tailEnd/>
          </a:ln>
        </p:spPr>
        <p:txBody>
          <a:bodyPr anchor="ctr">
            <a:spAutoFit/>
          </a:bodyPr>
          <a:lstStyle/>
          <a:p>
            <a:pPr algn="ctr"/>
            <a:r>
              <a:rPr lang="tr-TR" b="1" dirty="0"/>
              <a:t>Taşınır konsolide görevlileri </a:t>
            </a:r>
            <a:endParaRPr lang="tr-TR" b="1" dirty="0" smtClean="0"/>
          </a:p>
          <a:p>
            <a:pPr algn="ctr"/>
            <a:endParaRPr lang="tr-TR" dirty="0"/>
          </a:p>
          <a:p>
            <a:pPr algn="just"/>
            <a:r>
              <a:rPr lang="tr-TR" b="1" dirty="0"/>
              <a:t>	MADDE 7 –</a:t>
            </a:r>
            <a:r>
              <a:rPr lang="tr-TR" dirty="0"/>
              <a:t> (1) Kamu idarelerinin merkez ve taşra harcama birimlerinin taşınır hesaplarının, ilçe, il, bölge, dış temsilcilik ve merkez teşkilatları itibarıyla konsolide edilmesi işlemlerini yürütmek üzere merkez, bölge, il ve gerek görülmesi halinde ilçe teşkilatlarında birer taşınır konsolide görevlisi belirlenir. </a:t>
            </a:r>
          </a:p>
          <a:p>
            <a:pPr algn="just"/>
            <a:r>
              <a:rPr lang="tr-TR" dirty="0"/>
              <a:t>	</a:t>
            </a:r>
          </a:p>
          <a:p>
            <a:pPr algn="just"/>
            <a:r>
              <a:rPr lang="tr-TR" dirty="0"/>
              <a:t>	(2) </a:t>
            </a:r>
            <a:r>
              <a:rPr lang="tr-TR" dirty="0">
                <a:solidFill>
                  <a:srgbClr val="FF0000"/>
                </a:solidFill>
              </a:rPr>
              <a:t>Taşınır konsolide görevlisi, kamu idarelerinin merkez teşkilatlarında strateji geliştirme birimi yöneticisine bağlı malî hizmetleri yürüten birimin bünyesindeki taşınır kayıt işlemlerinden sorumlu yöneticidir</a:t>
            </a:r>
            <a:r>
              <a:rPr lang="tr-TR" dirty="0"/>
              <a:t>. İlçe, il veya bölge teşkilatlarında ise taşınır konsolide görevlisi, bu teşkilatların en üst yöneticileri tarafından belirlenir. </a:t>
            </a:r>
          </a:p>
          <a:p>
            <a:pPr algn="just"/>
            <a:r>
              <a:rPr lang="tr-TR" dirty="0"/>
              <a:t>	</a:t>
            </a:r>
          </a:p>
          <a:p>
            <a:pPr algn="just"/>
            <a:r>
              <a:rPr lang="tr-TR" dirty="0"/>
              <a:t>	(3) </a:t>
            </a:r>
            <a:r>
              <a:rPr lang="tr-TR" dirty="0">
                <a:solidFill>
                  <a:srgbClr val="FF0000"/>
                </a:solidFill>
              </a:rPr>
              <a:t>Merkezdeki taşınır konsolide görevlileri, harcama birimleri ile dış temsilciliklerden ve taşradaki taşınır konsolide görevlilerinden aldıkları Taşınır Hesap Cetvellerini konsolide ederek, idarenin Taşınır Kesin Hesap Cetveli ile Taşınır Hesabı İcmal Cetvelini, üst yönetici adına hazırlamakla yükümlüdür.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1A51ACBB-C326-43DB-B252-953F288C1EC3}" type="slidenum">
              <a:rPr lang="tr-TR" smtClean="0"/>
              <a:pPr>
                <a:defRPr/>
              </a:pPr>
              <a:t>2</a:t>
            </a:fld>
            <a:endParaRPr lang="tr-TR"/>
          </a:p>
        </p:txBody>
      </p:sp>
      <p:sp>
        <p:nvSpPr>
          <p:cNvPr id="6" name="Rectangle 5"/>
          <p:cNvSpPr txBox="1">
            <a:spLocks noChangeArrowheads="1"/>
          </p:cNvSpPr>
          <p:nvPr/>
        </p:nvSpPr>
        <p:spPr bwMode="auto">
          <a:xfrm>
            <a:off x="250825" y="765175"/>
            <a:ext cx="4038600" cy="4114800"/>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tr-TR" sz="2800" b="1" u="sng" dirty="0">
                <a:solidFill>
                  <a:srgbClr val="FF0000"/>
                </a:solidFill>
                <a:latin typeface="+mn-lt"/>
              </a:rPr>
              <a:t>Taşınır Mal Yönetmeliğinin Kanuni Dayanağı Nedir? </a:t>
            </a:r>
          </a:p>
          <a:p>
            <a:pPr marL="273050" indent="-273050">
              <a:spcBef>
                <a:spcPct val="20000"/>
              </a:spcBef>
              <a:buClr>
                <a:srgbClr val="0BD0D9"/>
              </a:buClr>
              <a:buSzPct val="95000"/>
              <a:defRPr/>
            </a:pPr>
            <a:r>
              <a:rPr lang="tr-TR" sz="2800" b="1" dirty="0">
                <a:solidFill>
                  <a:srgbClr val="FF0000"/>
                </a:solidFill>
                <a:latin typeface="+mn-lt"/>
              </a:rPr>
              <a:t>   </a:t>
            </a:r>
            <a:r>
              <a:rPr lang="tr-TR" sz="2800" b="1" dirty="0">
                <a:latin typeface="+mn-lt"/>
              </a:rPr>
              <a:t>5018 sayılı Kamu Malî Yönetimi ve Kontrol Kanununun 44 üncü maddesi.</a:t>
            </a:r>
          </a:p>
        </p:txBody>
      </p:sp>
      <p:sp>
        <p:nvSpPr>
          <p:cNvPr id="7" name="Rectangle 6"/>
          <p:cNvSpPr txBox="1">
            <a:spLocks noChangeArrowheads="1"/>
          </p:cNvSpPr>
          <p:nvPr/>
        </p:nvSpPr>
        <p:spPr bwMode="auto">
          <a:xfrm>
            <a:off x="5105400" y="692150"/>
            <a:ext cx="4038600" cy="4114800"/>
          </a:xfrm>
          <a:prstGeom prst="rect">
            <a:avLst/>
          </a:prstGeom>
          <a:noFill/>
          <a:ln w="9525">
            <a:noFill/>
            <a:miter lim="800000"/>
            <a:headEnd/>
            <a:tailEnd/>
          </a:ln>
        </p:spPr>
        <p:txBody>
          <a:bodyPr/>
          <a:lstStyle/>
          <a:p>
            <a:pPr marL="273050" indent="-273050">
              <a:lnSpc>
                <a:spcPct val="90000"/>
              </a:lnSpc>
              <a:spcBef>
                <a:spcPct val="20000"/>
              </a:spcBef>
              <a:buClr>
                <a:srgbClr val="0BD0D9"/>
              </a:buClr>
              <a:buSzPct val="95000"/>
              <a:buFont typeface="Wingdings 2" pitchFamily="18" charset="2"/>
              <a:buChar char=""/>
              <a:defRPr/>
            </a:pPr>
            <a:r>
              <a:rPr lang="tr-TR" sz="2800" b="1" u="sng" dirty="0">
                <a:solidFill>
                  <a:srgbClr val="FF0000"/>
                </a:solidFill>
                <a:latin typeface="+mn-lt"/>
              </a:rPr>
              <a:t>Taşınır Mal Yönetmeliğinin Yürürlüğe Girmesi ile Hangi Düzenleme Yürürlükten Kaldırılmıştır?</a:t>
            </a:r>
          </a:p>
          <a:p>
            <a:pPr marL="273050" indent="-273050">
              <a:lnSpc>
                <a:spcPct val="90000"/>
              </a:lnSpc>
              <a:spcBef>
                <a:spcPct val="20000"/>
              </a:spcBef>
              <a:buClr>
                <a:srgbClr val="0BD0D9"/>
              </a:buClr>
              <a:buSzPct val="95000"/>
              <a:defRPr/>
            </a:pPr>
            <a:r>
              <a:rPr lang="tr-TR" sz="2800" b="1" dirty="0">
                <a:solidFill>
                  <a:schemeClr val="bg2"/>
                </a:solidFill>
                <a:latin typeface="+mn-lt"/>
              </a:rPr>
              <a:t>	</a:t>
            </a:r>
            <a:r>
              <a:rPr lang="tr-TR" sz="2800" b="1" dirty="0">
                <a:latin typeface="+mn-lt"/>
              </a:rPr>
              <a:t>01/06/1939 tarihli Ayniyat Talimatnamesi.</a:t>
            </a:r>
            <a:endParaRPr lang="tr-TR" sz="2800" b="1" dirty="0">
              <a:solidFill>
                <a:schemeClr val="bg2"/>
              </a:solidFill>
              <a:latin typeface="+mn-lt"/>
            </a:endParaRPr>
          </a:p>
          <a:p>
            <a:pPr marL="273050" indent="-273050">
              <a:lnSpc>
                <a:spcPct val="90000"/>
              </a:lnSpc>
              <a:spcBef>
                <a:spcPct val="20000"/>
              </a:spcBef>
              <a:buClr>
                <a:srgbClr val="0BD0D9"/>
              </a:buClr>
              <a:buSzPct val="95000"/>
              <a:buFont typeface="Wingdings 2" pitchFamily="18" charset="2"/>
              <a:buChar char=""/>
              <a:defRPr/>
            </a:pPr>
            <a:endParaRPr lang="tr-TR" sz="28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p:cTn id="3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7">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468313" y="746155"/>
            <a:ext cx="8505825" cy="4524315"/>
          </a:xfrm>
          <a:prstGeom prst="rect">
            <a:avLst/>
          </a:prstGeom>
          <a:noFill/>
          <a:ln w="9525">
            <a:noFill/>
            <a:miter lim="800000"/>
            <a:headEnd/>
            <a:tailEnd/>
          </a:ln>
        </p:spPr>
        <p:txBody>
          <a:bodyPr anchor="ctr">
            <a:spAutoFit/>
          </a:bodyPr>
          <a:lstStyle/>
          <a:p>
            <a:pPr algn="ctr"/>
            <a:r>
              <a:rPr lang="tr-TR" b="1" dirty="0"/>
              <a:t>Muhasebe yetkililerinin taşınır hesabına ilişkin görev ve </a:t>
            </a:r>
            <a:r>
              <a:rPr lang="tr-TR" b="1" dirty="0" smtClean="0"/>
              <a:t>sorumlulukları</a:t>
            </a:r>
          </a:p>
          <a:p>
            <a:pPr algn="ctr"/>
            <a:endParaRPr lang="tr-TR" dirty="0"/>
          </a:p>
          <a:p>
            <a:pPr algn="just"/>
            <a:r>
              <a:rPr lang="tr-TR" b="1" dirty="0"/>
              <a:t>	MADDE 8 –</a:t>
            </a:r>
            <a:r>
              <a:rPr lang="tr-TR" dirty="0"/>
              <a:t> (1) Taşınır işlemlerine ilişkin muhasebe kayıtları, Genel Yönetim Muhasebe Yönetmeliğine dayanılarak çıkarılmış ilgili muhasebe düzenlemeleri ve bu Yönetmelik hükümleri çerçevesinde muhasebe yetkilileri tarafından yapılır.</a:t>
            </a:r>
          </a:p>
          <a:p>
            <a:pPr algn="just"/>
            <a:r>
              <a:rPr lang="tr-TR" dirty="0"/>
              <a:t>	</a:t>
            </a:r>
          </a:p>
          <a:p>
            <a:pPr algn="just"/>
            <a:r>
              <a:rPr lang="tr-TR" dirty="0"/>
              <a:t>	(2) Muhasebe yetkilileri, harcama birimlerince hazırlanan Harcama Birimi Taşınır Yönetim Hesabı Cetvelinde gösterilen tutarların muhasebe kayıtlarıyla uygunluğunu kontrol ederek onayladıktan sonra, harcama yetkilisine göndermekle görevli ve sorumludurlar.</a:t>
            </a:r>
          </a:p>
          <a:p>
            <a:pPr algn="just"/>
            <a:r>
              <a:rPr lang="tr-TR" dirty="0"/>
              <a:t>	</a:t>
            </a:r>
          </a:p>
          <a:p>
            <a:pPr algn="just"/>
            <a:r>
              <a:rPr lang="tr-TR" dirty="0"/>
              <a:t>	(3) </a:t>
            </a:r>
            <a:r>
              <a:rPr lang="tr-TR" dirty="0">
                <a:solidFill>
                  <a:srgbClr val="FF0000"/>
                </a:solidFill>
              </a:rPr>
              <a:t>Muhasebe yetkililerinin bu Yönetmelikteki görevleriyle ilgili sorumlulukları, taşınır işlemlerine ilişkin muhasebe kayıtlarının, dayanağı belgelere uygunluğu ile harcama birimlerince hazırlanan Harcama Birimi Taşınır Yönetim Hesabı Cetvellerini inceleyip onaylayarak harcama yetkilisine vermekle sınırlıdır.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04850"/>
            <a:ext cx="8229600" cy="742950"/>
          </a:xfrm>
        </p:spPr>
        <p:txBody>
          <a:bodyPr/>
          <a:lstStyle/>
          <a:p>
            <a:pPr eaLnBrk="1" hangingPunct="1"/>
            <a:r>
              <a:rPr lang="tr-TR" sz="2800" b="1" u="sng" smtClean="0">
                <a:solidFill>
                  <a:srgbClr val="FF0000"/>
                </a:solidFill>
              </a:rPr>
              <a:t>Taşınır İşlemlerinde Tutulacak Defterler Hangileridir?</a:t>
            </a:r>
          </a:p>
        </p:txBody>
      </p:sp>
      <p:sp>
        <p:nvSpPr>
          <p:cNvPr id="36867" name="Rectangle 3"/>
          <p:cNvSpPr>
            <a:spLocks noGrp="1" noChangeArrowheads="1"/>
          </p:cNvSpPr>
          <p:nvPr>
            <p:ph type="body" idx="1"/>
          </p:nvPr>
        </p:nvSpPr>
        <p:spPr>
          <a:xfrm>
            <a:off x="457200" y="1600200"/>
            <a:ext cx="7615238" cy="4525963"/>
          </a:xfrm>
        </p:spPr>
        <p:txBody>
          <a:bodyPr/>
          <a:lstStyle/>
          <a:p>
            <a:pPr eaLnBrk="1" hangingPunct="1">
              <a:buFontTx/>
              <a:buNone/>
            </a:pPr>
            <a:r>
              <a:rPr lang="tr-TR" sz="2800" b="1" smtClean="0">
                <a:solidFill>
                  <a:srgbClr val="FF0000"/>
                </a:solidFill>
              </a:rPr>
              <a:t>1-</a:t>
            </a:r>
            <a:r>
              <a:rPr lang="tr-TR" sz="2800" b="1" smtClean="0">
                <a:solidFill>
                  <a:schemeClr val="hlink"/>
                </a:solidFill>
              </a:rPr>
              <a:t> </a:t>
            </a:r>
            <a:r>
              <a:rPr lang="tr-TR" sz="2800" b="1" smtClean="0"/>
              <a:t>Tüketim Malzemeleri Defteri, </a:t>
            </a:r>
          </a:p>
          <a:p>
            <a:pPr eaLnBrk="1" hangingPunct="1">
              <a:buFontTx/>
              <a:buNone/>
            </a:pPr>
            <a:r>
              <a:rPr lang="tr-TR" sz="2800" b="1" smtClean="0">
                <a:solidFill>
                  <a:srgbClr val="FF0000"/>
                </a:solidFill>
              </a:rPr>
              <a:t>2-</a:t>
            </a:r>
            <a:r>
              <a:rPr lang="tr-TR" sz="2800" b="1" smtClean="0"/>
              <a:t> Dayanıklı Taşınırlar Defteri, </a:t>
            </a:r>
          </a:p>
          <a:p>
            <a:pPr eaLnBrk="1" hangingPunct="1">
              <a:buFontTx/>
              <a:buNone/>
            </a:pPr>
            <a:r>
              <a:rPr lang="tr-TR" sz="2800" b="1" smtClean="0">
                <a:solidFill>
                  <a:srgbClr val="FF0000"/>
                </a:solidFill>
              </a:rPr>
              <a:t>3-</a:t>
            </a:r>
            <a:r>
              <a:rPr lang="tr-TR" sz="2800" b="1" smtClean="0">
                <a:solidFill>
                  <a:schemeClr val="hlink"/>
                </a:solidFill>
              </a:rPr>
              <a:t> </a:t>
            </a:r>
            <a:r>
              <a:rPr lang="tr-TR" sz="2800" b="1" smtClean="0"/>
              <a:t>Müze Defteri, </a:t>
            </a:r>
          </a:p>
          <a:p>
            <a:pPr eaLnBrk="1" hangingPunct="1">
              <a:buFontTx/>
              <a:buNone/>
            </a:pPr>
            <a:r>
              <a:rPr lang="tr-TR" sz="2800" b="1" smtClean="0">
                <a:solidFill>
                  <a:srgbClr val="FF0000"/>
                </a:solidFill>
              </a:rPr>
              <a:t>4-</a:t>
            </a:r>
            <a:r>
              <a:rPr lang="tr-TR" sz="2800" b="1" smtClean="0"/>
              <a:t> Kütüphane Defteri, </a:t>
            </a:r>
          </a:p>
          <a:p>
            <a:pPr eaLnBrk="1" hangingPunct="1">
              <a:buFontTx/>
              <a:buNone/>
            </a:pPr>
            <a:endParaRPr lang="tr-TR" sz="2800" b="1" smtClean="0"/>
          </a:p>
          <a:p>
            <a:pPr algn="just" eaLnBrk="1" hangingPunct="1">
              <a:buClr>
                <a:srgbClr val="FF0000"/>
              </a:buClr>
              <a:buFont typeface="Wingdings" pitchFamily="2" charset="2"/>
              <a:buChar char="ü"/>
            </a:pPr>
            <a:r>
              <a:rPr lang="tr-TR" sz="2800" b="1" smtClean="0"/>
              <a:t>Tüketim malzemeleri defteri dışındaki defterlerde, her bir taşınır için ayrı kayıt yapılacağı hususuna dikkat edilmelidir.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179388" y="945410"/>
            <a:ext cx="8801100" cy="5078313"/>
          </a:xfrm>
          <a:prstGeom prst="rect">
            <a:avLst/>
          </a:prstGeom>
          <a:noFill/>
          <a:ln w="9525">
            <a:noFill/>
            <a:miter lim="800000"/>
            <a:headEnd/>
            <a:tailEnd/>
          </a:ln>
        </p:spPr>
        <p:txBody>
          <a:bodyPr anchor="ctr">
            <a:spAutoFit/>
          </a:bodyPr>
          <a:lstStyle/>
          <a:p>
            <a:pPr algn="ctr">
              <a:tabLst>
                <a:tab pos="-914400" algn="l"/>
              </a:tabLst>
            </a:pPr>
            <a:r>
              <a:rPr lang="tr-TR" b="1" dirty="0"/>
              <a:t>ÜÇÜNCÜ BÖLÜM</a:t>
            </a:r>
            <a:endParaRPr lang="tr-TR" dirty="0"/>
          </a:p>
          <a:p>
            <a:pPr algn="ctr">
              <a:tabLst>
                <a:tab pos="-914400" algn="l"/>
              </a:tabLst>
            </a:pPr>
            <a:r>
              <a:rPr lang="tr-TR" b="1" dirty="0"/>
              <a:t>Defter ve </a:t>
            </a:r>
            <a:r>
              <a:rPr lang="tr-TR" b="1" dirty="0" smtClean="0"/>
              <a:t>Belgeler</a:t>
            </a:r>
          </a:p>
          <a:p>
            <a:pPr algn="ctr">
              <a:tabLst>
                <a:tab pos="-914400" algn="l"/>
              </a:tabLst>
            </a:pPr>
            <a:endParaRPr lang="tr-TR" dirty="0"/>
          </a:p>
          <a:p>
            <a:pPr algn="ctr">
              <a:tabLst>
                <a:tab pos="-914400" algn="l"/>
              </a:tabLst>
            </a:pPr>
            <a:r>
              <a:rPr lang="tr-TR" b="1" dirty="0"/>
              <a:t>	Defterler</a:t>
            </a:r>
            <a:endParaRPr lang="tr-TR" dirty="0"/>
          </a:p>
          <a:p>
            <a:pPr algn="ctr">
              <a:tabLst>
                <a:tab pos="-914400" algn="l"/>
              </a:tabLst>
            </a:pPr>
            <a:r>
              <a:rPr lang="tr-TR" b="1" dirty="0"/>
              <a:t>	MADDE 9 –</a:t>
            </a:r>
            <a:r>
              <a:rPr lang="tr-TR" dirty="0"/>
              <a:t> (1) Taşınır işlemlerinde, özelliklerine göre tutulacak defterler şunlardır.</a:t>
            </a:r>
          </a:p>
          <a:p>
            <a:pPr algn="ctr">
              <a:tabLst>
                <a:tab pos="-914400" algn="l"/>
              </a:tabLst>
            </a:pPr>
            <a:endParaRPr lang="tr-TR" dirty="0" smtClean="0"/>
          </a:p>
          <a:p>
            <a:pPr algn="ctr">
              <a:tabLst>
                <a:tab pos="-914400" algn="l"/>
              </a:tabLst>
            </a:pPr>
            <a:endParaRPr lang="tr-TR" dirty="0"/>
          </a:p>
          <a:p>
            <a:pPr algn="ctr">
              <a:tabLst>
                <a:tab pos="-914400" algn="l"/>
              </a:tabLst>
            </a:pPr>
            <a:r>
              <a:rPr lang="tr-TR" dirty="0"/>
              <a:t>	a) </a:t>
            </a:r>
            <a:r>
              <a:rPr lang="tr-TR" b="1" dirty="0"/>
              <a:t>Tüketim Malzemeleri Defteri (Örnek: 1): </a:t>
            </a:r>
            <a:r>
              <a:rPr lang="tr-TR" dirty="0"/>
              <a:t>Bu defter, Taşınır Kod Listesinin (A) bölümünde yer alan tüketim malzemelerinin giriş ve çıkış kayıtları için kullanılır</a:t>
            </a:r>
            <a:r>
              <a:rPr lang="tr-TR" dirty="0" smtClean="0"/>
              <a:t>.</a:t>
            </a:r>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r>
              <a:rPr lang="tr-TR" dirty="0" smtClean="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04664"/>
            <a:ext cx="8411365" cy="6071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23</a:t>
            </a:fld>
            <a:endParaRPr lang="tr-TR"/>
          </a:p>
        </p:txBody>
      </p:sp>
    </p:spTree>
    <p:extLst>
      <p:ext uri="{BB962C8B-B14F-4D97-AF65-F5344CB8AC3E}">
        <p14:creationId xmlns:p14="http://schemas.microsoft.com/office/powerpoint/2010/main" xmlns="" val="114824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179388" y="945408"/>
            <a:ext cx="8801100" cy="5078313"/>
          </a:xfrm>
          <a:prstGeom prst="rect">
            <a:avLst/>
          </a:prstGeom>
          <a:noFill/>
          <a:ln w="9525">
            <a:noFill/>
            <a:miter lim="800000"/>
            <a:headEnd/>
            <a:tailEnd/>
          </a:ln>
        </p:spPr>
        <p:txBody>
          <a:bodyPr anchor="ctr">
            <a:spAutoFit/>
          </a:bodyPr>
          <a:lstStyle/>
          <a:p>
            <a:pPr algn="ctr">
              <a:tabLst>
                <a:tab pos="-914400" algn="l"/>
              </a:tabLst>
            </a:pPr>
            <a:r>
              <a:rPr lang="tr-TR" b="1" dirty="0"/>
              <a:t>ÜÇÜNCÜ BÖLÜM</a:t>
            </a:r>
            <a:endParaRPr lang="tr-TR" dirty="0"/>
          </a:p>
          <a:p>
            <a:pPr algn="ctr">
              <a:tabLst>
                <a:tab pos="-914400" algn="l"/>
              </a:tabLst>
            </a:pPr>
            <a:r>
              <a:rPr lang="tr-TR" b="1" dirty="0"/>
              <a:t>Defter ve </a:t>
            </a:r>
            <a:r>
              <a:rPr lang="tr-TR" b="1" dirty="0" smtClean="0"/>
              <a:t>Belgeler</a:t>
            </a:r>
          </a:p>
          <a:p>
            <a:pPr algn="ctr">
              <a:tabLst>
                <a:tab pos="-914400" algn="l"/>
              </a:tabLst>
            </a:pPr>
            <a:endParaRPr lang="tr-TR" dirty="0"/>
          </a:p>
          <a:p>
            <a:pPr algn="ctr">
              <a:tabLst>
                <a:tab pos="-914400" algn="l"/>
              </a:tabLst>
            </a:pPr>
            <a:r>
              <a:rPr lang="tr-TR" b="1" dirty="0"/>
              <a:t>	Defterler</a:t>
            </a:r>
            <a:endParaRPr lang="tr-TR" dirty="0"/>
          </a:p>
          <a:p>
            <a:pPr algn="ctr">
              <a:tabLst>
                <a:tab pos="-914400" algn="l"/>
              </a:tabLst>
            </a:pPr>
            <a:r>
              <a:rPr lang="tr-TR" b="1" dirty="0"/>
              <a:t>	MADDE 9 –</a:t>
            </a:r>
            <a:r>
              <a:rPr lang="tr-TR" dirty="0"/>
              <a:t> (1) Taşınır işlemlerinde, özelliklerine göre tutulacak defterler şunlardır.</a:t>
            </a:r>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r>
              <a:rPr lang="tr-TR" b="1" dirty="0"/>
              <a:t>	b) Dayanıklı Taşınırlar Defteri (Örnek: 2): </a:t>
            </a:r>
            <a:r>
              <a:rPr lang="tr-TR" dirty="0"/>
              <a:t>Bu defter, Taşınır Kod Listesinin (B) bölümünde yer alan dayanıklı taşınırların kayıtları için kullanılır. Her bir dayanıklı taşınıra ait giriş ve çıkış kayıtları ayrı yapılır</a:t>
            </a:r>
            <a:r>
              <a:rPr lang="tr-TR" dirty="0" smtClean="0"/>
              <a:t>.</a:t>
            </a:r>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24</a:t>
            </a:fld>
            <a:endParaRPr lang="tr-TR"/>
          </a:p>
        </p:txBody>
      </p:sp>
    </p:spTree>
    <p:extLst>
      <p:ext uri="{BB962C8B-B14F-4D97-AF65-F5344CB8AC3E}">
        <p14:creationId xmlns:p14="http://schemas.microsoft.com/office/powerpoint/2010/main" xmlns="" val="1685841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25</a:t>
            </a:fld>
            <a:endParaRPr lang="tr-TR"/>
          </a:p>
        </p:txBody>
      </p:sp>
      <p:graphicFrame>
        <p:nvGraphicFramePr>
          <p:cNvPr id="4" name="3 Tablo"/>
          <p:cNvGraphicFramePr>
            <a:graphicFrameLocks noGrp="1"/>
          </p:cNvGraphicFramePr>
          <p:nvPr/>
        </p:nvGraphicFramePr>
        <p:xfrm>
          <a:off x="683570" y="404666"/>
          <a:ext cx="7920878" cy="5976661"/>
        </p:xfrm>
        <a:graphic>
          <a:graphicData uri="http://schemas.openxmlformats.org/drawingml/2006/table">
            <a:tbl>
              <a:tblPr/>
              <a:tblGrid>
                <a:gridCol w="335868"/>
                <a:gridCol w="335868"/>
                <a:gridCol w="78369"/>
                <a:gridCol w="78369"/>
                <a:gridCol w="78369"/>
                <a:gridCol w="218314"/>
                <a:gridCol w="391846"/>
                <a:gridCol w="347064"/>
                <a:gridCol w="459018"/>
                <a:gridCol w="365256"/>
                <a:gridCol w="365256"/>
                <a:gridCol w="403041"/>
                <a:gridCol w="386248"/>
                <a:gridCol w="285487"/>
                <a:gridCol w="285487"/>
                <a:gridCol w="246304"/>
                <a:gridCol w="214115"/>
                <a:gridCol w="218314"/>
                <a:gridCol w="341466"/>
                <a:gridCol w="190325"/>
                <a:gridCol w="263096"/>
                <a:gridCol w="230909"/>
                <a:gridCol w="156738"/>
                <a:gridCol w="279889"/>
                <a:gridCol w="291086"/>
                <a:gridCol w="391846"/>
                <a:gridCol w="319074"/>
                <a:gridCol w="363856"/>
              </a:tblGrid>
              <a:tr h="227773">
                <a:tc>
                  <a:txBody>
                    <a:bodyPr/>
                    <a:lstStyle/>
                    <a:p>
                      <a:pPr algn="l" fontAlgn="b"/>
                      <a:endParaRPr lang="tr-TR" sz="300" b="0" i="0" u="none" strike="noStrike" dirty="0">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a:noFill/>
                    </a:lnB>
                    <a:solidFill>
                      <a:srgbClr val="FFFFFF"/>
                    </a:solidFill>
                  </a:tcPr>
                </a:tc>
                <a:tc>
                  <a:txBody>
                    <a:bodyPr/>
                    <a:lstStyle/>
                    <a:p>
                      <a:pPr algn="r" fontAlgn="b"/>
                      <a:r>
                        <a:rPr lang="tr-TR" sz="300" b="1" i="0" u="none" strike="noStrike">
                          <a:latin typeface="Arial"/>
                        </a:rPr>
                        <a:t>SAYFA NO:.....</a:t>
                      </a:r>
                    </a:p>
                  </a:txBody>
                  <a:tcPr marL="3414" marR="3414" marT="3414" marB="0" anchor="b">
                    <a:lnL>
                      <a:noFill/>
                    </a:lnL>
                    <a:lnR>
                      <a:noFill/>
                    </a:lnR>
                    <a:lnT>
                      <a:noFill/>
                    </a:lnT>
                    <a:lnB>
                      <a:noFill/>
                    </a:lnB>
                    <a:solidFill>
                      <a:srgbClr val="FFFFFF"/>
                    </a:solidFill>
                  </a:tcPr>
                </a:tc>
              </a:tr>
              <a:tr h="350359">
                <a:tc gridSpan="27">
                  <a:txBody>
                    <a:bodyPr/>
                    <a:lstStyle/>
                    <a:p>
                      <a:pPr algn="ctr" fontAlgn="ctr"/>
                      <a:r>
                        <a:rPr lang="pt-BR" sz="600" b="1" i="0" u="none" strike="noStrike">
                          <a:latin typeface="Arial"/>
                        </a:rPr>
                        <a:t> D    A    Y    A    N    I    K    L    I        T    A   Ş    I    N   I   R   L   A    R              D    E    F    T    E    R    İ                                                                                                                                           </a:t>
                      </a:r>
                    </a:p>
                  </a:txBody>
                  <a:tcPr marL="3414" marR="3414" marT="341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600" b="1" i="0" u="none" strike="noStrike">
                        <a:latin typeface="Arial"/>
                      </a:endParaRPr>
                    </a:p>
                  </a:txBody>
                  <a:tcPr marL="3414" marR="3414" marT="3414" marB="0" anchor="ctr">
                    <a:lnL>
                      <a:noFill/>
                    </a:lnL>
                    <a:lnR>
                      <a:noFill/>
                    </a:lnR>
                    <a:lnT>
                      <a:noFill/>
                    </a:lnT>
                    <a:lnB>
                      <a:noFill/>
                    </a:lnB>
                  </a:tcPr>
                </a:tc>
              </a:tr>
              <a:tr h="289954">
                <a:tc gridSpan="2">
                  <a:txBody>
                    <a:bodyPr/>
                    <a:lstStyle/>
                    <a:p>
                      <a:pPr algn="l" fontAlgn="ctr"/>
                      <a:r>
                        <a:rPr lang="pt-BR" sz="500" b="1" i="0" u="none" strike="noStrike">
                          <a:latin typeface="Arial"/>
                        </a:rPr>
                        <a:t>  G İ R İ Ş</a:t>
                      </a:r>
                    </a:p>
                  </a:txBody>
                  <a:tcPr marL="3414" marR="3414" marT="341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500" b="1" i="0" u="none" strike="noStrike">
                          <a:latin typeface="Arial"/>
                        </a:rPr>
                        <a:t> </a:t>
                      </a:r>
                    </a:p>
                  </a:txBody>
                  <a:tcPr marL="3414" marR="3414" marT="3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3414" marR="3414" marT="3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3414" marR="3414" marT="3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3414" marR="3414" marT="341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tr-TR" sz="300" b="1" i="0" u="none" strike="noStrike">
                          <a:latin typeface="Arial"/>
                        </a:rPr>
                        <a:t> </a:t>
                      </a:r>
                    </a:p>
                  </a:txBody>
                  <a:tcPr marL="3414" marR="3414" marT="3414"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tr-TR" sz="300" b="1" i="0" u="none" strike="noStrike">
                          <a:latin typeface="Arial"/>
                        </a:rPr>
                        <a:t> </a:t>
                      </a:r>
                    </a:p>
                  </a:txBody>
                  <a:tcPr marL="3414" marR="3414" marT="3414"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tr-TR" sz="300" b="1" i="0" u="none" strike="noStrike">
                          <a:latin typeface="Arial"/>
                        </a:rPr>
                        <a:t> </a:t>
                      </a:r>
                    </a:p>
                  </a:txBody>
                  <a:tcPr marL="3414" marR="3414" marT="3414"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ctr"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400" b="0" i="0" u="none" strike="noStrike">
                        <a:latin typeface="Arial"/>
                      </a:endParaRP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300" b="1" i="0" u="none" strike="noStrike">
                          <a:latin typeface="Arial"/>
                        </a:rPr>
                        <a:t> </a:t>
                      </a:r>
                    </a:p>
                  </a:txBody>
                  <a:tcPr marL="3414" marR="3414" marT="341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400" b="0" i="0" u="none" strike="noStrike">
                          <a:latin typeface="Arial"/>
                        </a:rPr>
                        <a:t>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500" b="1" i="0" u="none" strike="noStrike">
                          <a:latin typeface="Arial"/>
                        </a:rPr>
                        <a:t>ÇIKIŞ  </a:t>
                      </a:r>
                    </a:p>
                  </a:txBody>
                  <a:tcPr marL="3414" marR="3414" marT="3414"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422849">
                <a:tc gridSpan="2">
                  <a:txBody>
                    <a:bodyPr/>
                    <a:lstStyle/>
                    <a:p>
                      <a:pPr algn="l" fontAlgn="ctr"/>
                      <a:r>
                        <a:rPr lang="tr-TR" sz="300" b="0" i="0" u="none" strike="noStrike">
                          <a:latin typeface="Arial"/>
                        </a:rPr>
                        <a:t>İL VE İLÇENİN  (1)</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0" i="0" u="none" strike="noStrike">
                          <a:latin typeface="Arial"/>
                        </a:rPr>
                        <a:t>ADI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KODU</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pt-BR" sz="300" b="0" i="0" u="none" strike="noStrike" dirty="0">
                          <a:latin typeface="Arial"/>
                        </a:rPr>
                        <a:t>T A Ş I N I R I N</a:t>
                      </a:r>
                    </a:p>
                  </a:txBody>
                  <a:tcPr marL="3414" marR="3414" marT="341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fontAlgn="ctr"/>
                      <a:r>
                        <a:rPr lang="tr-TR" sz="300" b="0" i="0" u="none" strike="noStrike">
                          <a:latin typeface="Arial"/>
                        </a:rPr>
                        <a:t> ADI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8">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r>
                        <a:rPr lang="tr-TR" sz="3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22849">
                <a:tc gridSpan="6">
                  <a:txBody>
                    <a:bodyPr/>
                    <a:lstStyle/>
                    <a:p>
                      <a:pPr algn="l" fontAlgn="ctr"/>
                      <a:r>
                        <a:rPr lang="tr-TR" sz="300" b="0" i="0" u="none" strike="noStrike">
                          <a:latin typeface="Arial"/>
                        </a:rPr>
                        <a:t>HARCAMA BİRİMİNİN  (2)</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ADI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KODU</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3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8"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r>
                        <a:rPr lang="tr-TR" sz="3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422849">
                <a:tc gridSpan="6">
                  <a:txBody>
                    <a:bodyPr/>
                    <a:lstStyle/>
                    <a:p>
                      <a:pPr algn="l" fontAlgn="ctr"/>
                      <a:r>
                        <a:rPr lang="tr-TR" sz="300" b="0" i="0" u="none" strike="noStrike">
                          <a:latin typeface="Arial"/>
                        </a:rPr>
                        <a:t>AMBARIN  (3)</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ADI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KODU</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3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4">
                  <a:txBody>
                    <a:bodyPr/>
                    <a:lstStyle/>
                    <a:p>
                      <a:pPr algn="ctr" fontAlgn="ctr"/>
                      <a:r>
                        <a:rPr lang="tr-TR" sz="300" b="0" i="0" u="none" strike="noStrike">
                          <a:latin typeface="Arial"/>
                        </a:rPr>
                        <a:t>KODU (5)</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9">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2849">
                <a:tc gridSpan="6">
                  <a:txBody>
                    <a:bodyPr/>
                    <a:lstStyle/>
                    <a:p>
                      <a:pPr algn="l" fontAlgn="ctr"/>
                      <a:r>
                        <a:rPr lang="tr-TR" sz="300" b="0" i="0" u="none" strike="noStrike">
                          <a:latin typeface="Arial"/>
                        </a:rPr>
                        <a:t>MUHASEBE BİRİMİNİN (4)</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ADI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latin typeface="Arial"/>
                        </a:rPr>
                        <a:t>KODU</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3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4">
                  <a:txBody>
                    <a:bodyPr/>
                    <a:lstStyle/>
                    <a:p>
                      <a:pPr algn="ctr" fontAlgn="ctr"/>
                      <a:r>
                        <a:rPr lang="tr-TR" sz="300" b="0" i="0" u="none" strike="noStrike">
                          <a:latin typeface="Arial"/>
                        </a:rPr>
                        <a:t>ÖLÇÜ BİRİMİ (6)</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9">
                  <a:txBody>
                    <a:bodyPr/>
                    <a:lstStyle/>
                    <a:p>
                      <a:pPr algn="ctr" fontAlgn="b"/>
                      <a:r>
                        <a:rPr lang="tr-TR" sz="3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3850">
                <a:tc>
                  <a:txBody>
                    <a:bodyPr/>
                    <a:lstStyle/>
                    <a:p>
                      <a:pPr algn="l" fontAlgn="ctr"/>
                      <a:r>
                        <a:rPr lang="tr-TR" sz="300" b="1" i="0" u="none" strike="noStrike">
                          <a:latin typeface="Arial"/>
                        </a:rPr>
                        <a:t> </a:t>
                      </a:r>
                    </a:p>
                  </a:txBody>
                  <a:tcPr marL="3414" marR="3414" marT="341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1"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1"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1"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1"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1"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300" b="1" i="0" u="none" strike="noStrike">
                        <a:latin typeface="Arial"/>
                      </a:endParaRPr>
                    </a:p>
                  </a:txBody>
                  <a:tcPr marL="3414" marR="3414" marT="34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3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8185">
                <a:tc rowSpan="3">
                  <a:txBody>
                    <a:bodyPr/>
                    <a:lstStyle/>
                    <a:p>
                      <a:pPr algn="ctr" fontAlgn="ctr"/>
                      <a:r>
                        <a:rPr lang="tr-TR" sz="300" b="0" i="0" u="none" strike="noStrike">
                          <a:latin typeface="Arial"/>
                        </a:rPr>
                        <a:t>SIRA NO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tr-TR" sz="300" b="0" i="0" u="none" strike="noStrike">
                          <a:latin typeface="Arial"/>
                        </a:rPr>
                        <a:t>TAŞINIR İŞLEM FİŞİ                      (7)</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fontAlgn="ctr"/>
                      <a:r>
                        <a:rPr lang="tr-TR" sz="300" b="0" i="0" u="none" strike="noStrike">
                          <a:latin typeface="Arial"/>
                        </a:rPr>
                        <a:t>SİCİL NUMARASI       (8)</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İŞLEM ÇEŞİDİ                       (9)</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NEREDEN GELDİĞİ</a:t>
                      </a:r>
                      <a:br>
                        <a:rPr lang="tr-TR" sz="300" b="0" i="0" u="none" strike="noStrike">
                          <a:latin typeface="Arial"/>
                        </a:rPr>
                      </a:br>
                      <a:r>
                        <a:rPr lang="tr-TR" sz="300" b="0" i="0" u="none" strike="noStrike">
                          <a:latin typeface="Arial"/>
                        </a:rPr>
                        <a:t>(10)</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BİRİM FİYATI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MİKTAR (11)</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DEĞER ARTIRICI HARCAMALAR         (12)</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300" b="0" i="0" u="none" strike="noStrike">
                          <a:latin typeface="Arial"/>
                        </a:rPr>
                        <a:t>TOPLAM DEĞERİ          (13)</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300" b="1" i="0" u="none" strike="noStrike">
                        <a:latin typeface="Arial"/>
                      </a:endParaRP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tr-TR" sz="300" b="0" i="0" u="none" strike="noStrike">
                          <a:latin typeface="Arial"/>
                        </a:rPr>
                        <a:t>KARŞILIĞINDA ALINAN /DÜZENLENEN BELGENİN</a:t>
                      </a:r>
                      <a:br>
                        <a:rPr lang="tr-TR" sz="300" b="0" i="0" u="none" strike="noStrike">
                          <a:latin typeface="Arial"/>
                        </a:rPr>
                      </a:br>
                      <a:r>
                        <a:rPr lang="tr-TR" sz="300" b="0" i="0" u="none" strike="noStrike">
                          <a:latin typeface="Arial"/>
                        </a:rPr>
                        <a:t>(14)</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fontAlgn="ctr"/>
                      <a:r>
                        <a:rPr lang="tr-TR" sz="300" b="0" i="0" u="none" strike="noStrike">
                          <a:latin typeface="Arial"/>
                        </a:rPr>
                        <a:t>İŞLEM ÇEŞİDİ             (9)</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algn="ctr" fontAlgn="ctr"/>
                      <a:r>
                        <a:rPr lang="tr-TR" sz="300" b="0" i="0" u="none" strike="noStrike">
                          <a:latin typeface="Arial"/>
                        </a:rPr>
                        <a:t>KİME VERİLDİĞİ    (15)</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gridSpan="2">
                  <a:txBody>
                    <a:bodyPr/>
                    <a:lstStyle/>
                    <a:p>
                      <a:pPr algn="ctr" fontAlgn="ctr"/>
                      <a:r>
                        <a:rPr lang="tr-TR" sz="300" b="0" i="0" u="none" strike="noStrike">
                          <a:latin typeface="Arial"/>
                        </a:rPr>
                        <a:t> NEREYE VERİLDİĞİ                                                (16)</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gridSpan="2">
                  <a:txBody>
                    <a:bodyPr/>
                    <a:lstStyle/>
                    <a:p>
                      <a:pPr algn="ctr" fontAlgn="ctr"/>
                      <a:r>
                        <a:rPr lang="tr-TR" sz="300" b="0" i="0" u="none" strike="noStrike">
                          <a:latin typeface="Arial"/>
                        </a:rPr>
                        <a:t>NEREYE GÖNDERİLDİĞİ        (17)</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c rowSpan="3">
                  <a:txBody>
                    <a:bodyPr/>
                    <a:lstStyle/>
                    <a:p>
                      <a:pPr algn="ctr" fontAlgn="ctr"/>
                      <a:r>
                        <a:rPr lang="tr-TR" sz="300" b="0" i="0" u="none" strike="noStrike">
                          <a:latin typeface="Arial"/>
                        </a:rPr>
                        <a:t> ÖZELLİKLERİ                                                (18)</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gridSpan="2">
                  <a:txBody>
                    <a:bodyPr/>
                    <a:lstStyle/>
                    <a:p>
                      <a:pPr algn="ctr" fontAlgn="ctr"/>
                      <a:r>
                        <a:rPr lang="tr-TR" sz="300" b="0" i="0" u="none" strike="noStrike">
                          <a:latin typeface="Arial"/>
                        </a:rPr>
                        <a:t>SATIŞ, DEVİR, İMHA, HURDAYA AYIRMA V.B. NEDENLERLE ÇIKAN DEĞER                            (19)</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tr-TR"/>
                    </a:p>
                  </a:txBody>
                  <a:tcPr/>
                </a:tc>
              </a:tr>
              <a:tr h="434931">
                <a:tc vMerge="1">
                  <a:txBody>
                    <a:bodyPr/>
                    <a:lstStyle/>
                    <a:p>
                      <a:endParaRPr lang="tr-TR"/>
                    </a:p>
                  </a:txBody>
                  <a:tcPr/>
                </a:tc>
                <a:tc rowSpan="2">
                  <a:txBody>
                    <a:bodyPr/>
                    <a:lstStyle/>
                    <a:p>
                      <a:pPr algn="ctr" fontAlgn="ctr"/>
                      <a:r>
                        <a:rPr lang="tr-TR" sz="300" b="0" i="0" u="none" strike="noStrike">
                          <a:latin typeface="Arial"/>
                        </a:rPr>
                        <a:t>TARİH</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fontAlgn="ctr"/>
                      <a:r>
                        <a:rPr lang="tr-TR" sz="300" b="0" i="0" u="none" strike="noStrike">
                          <a:latin typeface="Arial"/>
                        </a:rPr>
                        <a:t>NO</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endParaRPr lang="tr-TR" sz="300" b="1" i="0" u="none" strike="noStrike">
                        <a:latin typeface="Arial"/>
                      </a:endParaRP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tr-TR" sz="300" b="0" i="0" u="none" strike="noStrike">
                          <a:latin typeface="Arial"/>
                        </a:rPr>
                        <a:t>CİNSİ</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tr-TR" sz="300" b="0" i="0" u="none" strike="noStrike">
                          <a:latin typeface="Arial"/>
                        </a:rPr>
                        <a:t>TARİH</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a:txBody>
                    <a:bodyPr/>
                    <a:lstStyle/>
                    <a:p>
                      <a:pPr algn="ctr" fontAlgn="ctr"/>
                      <a:r>
                        <a:rPr lang="tr-TR" sz="300" b="0" i="0" u="none" strike="noStrike">
                          <a:latin typeface="Arial"/>
                        </a:rPr>
                        <a:t>NO</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r>
              <a:tr h="173850">
                <a:tc vMerge="1">
                  <a:txBody>
                    <a:bodyPr/>
                    <a:lstStyle/>
                    <a:p>
                      <a:endParaRPr lang="tr-TR"/>
                    </a:p>
                  </a:txBody>
                  <a:tcPr/>
                </a:tc>
                <a:tc v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endParaRPr lang="tr-TR" sz="300" b="1" i="0" u="none" strike="noStrike">
                        <a:latin typeface="Arial"/>
                      </a:endParaRP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r>
              <a:tr h="353582">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300" b="1" i="0" u="none" strike="noStrike">
                        <a:latin typeface="Arial"/>
                      </a:endParaRP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53582">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300" b="1" i="0" u="none" strike="noStrike">
                        <a:latin typeface="Arial"/>
                      </a:endParaRP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300" b="1"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3582">
                <a:tc>
                  <a:txBody>
                    <a:bodyPr/>
                    <a:lstStyle/>
                    <a:p>
                      <a:pPr algn="l" fontAlgn="b"/>
                      <a:r>
                        <a:rPr lang="tr-TR" sz="300" b="1"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ctr"/>
                      <a:r>
                        <a:rPr lang="tr-TR" sz="300" b="0"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300" b="0"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400" b="0"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53582">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latin typeface="Arial"/>
                        </a:rPr>
                        <a:t> </a:t>
                      </a: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latin typeface="Arial"/>
                      </a:endParaRPr>
                    </a:p>
                  </a:txBody>
                  <a:tcPr marL="3414" marR="3414" marT="34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ctr"/>
                      <a:r>
                        <a:rPr lang="tr-TR" sz="300" b="0"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300" b="0" i="0" u="none" strike="noStrike">
                          <a:latin typeface="Arial"/>
                        </a:rPr>
                        <a:t> </a:t>
                      </a:r>
                    </a:p>
                  </a:txBody>
                  <a:tcPr marL="3414" marR="3414" marT="341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400" b="0"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1" i="0" u="none" strike="noStrike">
                          <a:latin typeface="Arial"/>
                        </a:rPr>
                        <a:t> </a:t>
                      </a:r>
                    </a:p>
                  </a:txBody>
                  <a:tcPr marL="3414" marR="3414" marT="3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r>
              <a:tr h="302035">
                <a:tc gridSpan="3">
                  <a:txBody>
                    <a:bodyPr/>
                    <a:lstStyle/>
                    <a:p>
                      <a:pPr algn="l" fontAlgn="b"/>
                      <a:r>
                        <a:rPr lang="tr-TR" sz="400" b="1" i="0" u="none" strike="noStrike">
                          <a:latin typeface="Arial"/>
                        </a:rPr>
                        <a:t>T.M.Y. Örnek No: 2</a:t>
                      </a: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3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a:noFill/>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latin typeface="Arial"/>
                      </a:endParaRPr>
                    </a:p>
                  </a:txBody>
                  <a:tcPr marL="3414" marR="3414" marT="3414"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808626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179388" y="1222407"/>
            <a:ext cx="8801100" cy="4524315"/>
          </a:xfrm>
          <a:prstGeom prst="rect">
            <a:avLst/>
          </a:prstGeom>
          <a:noFill/>
          <a:ln w="9525">
            <a:noFill/>
            <a:miter lim="800000"/>
            <a:headEnd/>
            <a:tailEnd/>
          </a:ln>
        </p:spPr>
        <p:txBody>
          <a:bodyPr anchor="ctr">
            <a:spAutoFit/>
          </a:bodyPr>
          <a:lstStyle/>
          <a:p>
            <a:pPr algn="ctr">
              <a:tabLst>
                <a:tab pos="-914400" algn="l"/>
              </a:tabLst>
            </a:pPr>
            <a:r>
              <a:rPr lang="tr-TR" b="1" dirty="0"/>
              <a:t>ÜÇÜNCÜ BÖLÜM</a:t>
            </a:r>
            <a:endParaRPr lang="tr-TR" dirty="0"/>
          </a:p>
          <a:p>
            <a:pPr algn="ctr">
              <a:tabLst>
                <a:tab pos="-914400" algn="l"/>
              </a:tabLst>
            </a:pPr>
            <a:r>
              <a:rPr lang="tr-TR" b="1" dirty="0"/>
              <a:t>Defter ve </a:t>
            </a:r>
            <a:r>
              <a:rPr lang="tr-TR" b="1" dirty="0" smtClean="0"/>
              <a:t>Belgeler</a:t>
            </a:r>
          </a:p>
          <a:p>
            <a:pPr algn="ctr">
              <a:tabLst>
                <a:tab pos="-914400" algn="l"/>
              </a:tabLst>
            </a:pPr>
            <a:endParaRPr lang="tr-TR" dirty="0"/>
          </a:p>
          <a:p>
            <a:pPr algn="ctr">
              <a:tabLst>
                <a:tab pos="-914400" algn="l"/>
              </a:tabLst>
            </a:pPr>
            <a:r>
              <a:rPr lang="tr-TR" b="1" dirty="0"/>
              <a:t>	Defterler</a:t>
            </a:r>
            <a:endParaRPr lang="tr-TR" dirty="0"/>
          </a:p>
          <a:p>
            <a:pPr algn="ctr">
              <a:tabLst>
                <a:tab pos="-914400" algn="l"/>
              </a:tabLst>
            </a:pPr>
            <a:r>
              <a:rPr lang="tr-TR" b="1" dirty="0"/>
              <a:t>	MADDE 9 –</a:t>
            </a:r>
            <a:r>
              <a:rPr lang="tr-TR" dirty="0"/>
              <a:t> (1) Taşınır işlemlerinde, özelliklerine göre tutulacak defterler şunlardır.</a:t>
            </a:r>
          </a:p>
          <a:p>
            <a:pPr algn="ctr">
              <a:tabLst>
                <a:tab pos="-914400" algn="l"/>
              </a:tabLst>
            </a:pPr>
            <a:r>
              <a:rPr lang="tr-TR" dirty="0"/>
              <a:t>	</a:t>
            </a:r>
            <a:endParaRPr lang="tr-TR" dirty="0" smtClean="0"/>
          </a:p>
          <a:p>
            <a:pPr algn="ctr">
              <a:tabLst>
                <a:tab pos="-914400" algn="l"/>
              </a:tabLst>
            </a:pPr>
            <a:endParaRPr lang="tr-TR" dirty="0"/>
          </a:p>
          <a:p>
            <a:pPr algn="ctr">
              <a:tabLst>
                <a:tab pos="-914400" algn="l"/>
              </a:tabLst>
            </a:pPr>
            <a:r>
              <a:rPr lang="tr-TR" dirty="0"/>
              <a:t>	c) </a:t>
            </a:r>
            <a:r>
              <a:rPr lang="tr-TR" b="1" dirty="0"/>
              <a:t>Müze Defteri (Örnek: 3): </a:t>
            </a:r>
            <a:r>
              <a:rPr lang="tr-TR" dirty="0"/>
              <a:t>Bu defter, müzelerde sergilenen veya sergilenmek üzere muhafaza altında bulundurulan taşınırlar için tutulur.  Her bir taşınır için ayrı kayıt </a:t>
            </a:r>
            <a:r>
              <a:rPr lang="tr-TR" dirty="0" smtClean="0"/>
              <a:t>yapılır</a:t>
            </a:r>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26</a:t>
            </a:fld>
            <a:endParaRPr lang="tr-TR"/>
          </a:p>
        </p:txBody>
      </p:sp>
    </p:spTree>
    <p:extLst>
      <p:ext uri="{BB962C8B-B14F-4D97-AF65-F5344CB8AC3E}">
        <p14:creationId xmlns:p14="http://schemas.microsoft.com/office/powerpoint/2010/main" xmlns="" val="313655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27</a:t>
            </a:fld>
            <a:endParaRPr lang="tr-TR"/>
          </a:p>
        </p:txBody>
      </p:sp>
      <p:graphicFrame>
        <p:nvGraphicFramePr>
          <p:cNvPr id="9" name="Nesne 8"/>
          <p:cNvGraphicFramePr>
            <a:graphicFrameLocks noChangeAspect="1"/>
          </p:cNvGraphicFramePr>
          <p:nvPr>
            <p:extLst>
              <p:ext uri="{D42A27DB-BD31-4B8C-83A1-F6EECF244321}">
                <p14:modId xmlns:p14="http://schemas.microsoft.com/office/powerpoint/2010/main" xmlns="" val="51317689"/>
              </p:ext>
            </p:extLst>
          </p:nvPr>
        </p:nvGraphicFramePr>
        <p:xfrm>
          <a:off x="395536" y="1124744"/>
          <a:ext cx="8162757" cy="4896544"/>
        </p:xfrm>
        <a:graphic>
          <a:graphicData uri="http://schemas.openxmlformats.org/presentationml/2006/ole">
            <p:oleObj spid="_x0000_s47154" name="Çalışma Sayfası" r:id="rId3" imgW="16868875" imgH="6172301" progId="Excel.Sheet.8">
              <p:embed/>
            </p:oleObj>
          </a:graphicData>
        </a:graphic>
      </p:graphicFrame>
    </p:spTree>
    <p:extLst>
      <p:ext uri="{BB962C8B-B14F-4D97-AF65-F5344CB8AC3E}">
        <p14:creationId xmlns:p14="http://schemas.microsoft.com/office/powerpoint/2010/main" xmlns="" val="886282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179388" y="1083908"/>
            <a:ext cx="8801100" cy="4801314"/>
          </a:xfrm>
          <a:prstGeom prst="rect">
            <a:avLst/>
          </a:prstGeom>
          <a:noFill/>
          <a:ln w="9525">
            <a:noFill/>
            <a:miter lim="800000"/>
            <a:headEnd/>
            <a:tailEnd/>
          </a:ln>
        </p:spPr>
        <p:txBody>
          <a:bodyPr anchor="ctr">
            <a:spAutoFit/>
          </a:bodyPr>
          <a:lstStyle/>
          <a:p>
            <a:pPr algn="ctr">
              <a:tabLst>
                <a:tab pos="-914400" algn="l"/>
              </a:tabLst>
            </a:pPr>
            <a:r>
              <a:rPr lang="tr-TR" b="1" dirty="0"/>
              <a:t>ÜÇÜNCÜ BÖLÜM</a:t>
            </a:r>
            <a:endParaRPr lang="tr-TR" dirty="0"/>
          </a:p>
          <a:p>
            <a:pPr algn="ctr">
              <a:tabLst>
                <a:tab pos="-914400" algn="l"/>
              </a:tabLst>
            </a:pPr>
            <a:r>
              <a:rPr lang="tr-TR" b="1" dirty="0"/>
              <a:t>Defter ve </a:t>
            </a:r>
            <a:r>
              <a:rPr lang="tr-TR" b="1" dirty="0" smtClean="0"/>
              <a:t>Belgeler</a:t>
            </a:r>
          </a:p>
          <a:p>
            <a:pPr algn="ctr">
              <a:tabLst>
                <a:tab pos="-914400" algn="l"/>
              </a:tabLst>
            </a:pPr>
            <a:endParaRPr lang="tr-TR" dirty="0"/>
          </a:p>
          <a:p>
            <a:pPr algn="ctr">
              <a:tabLst>
                <a:tab pos="-914400" algn="l"/>
              </a:tabLst>
            </a:pPr>
            <a:r>
              <a:rPr lang="tr-TR" b="1" dirty="0"/>
              <a:t>	Defterler</a:t>
            </a:r>
            <a:endParaRPr lang="tr-TR" dirty="0"/>
          </a:p>
          <a:p>
            <a:pPr algn="ctr">
              <a:tabLst>
                <a:tab pos="-914400" algn="l"/>
              </a:tabLst>
            </a:pPr>
            <a:r>
              <a:rPr lang="tr-TR" b="1" dirty="0"/>
              <a:t>	MADDE 9 –</a:t>
            </a:r>
            <a:r>
              <a:rPr lang="tr-TR" dirty="0"/>
              <a:t> (1) Taşınır işlemlerinde, özelliklerine göre tutulacak defterler şunlardır</a:t>
            </a:r>
            <a:r>
              <a:rPr lang="tr-TR" dirty="0" smtClean="0"/>
              <a:t>.</a:t>
            </a:r>
          </a:p>
          <a:p>
            <a:pPr algn="ctr">
              <a:tabLst>
                <a:tab pos="-914400" algn="l"/>
              </a:tabLst>
            </a:pPr>
            <a:endParaRPr lang="tr-TR" dirty="0"/>
          </a:p>
          <a:p>
            <a:pPr algn="ctr">
              <a:tabLst>
                <a:tab pos="-914400" algn="l"/>
              </a:tabLst>
            </a:pPr>
            <a:endParaRPr lang="tr-TR" dirty="0"/>
          </a:p>
          <a:p>
            <a:pPr algn="ctr">
              <a:tabLst>
                <a:tab pos="-914400" algn="l"/>
              </a:tabLst>
            </a:pPr>
            <a:r>
              <a:rPr lang="tr-TR" dirty="0"/>
              <a:t>	ç</a:t>
            </a:r>
            <a:r>
              <a:rPr lang="tr-TR" b="1" dirty="0"/>
              <a:t>) Kütüphane Defteri (Örnek: 4): </a:t>
            </a:r>
            <a:r>
              <a:rPr lang="tr-TR" dirty="0"/>
              <a:t>Bu defter, kütüphanelerdeki yazma ve basma nadir eserler ile kitap ve kitap dışı materyal için tutulur. Her bir taşınır için ayrı kayıt yapılır</a:t>
            </a:r>
            <a:r>
              <a:rPr lang="tr-TR" dirty="0" smtClean="0"/>
              <a:t>.</a:t>
            </a:r>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endParaRPr lang="tr-TR" dirty="0" smtClean="0"/>
          </a:p>
          <a:p>
            <a:pPr algn="ctr">
              <a:tabLst>
                <a:tab pos="-914400" algn="l"/>
              </a:tabLst>
            </a:pPr>
            <a:endParaRPr lang="tr-TR" dirty="0"/>
          </a:p>
          <a:p>
            <a:pPr algn="ctr">
              <a:tabLst>
                <a:tab pos="-914400" algn="l"/>
              </a:tabLst>
            </a:pPr>
            <a:r>
              <a:rPr lang="tr-TR" dirty="0" smtClean="0"/>
              <a:t> </a:t>
            </a:r>
            <a:endParaRPr lang="tr-TR" dirty="0"/>
          </a:p>
          <a:p>
            <a:pPr algn="ctr">
              <a:tabLst>
                <a:tab pos="-914400" algn="l"/>
              </a:tabLst>
            </a:pPr>
            <a:r>
              <a:rPr lang="tr-TR" b="1"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28</a:t>
            </a:fld>
            <a:endParaRPr lang="tr-TR"/>
          </a:p>
        </p:txBody>
      </p:sp>
    </p:spTree>
    <p:extLst>
      <p:ext uri="{BB962C8B-B14F-4D97-AF65-F5344CB8AC3E}">
        <p14:creationId xmlns:p14="http://schemas.microsoft.com/office/powerpoint/2010/main" xmlns="" val="4244276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29</a:t>
            </a:fld>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xmlns="" val="3707290177"/>
              </p:ext>
            </p:extLst>
          </p:nvPr>
        </p:nvGraphicFramePr>
        <p:xfrm>
          <a:off x="395536" y="907678"/>
          <a:ext cx="8568950" cy="5256585"/>
        </p:xfrm>
        <a:graphic>
          <a:graphicData uri="http://schemas.openxmlformats.org/drawingml/2006/table">
            <a:tbl>
              <a:tblPr/>
              <a:tblGrid>
                <a:gridCol w="259884"/>
                <a:gridCol w="259884"/>
                <a:gridCol w="271435"/>
                <a:gridCol w="75077"/>
                <a:gridCol w="329186"/>
                <a:gridCol w="329186"/>
                <a:gridCol w="144379"/>
                <a:gridCol w="433139"/>
                <a:gridCol w="560194"/>
                <a:gridCol w="560194"/>
                <a:gridCol w="467790"/>
                <a:gridCol w="219458"/>
                <a:gridCol w="467790"/>
                <a:gridCol w="288761"/>
                <a:gridCol w="144379"/>
                <a:gridCol w="144379"/>
                <a:gridCol w="134275"/>
                <a:gridCol w="132829"/>
                <a:gridCol w="300311"/>
                <a:gridCol w="300311"/>
                <a:gridCol w="186249"/>
                <a:gridCol w="231009"/>
                <a:gridCol w="184807"/>
                <a:gridCol w="421590"/>
                <a:gridCol w="219458"/>
                <a:gridCol w="103954"/>
                <a:gridCol w="272878"/>
                <a:gridCol w="219458"/>
                <a:gridCol w="421590"/>
                <a:gridCol w="242558"/>
                <a:gridCol w="184807"/>
                <a:gridCol w="57751"/>
              </a:tblGrid>
              <a:tr h="165382">
                <a:tc>
                  <a:txBody>
                    <a:bodyPr/>
                    <a:lstStyle/>
                    <a:p>
                      <a:pPr algn="l" fontAlgn="b"/>
                      <a:endParaRPr lang="tr-TR" sz="4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r>
              <a:tr h="262668">
                <a:tc gridSpan="29">
                  <a:txBody>
                    <a:bodyPr/>
                    <a:lstStyle/>
                    <a:p>
                      <a:pPr algn="ctr" fontAlgn="b"/>
                      <a:r>
                        <a:rPr lang="pt-BR" sz="800" b="1" i="0" u="none" strike="noStrike">
                          <a:effectLst/>
                          <a:latin typeface="Arial"/>
                        </a:rPr>
                        <a:t>            K     Ü     T     Ü     P     H     A     N     E               D     E     F     T     E     R     İ               </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b"/>
                      <a:r>
                        <a:rPr lang="tr-TR" sz="400" b="0" i="0" u="none" strike="noStrike">
                          <a:effectLst/>
                          <a:latin typeface="Arial"/>
                        </a:rPr>
                        <a:t>Sayfa No ......</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r>
              <a:tr h="311309">
                <a:tc gridSpan="2">
                  <a:txBody>
                    <a:bodyPr/>
                    <a:lstStyle/>
                    <a:p>
                      <a:pPr algn="l" fontAlgn="b"/>
                      <a:r>
                        <a:rPr lang="tr-TR" sz="600" b="1" i="0" u="none" strike="noStrike">
                          <a:effectLst/>
                          <a:latin typeface="Arial"/>
                        </a:rPr>
                        <a:t>GİRİŞ</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800" b="1"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8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8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tr-TR" sz="500" b="1"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tr-TR" sz="500" b="1"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1" i="0" u="none" strike="noStrike">
                          <a:effectLst/>
                          <a:latin typeface="Arial"/>
                        </a:rPr>
                        <a:t>ÇIKIŞ</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52938">
                <a:tc gridSpan="8">
                  <a:txBody>
                    <a:bodyPr/>
                    <a:lstStyle/>
                    <a:p>
                      <a:pPr algn="l" fontAlgn="ctr"/>
                      <a:r>
                        <a:rPr lang="tr-TR" sz="500" b="0" i="0" u="none" strike="noStrike">
                          <a:effectLst/>
                          <a:latin typeface="Arial"/>
                        </a:rPr>
                        <a:t>İL VE İLÇENİN      ( 1)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tr-TR" sz="500" b="0" i="0" u="none" strike="noStrike">
                          <a:effectLst/>
                          <a:latin typeface="Arial"/>
                        </a:rPr>
                        <a:t>TAŞINIRIN</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2125">
                <a:tc gridSpan="8">
                  <a:txBody>
                    <a:bodyPr/>
                    <a:lstStyle/>
                    <a:p>
                      <a:pPr algn="l" fontAlgn="ctr"/>
                      <a:r>
                        <a:rPr lang="tr-TR" sz="500" b="0" i="0" u="none" strike="noStrike">
                          <a:effectLst/>
                          <a:latin typeface="Arial"/>
                        </a:rPr>
                        <a:t>HARCAMA BİRİMİNİN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3">
                  <a:txBody>
                    <a:bodyPr/>
                    <a:lstStyle/>
                    <a:p>
                      <a:pPr algn="ctr" fontAlgn="ctr"/>
                      <a:r>
                        <a:rPr lang="tr-TR" sz="500" b="0" i="0" u="none" strike="noStrike">
                          <a:effectLst/>
                          <a:latin typeface="Arial"/>
                        </a:rPr>
                        <a:t>KODU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2938">
                <a:tc gridSpan="8">
                  <a:txBody>
                    <a:bodyPr/>
                    <a:lstStyle/>
                    <a:p>
                      <a:pPr algn="l" fontAlgn="ctr"/>
                      <a:r>
                        <a:rPr lang="tr-TR" sz="500" b="0" i="0" u="none" strike="noStrike">
                          <a:effectLst/>
                          <a:latin typeface="Arial"/>
                        </a:rPr>
                        <a:t>MUHASEBE BİRİMİNİN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gridSpan="3">
                  <a:txBody>
                    <a:bodyPr/>
                    <a:lstStyle/>
                    <a:p>
                      <a:pPr algn="ctr" fontAlgn="ctr"/>
                      <a:r>
                        <a:rPr lang="tr-TR" sz="500" b="0" i="0" u="none" strike="noStrike">
                          <a:effectLst/>
                          <a:latin typeface="Arial"/>
                        </a:rPr>
                        <a:t>ÖLÇÜ BİRİMİ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5654">
                <a:tc>
                  <a:txBody>
                    <a:bodyPr/>
                    <a:lstStyle/>
                    <a:p>
                      <a:pPr algn="l"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1"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400" b="1" i="0" u="none" strike="noStrike">
                        <a:effectLst/>
                        <a:latin typeface="Arial"/>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853">
                <a:tc rowSpan="3">
                  <a:txBody>
                    <a:bodyPr/>
                    <a:lstStyle/>
                    <a:p>
                      <a:pPr algn="ctr" fontAlgn="ctr"/>
                      <a:r>
                        <a:rPr lang="tr-TR" sz="500" b="0" i="0" u="none" strike="noStrike">
                          <a:effectLst/>
                          <a:latin typeface="Arial"/>
                        </a:rPr>
                        <a:t> 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tr-TR" sz="500" b="0" i="0" u="none" strike="noStrike">
                          <a:effectLst/>
                          <a:latin typeface="Arial"/>
                        </a:rPr>
                        <a:t>TAŞINIR İŞLEM FİŞİ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gridSpan="18">
                  <a:txBody>
                    <a:bodyPr/>
                    <a:lstStyle/>
                    <a:p>
                      <a:pPr algn="ctr" fontAlgn="ctr"/>
                      <a:r>
                        <a:rPr lang="pt-BR" sz="500" b="0" i="0" u="none" strike="noStrike">
                          <a:effectLst/>
                          <a:latin typeface="Arial"/>
                        </a:rPr>
                        <a:t>Y A Z M A  V E  B A S M A  N A D İ R  E S E R L E R  İ L E  K İ T A P  V E  K İ T A P  D I Ş I  M A T E R Y A L İ 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9">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9408">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rowSpan="2">
                  <a:txBody>
                    <a:bodyPr/>
                    <a:lstStyle/>
                    <a:p>
                      <a:pPr algn="ctr" fontAlgn="ctr"/>
                      <a:r>
                        <a:rPr lang="tr-TR" sz="500" b="0" i="0" u="none" strike="noStrike" dirty="0">
                          <a:effectLst/>
                          <a:latin typeface="Arial"/>
                        </a:rPr>
                        <a:t>İŞLEM ÇEŞİDİ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a:effectLst/>
                          <a:latin typeface="Arial"/>
                        </a:rPr>
                        <a:t>SİCİL NUMARASI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a:effectLst/>
                          <a:latin typeface="Arial"/>
                        </a:rPr>
                        <a:t>CİLT NO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a:effectLst/>
                          <a:latin typeface="Arial"/>
                        </a:rPr>
                        <a:t>DİL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a:effectLst/>
                          <a:latin typeface="Arial"/>
                        </a:rPr>
                        <a:t>YAZARININ ÇEVİRMENİN VEYA HATTATIN 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dirty="0">
                          <a:effectLst/>
                          <a:latin typeface="Arial"/>
                        </a:rPr>
                        <a:t>KİTABIN VEYA DİĞER ESERLERİN 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0" i="0" u="none" strike="noStrike">
                          <a:effectLst/>
                          <a:latin typeface="Arial"/>
                        </a:rPr>
                        <a:t>YAYIN VEYA BASIM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fontAlgn="ctr"/>
                      <a:r>
                        <a:rPr lang="tr-TR" sz="500" b="0" i="0" u="none" strike="noStrike" dirty="0">
                          <a:effectLst/>
                          <a:latin typeface="Arial"/>
                        </a:rPr>
                        <a:t>NEREDEN VEYA KİMDEN GELDİĞİ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tr-TR" sz="500" b="0" i="0" u="none" strike="noStrike">
                          <a:effectLst/>
                          <a:latin typeface="Arial"/>
                        </a:rPr>
                        <a:t>ÖZELLİKLERİ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tr-TR" sz="500" b="0" i="0" u="none" strike="noStrike">
                          <a:effectLst/>
                          <a:latin typeface="Arial"/>
                        </a:rPr>
                        <a:t>MİNYATÜR ŞEKİL,RESİM, SLAYT, LEVHA, PLAN,            HARİTA VS.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0" i="0" u="none" strike="noStrike">
                          <a:effectLst/>
                          <a:latin typeface="Arial"/>
                        </a:rPr>
                        <a:t>DEĞERİ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tr-TR" sz="500" b="0" i="0" u="none" strike="noStrike">
                          <a:effectLst/>
                          <a:latin typeface="Arial"/>
                        </a:rPr>
                        <a:t>KÜTÜPHANEDEKİ                     YERİ VE KONUSU</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a:txBody>
                    <a:bodyPr/>
                    <a:lstStyle/>
                    <a:p>
                      <a:pPr algn="l" fontAlgn="b"/>
                      <a:endParaRPr lang="tr-TR" sz="500" b="0" i="0" u="none" strike="noStrike">
                        <a:effectLst/>
                        <a:latin typeface="Arial"/>
                      </a:endParaRP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tr-TR" sz="500" b="0" i="0" u="none" strike="noStrike">
                          <a:effectLst/>
                          <a:latin typeface="Arial"/>
                        </a:rPr>
                        <a:t>ÇIKIŞA ESAS BELGENİN (12)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tr-TR" sz="500" b="0" i="0" u="none" strike="noStrike">
                          <a:effectLst/>
                          <a:latin typeface="Arial"/>
                        </a:rPr>
                        <a:t>İŞLEM ÇEŞİDİ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tr-TR" sz="500" b="0" i="0" u="none" strike="noStrike">
                          <a:effectLst/>
                          <a:latin typeface="Arial"/>
                        </a:rPr>
                        <a:t>NEREYE/ KİME VERİLDİĞİ VEYA GÖNDERİLDİĞİ</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1186867">
                <a:tc vMerge="1">
                  <a:txBody>
                    <a:bodyPr/>
                    <a:lstStyle/>
                    <a:p>
                      <a:endParaRPr lang="tr-TR"/>
                    </a:p>
                  </a:txBody>
                  <a:tcPr/>
                </a:tc>
                <a:tc>
                  <a:txBody>
                    <a:bodyPr/>
                    <a:lstStyle/>
                    <a:p>
                      <a:pPr algn="ctr" fontAlgn="ctr"/>
                      <a:r>
                        <a:rPr lang="tr-TR" sz="500" b="0" i="0" u="none" strike="noStrike">
                          <a:effectLst/>
                          <a:latin typeface="Arial"/>
                        </a:rPr>
                        <a:t>TARİH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0" i="0" u="none" strike="noStrike">
                          <a:effectLst/>
                          <a:latin typeface="Arial"/>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0" i="0" u="none" strike="noStrike">
                          <a:effectLst/>
                          <a:latin typeface="Arial"/>
                        </a:rPr>
                        <a:t>YERİ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0" i="0" u="none" strike="noStrike">
                          <a:effectLst/>
                          <a:latin typeface="Arial"/>
                        </a:rPr>
                        <a:t>BOYUITLARI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SATIR SAYISI (9)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YAPRAK SAYISI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SAYFA SAYISI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CİLDİN CİNSİ (10) </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b"/>
                      <a:endParaRPr lang="tr-TR" sz="500" b="0" i="0" u="none" strike="noStrike">
                        <a:effectLst/>
                        <a:latin typeface="Arial"/>
                      </a:endParaRPr>
                    </a:p>
                  </a:txBody>
                  <a:tcPr marL="0" marR="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tr-TR" sz="500" b="0" i="0" u="none" strike="noStrike">
                          <a:effectLst/>
                          <a:latin typeface="Arial"/>
                        </a:rPr>
                        <a:t>CİNSİ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TARİH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284718">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endParaRPr lang="tr-TR" sz="500" b="0" i="0" u="none" strike="noStrike">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4718">
                <a:tc>
                  <a:txBody>
                    <a:bodyPr/>
                    <a:lstStyle/>
                    <a:p>
                      <a:pPr algn="ct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400" b="1" i="0" u="none" strike="noStrike">
                          <a:effectLst/>
                          <a:latin typeface="Arial"/>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4718">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4718">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4718">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91853">
                <a:tc gridSpan="3">
                  <a:txBody>
                    <a:bodyPr/>
                    <a:lstStyle/>
                    <a:p>
                      <a:pPr algn="l" fontAlgn="b"/>
                      <a:r>
                        <a:rPr lang="tr-TR" sz="400" b="1" i="0" u="none" strike="noStrike">
                          <a:effectLst/>
                          <a:latin typeface="Arial"/>
                        </a:rPr>
                        <a:t>T.M.Y. Örnek No: 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Metin 15"/>
          <p:cNvSpPr txBox="1">
            <a:spLocks noChangeArrowheads="1"/>
          </p:cNvSpPr>
          <p:nvPr/>
        </p:nvSpPr>
        <p:spPr bwMode="auto">
          <a:xfrm>
            <a:off x="6753225" y="6164263"/>
            <a:ext cx="466725"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dirty="0">
                <a:solidFill>
                  <a:srgbClr val="000000"/>
                </a:solidFill>
                <a:latin typeface="Arial"/>
                <a:cs typeface="Arial"/>
              </a:rPr>
              <a:t>TARİH</a:t>
            </a:r>
          </a:p>
        </p:txBody>
      </p:sp>
      <p:sp>
        <p:nvSpPr>
          <p:cNvPr id="8" name="Metin 16"/>
          <p:cNvSpPr txBox="1">
            <a:spLocks noChangeArrowheads="1"/>
          </p:cNvSpPr>
          <p:nvPr/>
        </p:nvSpPr>
        <p:spPr bwMode="auto">
          <a:xfrm>
            <a:off x="6153150" y="6164263"/>
            <a:ext cx="600075"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dirty="0" smtClean="0">
                <a:solidFill>
                  <a:srgbClr val="000000"/>
                </a:solidFill>
                <a:latin typeface="Arial"/>
                <a:cs typeface="Arial"/>
              </a:rPr>
              <a:t>YR</a:t>
            </a:r>
            <a:endParaRPr lang="tr-TR" sz="800" b="1" i="0" u="none" strike="noStrike" baseline="0" dirty="0">
              <a:solidFill>
                <a:srgbClr val="000000"/>
              </a:solidFill>
              <a:latin typeface="Arial"/>
              <a:cs typeface="Arial"/>
            </a:endParaRPr>
          </a:p>
        </p:txBody>
      </p:sp>
    </p:spTree>
    <p:extLst>
      <p:ext uri="{BB962C8B-B14F-4D97-AF65-F5344CB8AC3E}">
        <p14:creationId xmlns:p14="http://schemas.microsoft.com/office/powerpoint/2010/main" xmlns="" val="269664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395288" y="1201510"/>
            <a:ext cx="8408987" cy="4708981"/>
          </a:xfrm>
          <a:prstGeom prst="rect">
            <a:avLst/>
          </a:prstGeom>
          <a:noFill/>
          <a:ln w="9525">
            <a:noFill/>
            <a:miter lim="800000"/>
            <a:headEnd/>
            <a:tailEnd/>
          </a:ln>
        </p:spPr>
        <p:txBody>
          <a:bodyPr anchor="ctr">
            <a:spAutoFit/>
          </a:bodyPr>
          <a:lstStyle/>
          <a:p>
            <a:pPr algn="ctr">
              <a:tabLst>
                <a:tab pos="582613" algn="ctr"/>
                <a:tab pos="1739900" algn="ctr"/>
                <a:tab pos="2854325" algn="ctr"/>
                <a:tab pos="3959225" algn="ctr"/>
              </a:tabLst>
            </a:pPr>
            <a:r>
              <a:rPr lang="tr-TR" sz="2000" b="1" dirty="0"/>
              <a:t>18 Ocak 2007 tarihli ve 26407 sayılı Resmî </a:t>
            </a:r>
            <a:r>
              <a:rPr lang="tr-TR" sz="2000" b="1" dirty="0" err="1"/>
              <a:t>Gazete’de</a:t>
            </a:r>
            <a:r>
              <a:rPr lang="tr-TR" sz="2000" b="1" dirty="0"/>
              <a:t> yayımlanmıştır.</a:t>
            </a:r>
            <a:endParaRPr lang="tr-TR" sz="2000" dirty="0"/>
          </a:p>
          <a:p>
            <a:pPr algn="ctr">
              <a:tabLst>
                <a:tab pos="582613" algn="ctr"/>
                <a:tab pos="1739900" algn="ctr"/>
                <a:tab pos="2854325" algn="ctr"/>
                <a:tab pos="3959225" algn="ctr"/>
              </a:tabLst>
            </a:pPr>
            <a:r>
              <a:rPr lang="tr-TR" sz="2000" b="1" dirty="0"/>
              <a:t>(1.Değişiklik: 19 Haziran 2010 tarihli ve 27616 sayılı Resmî Gazete: 4/5/2010; 2010/504 sayılı BKK.)</a:t>
            </a:r>
            <a:endParaRPr lang="tr-TR" sz="2000" dirty="0"/>
          </a:p>
          <a:p>
            <a:pPr algn="ctr">
              <a:tabLst>
                <a:tab pos="582613" algn="ctr"/>
                <a:tab pos="1739900" algn="ctr"/>
                <a:tab pos="2854325" algn="ctr"/>
                <a:tab pos="3959225" algn="ctr"/>
              </a:tabLst>
            </a:pPr>
            <a:r>
              <a:rPr lang="tr-TR" sz="2000" b="1" dirty="0"/>
              <a:t>(2.Değişiklik: 22 Mart 2012 tarihli ve 28241 sayılı Resmî Gazete: 14/02/2012; 2012/2842 sayılı BKK.)</a:t>
            </a:r>
            <a:endParaRPr lang="tr-TR" sz="2000" dirty="0"/>
          </a:p>
          <a:p>
            <a:pPr algn="ctr">
              <a:tabLst>
                <a:tab pos="582613" algn="ctr"/>
                <a:tab pos="1739900" algn="ctr"/>
                <a:tab pos="2854325" algn="ctr"/>
                <a:tab pos="3959225" algn="ctr"/>
              </a:tabLst>
            </a:pPr>
            <a:r>
              <a:rPr lang="tr-TR" sz="2000" b="1" dirty="0"/>
              <a:t>(3.Değişiklik: 8 Kasım 2012 tarihli ve 28461 sayılı Resmî Gazete: 8/10/2012; 2012/3832 sayılı BKK.)</a:t>
            </a:r>
            <a:endParaRPr lang="tr-TR" sz="2000" dirty="0"/>
          </a:p>
          <a:p>
            <a:pPr algn="ctr">
              <a:tabLst>
                <a:tab pos="582613" algn="ctr"/>
                <a:tab pos="1739900" algn="ctr"/>
                <a:tab pos="2854325" algn="ctr"/>
                <a:tab pos="3959225" algn="ctr"/>
              </a:tabLst>
            </a:pPr>
            <a:r>
              <a:rPr lang="tr-TR" sz="2000" b="1" dirty="0"/>
              <a:t>	</a:t>
            </a:r>
            <a:r>
              <a:rPr lang="tr-TR" sz="2000" b="1" u="sng" dirty="0"/>
              <a:t>Karar Sayısı : 2006/11545</a:t>
            </a:r>
            <a:endParaRPr lang="tr-TR" sz="2000" dirty="0"/>
          </a:p>
          <a:p>
            <a:pPr algn="ctr">
              <a:tabLst>
                <a:tab pos="582613" algn="ctr"/>
                <a:tab pos="1739900" algn="ctr"/>
                <a:tab pos="2854325" algn="ctr"/>
                <a:tab pos="3959225" algn="ctr"/>
              </a:tabLst>
            </a:pPr>
            <a:r>
              <a:rPr lang="tr-TR" sz="2000" dirty="0"/>
              <a:t>	Ekli “Taşınır Mal </a:t>
            </a:r>
            <a:r>
              <a:rPr lang="tr-TR" sz="2000" dirty="0" err="1"/>
              <a:t>Yönetmeliği”nin</a:t>
            </a:r>
            <a:r>
              <a:rPr lang="tr-TR" sz="2000" dirty="0"/>
              <a:t> yürürlüğe konulması; Maliye Bakanlığı’nın 21/11/2006 tarihli ve 19423 sayılı yazısı üzerine, 10/12/2003 tarihli ve 5018 sayılı Kamu Malî Yönetimi ve Kontrol Kanununun 44 üncü maddesine göre, Bakanlar Kurulu’nca 28/12/2006 tarihinde kararlaştırılmıştır.</a:t>
            </a:r>
          </a:p>
          <a:p>
            <a:pPr algn="ctr">
              <a:tabLst>
                <a:tab pos="582613" algn="ctr"/>
                <a:tab pos="1739900" algn="ctr"/>
                <a:tab pos="2854325" algn="ctr"/>
                <a:tab pos="3959225" algn="ctr"/>
              </a:tabLst>
            </a:pPr>
            <a:r>
              <a:rPr lang="tr-TR" sz="2000" dirty="0"/>
              <a:t> </a:t>
            </a:r>
          </a:p>
        </p:txBody>
      </p:sp>
      <p:sp>
        <p:nvSpPr>
          <p:cNvPr id="3" name="Slayt Numarası Yer Tutucusu 2"/>
          <p:cNvSpPr>
            <a:spLocks noGrp="1"/>
          </p:cNvSpPr>
          <p:nvPr>
            <p:ph type="sldNum" sz="quarter" idx="12"/>
          </p:nvPr>
        </p:nvSpPr>
        <p:spPr/>
        <p:txBody>
          <a:bodyPr/>
          <a:lstStyle/>
          <a:p>
            <a:pPr>
              <a:defRPr/>
            </a:pPr>
            <a:fld id="{FAEC37C0-2D89-4094-B59F-3705E42AB4B3}" type="slidenum">
              <a:rPr lang="tr-TR" smtClean="0"/>
              <a:pPr>
                <a:defRPr/>
              </a:pPr>
              <a:t>3</a:t>
            </a:fld>
            <a:endParaRPr lang="tr-TR"/>
          </a:p>
        </p:txBody>
      </p:sp>
    </p:spTree>
    <p:extLst>
      <p:ext uri="{BB962C8B-B14F-4D97-AF65-F5344CB8AC3E}">
        <p14:creationId xmlns:p14="http://schemas.microsoft.com/office/powerpoint/2010/main" xmlns="" val="635506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04850"/>
            <a:ext cx="8229600" cy="1143000"/>
          </a:xfrm>
        </p:spPr>
        <p:txBody>
          <a:bodyPr/>
          <a:lstStyle/>
          <a:p>
            <a:pPr eaLnBrk="1" hangingPunct="1"/>
            <a:r>
              <a:rPr lang="tr-TR" sz="2400" b="1" u="sng" smtClean="0">
                <a:solidFill>
                  <a:srgbClr val="FF0000"/>
                </a:solidFill>
              </a:rPr>
              <a:t>Yönetmelik kapsamında düzenlenecek belge ve cetveller nelerdir? </a:t>
            </a:r>
          </a:p>
        </p:txBody>
      </p:sp>
      <p:sp>
        <p:nvSpPr>
          <p:cNvPr id="37891" name="Rectangle 4"/>
          <p:cNvSpPr>
            <a:spLocks noGrp="1" noChangeArrowheads="1"/>
          </p:cNvSpPr>
          <p:nvPr>
            <p:ph type="body" sz="half" idx="1"/>
          </p:nvPr>
        </p:nvSpPr>
        <p:spPr>
          <a:xfrm>
            <a:off x="457200" y="1920875"/>
            <a:ext cx="4038600" cy="4433888"/>
          </a:xfrm>
        </p:spPr>
        <p:txBody>
          <a:bodyPr/>
          <a:lstStyle/>
          <a:p>
            <a:pPr eaLnBrk="1" hangingPunct="1">
              <a:buFontTx/>
              <a:buNone/>
            </a:pPr>
            <a:r>
              <a:rPr lang="tr-TR" sz="2400" b="1" smtClean="0">
                <a:solidFill>
                  <a:srgbClr val="FF0000"/>
                </a:solidFill>
              </a:rPr>
              <a:t>1-</a:t>
            </a:r>
            <a:r>
              <a:rPr lang="tr-TR" sz="2400" b="1" smtClean="0"/>
              <a:t>Taşınır İşlem Fişi.</a:t>
            </a:r>
          </a:p>
          <a:p>
            <a:pPr eaLnBrk="1" hangingPunct="1">
              <a:buFontTx/>
              <a:buNone/>
            </a:pPr>
            <a:r>
              <a:rPr lang="tr-TR" sz="2400" b="1" smtClean="0">
                <a:solidFill>
                  <a:srgbClr val="FF0000"/>
                </a:solidFill>
              </a:rPr>
              <a:t>2-</a:t>
            </a:r>
            <a:r>
              <a:rPr lang="tr-TR" sz="2400" b="1" smtClean="0"/>
              <a:t>Zimmet Fişi.</a:t>
            </a:r>
          </a:p>
          <a:p>
            <a:pPr eaLnBrk="1" hangingPunct="1">
              <a:buFontTx/>
              <a:buNone/>
            </a:pPr>
            <a:r>
              <a:rPr lang="tr-TR" sz="2400" b="1" smtClean="0">
                <a:solidFill>
                  <a:srgbClr val="FF0000"/>
                </a:solidFill>
              </a:rPr>
              <a:t>3-</a:t>
            </a:r>
            <a:r>
              <a:rPr lang="tr-TR" sz="2400" b="1" smtClean="0"/>
              <a:t>Taşınır İstek Belgesi.</a:t>
            </a:r>
          </a:p>
          <a:p>
            <a:pPr eaLnBrk="1" hangingPunct="1">
              <a:buFontTx/>
              <a:buNone/>
            </a:pPr>
            <a:r>
              <a:rPr lang="tr-TR" sz="2400" b="1" smtClean="0">
                <a:solidFill>
                  <a:srgbClr val="FF0000"/>
                </a:solidFill>
              </a:rPr>
              <a:t>4-</a:t>
            </a:r>
            <a:r>
              <a:rPr lang="tr-TR" sz="2400" b="1" smtClean="0"/>
              <a:t>Dayanıklı Taşınırlar Listesi.</a:t>
            </a:r>
          </a:p>
          <a:p>
            <a:pPr eaLnBrk="1" hangingPunct="1">
              <a:buFontTx/>
              <a:buNone/>
            </a:pPr>
            <a:r>
              <a:rPr lang="tr-TR" sz="2400" b="1" smtClean="0">
                <a:solidFill>
                  <a:srgbClr val="FF0000"/>
                </a:solidFill>
              </a:rPr>
              <a:t>5-</a:t>
            </a:r>
            <a:r>
              <a:rPr lang="tr-TR" sz="2400" b="1" smtClean="0"/>
              <a:t>Taşınır Geçici Alındısı,</a:t>
            </a:r>
          </a:p>
          <a:p>
            <a:pPr eaLnBrk="1" hangingPunct="1">
              <a:buFontTx/>
              <a:buNone/>
            </a:pPr>
            <a:r>
              <a:rPr lang="tr-TR" sz="2400" b="1" smtClean="0">
                <a:solidFill>
                  <a:srgbClr val="FF0000"/>
                </a:solidFill>
              </a:rPr>
              <a:t>6-</a:t>
            </a:r>
            <a:r>
              <a:rPr lang="tr-TR" sz="2400" b="1" smtClean="0"/>
              <a:t>Kayıttan Düşme Teklif ve Onay Tutanağı. </a:t>
            </a:r>
          </a:p>
        </p:txBody>
      </p:sp>
      <p:sp>
        <p:nvSpPr>
          <p:cNvPr id="37892" name="Rectangle 5"/>
          <p:cNvSpPr>
            <a:spLocks noGrp="1" noChangeArrowheads="1"/>
          </p:cNvSpPr>
          <p:nvPr>
            <p:ph type="body" sz="half" idx="2"/>
          </p:nvPr>
        </p:nvSpPr>
        <p:spPr>
          <a:xfrm>
            <a:off x="4648200" y="1920875"/>
            <a:ext cx="4038600" cy="4433888"/>
          </a:xfrm>
        </p:spPr>
        <p:txBody>
          <a:bodyPr/>
          <a:lstStyle/>
          <a:p>
            <a:pPr eaLnBrk="1" hangingPunct="1">
              <a:buFontTx/>
              <a:buNone/>
            </a:pPr>
            <a:r>
              <a:rPr lang="tr-TR" sz="2400" b="1" smtClean="0">
                <a:solidFill>
                  <a:srgbClr val="FF0000"/>
                </a:solidFill>
              </a:rPr>
              <a:t>7-</a:t>
            </a:r>
            <a:r>
              <a:rPr lang="tr-TR" sz="2400" b="1" smtClean="0"/>
              <a:t>Ambar Devir ve Teslim Tutanağı.</a:t>
            </a:r>
          </a:p>
          <a:p>
            <a:pPr eaLnBrk="1" hangingPunct="1">
              <a:buFontTx/>
              <a:buNone/>
            </a:pPr>
            <a:r>
              <a:rPr lang="tr-TR" sz="2400" b="1" smtClean="0">
                <a:solidFill>
                  <a:srgbClr val="FF0000"/>
                </a:solidFill>
              </a:rPr>
              <a:t>8-</a:t>
            </a:r>
            <a:r>
              <a:rPr lang="tr-TR" sz="2400" b="1" smtClean="0"/>
              <a:t>Sayım Tutanağı,</a:t>
            </a:r>
          </a:p>
          <a:p>
            <a:pPr eaLnBrk="1" hangingPunct="1">
              <a:buFontTx/>
              <a:buNone/>
            </a:pPr>
            <a:r>
              <a:rPr lang="tr-TR" sz="2400" b="1" smtClean="0">
                <a:solidFill>
                  <a:srgbClr val="FF0000"/>
                </a:solidFill>
              </a:rPr>
              <a:t>9-</a:t>
            </a:r>
            <a:r>
              <a:rPr lang="tr-TR" sz="2400" b="1" smtClean="0"/>
              <a:t>Taşınır Sayım ve Döküm Cetveli,</a:t>
            </a:r>
          </a:p>
          <a:p>
            <a:pPr eaLnBrk="1" hangingPunct="1">
              <a:buFontTx/>
              <a:buNone/>
            </a:pPr>
            <a:r>
              <a:rPr lang="tr-TR" sz="2400" b="1" smtClean="0">
                <a:solidFill>
                  <a:srgbClr val="FF0000"/>
                </a:solidFill>
              </a:rPr>
              <a:t>10-</a:t>
            </a:r>
            <a:r>
              <a:rPr lang="tr-TR" sz="2400" b="1" smtClean="0"/>
              <a:t>Harcama Birimi Taşınır Yönetim Hesabı Cetveli,</a:t>
            </a:r>
          </a:p>
          <a:p>
            <a:pPr eaLnBrk="1" hangingPunct="1">
              <a:buFontTx/>
              <a:buNone/>
            </a:pPr>
            <a:endParaRPr lang="tr-TR" sz="2400" b="1"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2"/>
          <p:cNvSpPr>
            <a:spLocks noGrp="1" noChangeArrowheads="1"/>
          </p:cNvSpPr>
          <p:nvPr>
            <p:ph type="body" idx="4294967295"/>
          </p:nvPr>
        </p:nvSpPr>
        <p:spPr>
          <a:xfrm>
            <a:off x="395288" y="1484313"/>
            <a:ext cx="8229600" cy="4114800"/>
          </a:xfrm>
        </p:spPr>
        <p:txBody>
          <a:bodyPr/>
          <a:lstStyle/>
          <a:p>
            <a:pPr eaLnBrk="1" hangingPunct="1">
              <a:buFontTx/>
              <a:buNone/>
            </a:pPr>
            <a:r>
              <a:rPr lang="tr-TR" b="1" smtClean="0">
                <a:solidFill>
                  <a:srgbClr val="FF0000"/>
                </a:solidFill>
              </a:rPr>
              <a:t>11-</a:t>
            </a:r>
            <a:r>
              <a:rPr lang="tr-TR" b="1" smtClean="0"/>
              <a:t>Taşınır Hesap Cetveli,</a:t>
            </a:r>
          </a:p>
          <a:p>
            <a:pPr eaLnBrk="1" hangingPunct="1">
              <a:buFontTx/>
              <a:buNone/>
            </a:pPr>
            <a:r>
              <a:rPr lang="tr-TR" b="1" smtClean="0">
                <a:solidFill>
                  <a:srgbClr val="FF0000"/>
                </a:solidFill>
              </a:rPr>
              <a:t>12-</a:t>
            </a:r>
            <a:r>
              <a:rPr lang="tr-TR" b="1" smtClean="0"/>
              <a:t>Taşınır Kesin Hesap Cetveli,</a:t>
            </a:r>
          </a:p>
          <a:p>
            <a:pPr eaLnBrk="1" hangingPunct="1">
              <a:buFontTx/>
              <a:buNone/>
            </a:pPr>
            <a:r>
              <a:rPr lang="tr-TR" b="1" smtClean="0">
                <a:solidFill>
                  <a:srgbClr val="FF0000"/>
                </a:solidFill>
              </a:rPr>
              <a:t>13-</a:t>
            </a:r>
            <a:r>
              <a:rPr lang="tr-TR" b="1" smtClean="0"/>
              <a:t>Taşınır Kesin Hesap İcmal Cetveli,</a:t>
            </a:r>
          </a:p>
          <a:p>
            <a:pPr eaLnBrk="1" hangingPunct="1">
              <a:buFontTx/>
              <a:buNone/>
            </a:pPr>
            <a:r>
              <a:rPr lang="tr-TR" b="1" smtClean="0">
                <a:solidFill>
                  <a:srgbClr val="FF0000"/>
                </a:solidFill>
              </a:rPr>
              <a:t>14-</a:t>
            </a:r>
            <a:r>
              <a:rPr lang="tr-TR" b="1" smtClean="0"/>
              <a:t>Müze/Kütüphane Yönetim Hesabı   Cetveli,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p:cTn id="7" dur="500" fill="hold"/>
                                        <p:tgtEl>
                                          <p:spTgt spid="4608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608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60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6082">
                                            <p:txEl>
                                              <p:pRg st="1" end="1"/>
                                            </p:txEl>
                                          </p:spTgt>
                                        </p:tgtEl>
                                        <p:attrNameLst>
                                          <p:attrName>style.visibility</p:attrName>
                                        </p:attrNameLst>
                                      </p:cBhvr>
                                      <p:to>
                                        <p:strVal val="visible"/>
                                      </p:to>
                                    </p:set>
                                    <p:anim calcmode="lin" valueType="num">
                                      <p:cBhvr>
                                        <p:cTn id="15" dur="500" fill="hold"/>
                                        <p:tgtEl>
                                          <p:spTgt spid="4608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608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6082">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608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6082">
                                            <p:txEl>
                                              <p:pRg st="2" end="2"/>
                                            </p:txEl>
                                          </p:spTgt>
                                        </p:tgtEl>
                                        <p:attrNameLst>
                                          <p:attrName>style.visibility</p:attrName>
                                        </p:attrNameLst>
                                      </p:cBhvr>
                                      <p:to>
                                        <p:strVal val="visible"/>
                                      </p:to>
                                    </p:set>
                                    <p:anim calcmode="lin" valueType="num">
                                      <p:cBhvr>
                                        <p:cTn id="23" dur="500" fill="hold"/>
                                        <p:tgtEl>
                                          <p:spTgt spid="4608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608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6082">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608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6082">
                                            <p:txEl>
                                              <p:pRg st="3" end="3"/>
                                            </p:txEl>
                                          </p:spTgt>
                                        </p:tgtEl>
                                        <p:attrNameLst>
                                          <p:attrName>style.visibility</p:attrName>
                                        </p:attrNameLst>
                                      </p:cBhvr>
                                      <p:to>
                                        <p:strVal val="visible"/>
                                      </p:to>
                                    </p:set>
                                    <p:anim calcmode="lin" valueType="num">
                                      <p:cBhvr>
                                        <p:cTn id="31" dur="500" fill="hold"/>
                                        <p:tgtEl>
                                          <p:spTgt spid="4608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6082">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6082">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60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611188" y="23339"/>
            <a:ext cx="8078787" cy="6401753"/>
          </a:xfrm>
          <a:prstGeom prst="rect">
            <a:avLst/>
          </a:prstGeom>
          <a:noFill/>
          <a:ln w="9525">
            <a:noFill/>
            <a:miter lim="800000"/>
            <a:headEnd/>
            <a:tailEnd/>
          </a:ln>
        </p:spPr>
        <p:txBody>
          <a:bodyPr anchor="ctr">
            <a:spAutoFit/>
          </a:bodyPr>
          <a:lstStyle/>
          <a:p>
            <a:pPr algn="just"/>
            <a:r>
              <a:rPr lang="tr-TR" dirty="0"/>
              <a:t>	</a:t>
            </a:r>
            <a:r>
              <a:rPr lang="tr-TR" b="1" dirty="0"/>
              <a:t>Belge ve cetveller </a:t>
            </a:r>
            <a:endParaRPr lang="tr-TR" b="1" dirty="0" smtClean="0"/>
          </a:p>
          <a:p>
            <a:pPr algn="just"/>
            <a:endParaRPr lang="tr-TR" b="1" dirty="0"/>
          </a:p>
          <a:p>
            <a:pPr algn="just"/>
            <a:r>
              <a:rPr lang="tr-TR" dirty="0"/>
              <a:t>MADDE 10 – (1) Taşınır işlemlerinde, işlem türüne göre aşağıda belirtilen belge ve cetveller kullanılır.</a:t>
            </a:r>
          </a:p>
          <a:p>
            <a:pPr algn="just"/>
            <a:endParaRPr lang="tr-TR" dirty="0"/>
          </a:p>
          <a:p>
            <a:pPr marL="342900" indent="-342900" algn="just">
              <a:buAutoNum type="alphaLcParenR"/>
            </a:pPr>
            <a:r>
              <a:rPr lang="tr-TR" sz="1400" b="1" dirty="0" smtClean="0"/>
              <a:t>(</a:t>
            </a:r>
            <a:r>
              <a:rPr lang="tr-TR" sz="1400" b="1" dirty="0"/>
              <a:t>8/11/2012-28461 sayılı R.G.; 8/10/2012 - 2012/3832 sayılı BKK ile eklenen) </a:t>
            </a:r>
            <a:r>
              <a:rPr lang="tr-TR" b="1" dirty="0">
                <a:solidFill>
                  <a:srgbClr val="FF0000"/>
                </a:solidFill>
              </a:rPr>
              <a:t>Taşınır İşlem Fişi</a:t>
            </a:r>
            <a:r>
              <a:rPr lang="tr-TR" dirty="0">
                <a:solidFill>
                  <a:srgbClr val="FF0000"/>
                </a:solidFill>
              </a:rPr>
              <a:t> </a:t>
            </a:r>
            <a:r>
              <a:rPr lang="tr-TR" dirty="0"/>
              <a:t>(Örnek: 5; 5/A): İlgili mevzuatı çerçevesinde kabul edilerek </a:t>
            </a:r>
            <a:endParaRPr lang="tr-TR" dirty="0" smtClean="0"/>
          </a:p>
          <a:p>
            <a:pPr marL="342900" indent="-342900" algn="just">
              <a:buFont typeface="Arial" pitchFamily="34" charset="0"/>
              <a:buChar char="•"/>
            </a:pPr>
            <a:r>
              <a:rPr lang="tr-TR" dirty="0" smtClean="0"/>
              <a:t>teslim </a:t>
            </a:r>
            <a:r>
              <a:rPr lang="tr-TR" dirty="0"/>
              <a:t>alınan taşınırların girişleri </a:t>
            </a:r>
            <a:endParaRPr lang="tr-TR" dirty="0" smtClean="0"/>
          </a:p>
          <a:p>
            <a:pPr marL="285750" indent="-285750" algn="just">
              <a:buFont typeface="Arial" pitchFamily="34" charset="0"/>
              <a:buChar char="•"/>
            </a:pPr>
            <a:r>
              <a:rPr lang="tr-TR" dirty="0" smtClean="0"/>
              <a:t> </a:t>
            </a:r>
            <a:r>
              <a:rPr lang="tr-TR" dirty="0"/>
              <a:t>taşınırların çıkış </a:t>
            </a:r>
            <a:endParaRPr lang="tr-TR" dirty="0" smtClean="0"/>
          </a:p>
          <a:p>
            <a:pPr marL="285750" indent="-285750" algn="just">
              <a:buFont typeface="Arial" pitchFamily="34" charset="0"/>
              <a:buChar char="•"/>
            </a:pPr>
            <a:r>
              <a:rPr lang="tr-TR" dirty="0" smtClean="0"/>
              <a:t> </a:t>
            </a:r>
            <a:r>
              <a:rPr lang="tr-TR" dirty="0"/>
              <a:t>ambarlar arasında devir işlemlerinde</a:t>
            </a:r>
            <a:r>
              <a:rPr lang="tr-TR" dirty="0" smtClean="0"/>
              <a:t>,</a:t>
            </a:r>
          </a:p>
          <a:p>
            <a:pPr marL="285750" indent="-285750" algn="just">
              <a:buFont typeface="Arial" pitchFamily="34" charset="0"/>
              <a:buChar char="•"/>
            </a:pPr>
            <a:r>
              <a:rPr lang="tr-TR" dirty="0" smtClean="0"/>
              <a:t> </a:t>
            </a:r>
            <a:r>
              <a:rPr lang="tr-TR" dirty="0"/>
              <a:t>dayanıklı taşınırların niteliklerini değiştiren esaslı onarım ve ilaveler sonucu değer artışlarında, </a:t>
            </a:r>
            <a:endParaRPr lang="tr-TR" dirty="0" smtClean="0"/>
          </a:p>
          <a:p>
            <a:pPr algn="just"/>
            <a:r>
              <a:rPr lang="tr-TR" dirty="0" smtClean="0"/>
              <a:t>kayıtlara </a:t>
            </a:r>
            <a:r>
              <a:rPr lang="tr-TR" dirty="0"/>
              <a:t>esas olmak üzere 5 örnek numaralı Taşınır İşlem Fişi düzenlenir. </a:t>
            </a:r>
            <a:endParaRPr lang="tr-TR" dirty="0" smtClean="0"/>
          </a:p>
          <a:p>
            <a:pPr marL="285750" indent="-285750" algn="just">
              <a:buFont typeface="Arial" pitchFamily="34" charset="0"/>
              <a:buChar char="•"/>
            </a:pPr>
            <a:r>
              <a:rPr lang="tr-TR" dirty="0" smtClean="0"/>
              <a:t>Müze </a:t>
            </a:r>
            <a:r>
              <a:rPr lang="tr-TR" dirty="0"/>
              <a:t>ve kütüphanelerdeki eserler için ise 5/A örnek numaralı Taşınır İşlem Fişi kullanılır. </a:t>
            </a:r>
            <a:endParaRPr lang="tr-TR" dirty="0" smtClean="0"/>
          </a:p>
          <a:p>
            <a:pPr marL="285750" indent="-285750" algn="just">
              <a:buFont typeface="Arial" pitchFamily="34" charset="0"/>
              <a:buChar char="•"/>
            </a:pPr>
            <a:r>
              <a:rPr lang="tr-TR" dirty="0" smtClean="0"/>
              <a:t>Taşınır </a:t>
            </a:r>
            <a:r>
              <a:rPr lang="tr-TR" dirty="0"/>
              <a:t>İşlem Fişleri en az üç nüsha olarak düzenlenir ve her malî yıl başında "1"den başlamak üzere bir sıra numarası verilir. </a:t>
            </a:r>
            <a:endParaRPr lang="tr-TR" dirty="0" smtClean="0"/>
          </a:p>
          <a:p>
            <a:pPr marL="285750" indent="-285750" algn="just">
              <a:buFont typeface="Arial" pitchFamily="34" charset="0"/>
              <a:buChar char="•"/>
            </a:pPr>
            <a:r>
              <a:rPr lang="tr-TR" dirty="0" smtClean="0"/>
              <a:t>Fiş</a:t>
            </a:r>
            <a:r>
              <a:rPr lang="tr-TR" dirty="0"/>
              <a:t>, dayanağını oluşturan belgenin tarihinden önceki bir tarihi taşıyamaz. Taşınır İşlem Fişinin elektronik ortamda düzenlenemediği hallerde, seri ve sıra numaralı olarak bastırılmış fişler kullanılır. Düzenlenen Taşınır İşlem Fişlerinin nüshaları hakkında Yönetmeliğin ilgili maddelerine göre işlem yapılır.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33</a:t>
            </a:fld>
            <a:endParaRPr lang="tr-TR"/>
          </a:p>
        </p:txBody>
      </p:sp>
      <p:sp>
        <p:nvSpPr>
          <p:cNvPr id="6" name="Metin 29"/>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7" name="Metin 30"/>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8" name="Metin 31"/>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9" name="Metin 32"/>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0" name="Line 7"/>
          <p:cNvSpPr>
            <a:spLocks noChangeShapeType="1"/>
          </p:cNvSpPr>
          <p:nvPr/>
        </p:nvSpPr>
        <p:spPr bwMode="auto">
          <a:xfrm>
            <a:off x="9917113" y="10583863"/>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1" name="Line 8"/>
          <p:cNvSpPr>
            <a:spLocks noChangeShapeType="1"/>
          </p:cNvSpPr>
          <p:nvPr/>
        </p:nvSpPr>
        <p:spPr bwMode="auto">
          <a:xfrm>
            <a:off x="9917113" y="10583863"/>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2" name="Text Box 9"/>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3" name="Text Box 10"/>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4" name="Text Box 11"/>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5" name="Text Box 12"/>
          <p:cNvSpPr txBox="1">
            <a:spLocks noChangeArrowheads="1"/>
          </p:cNvSpPr>
          <p:nvPr/>
        </p:nvSpPr>
        <p:spPr bwMode="auto">
          <a:xfrm>
            <a:off x="6697663" y="10583863"/>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6" name="Line 15"/>
          <p:cNvSpPr>
            <a:spLocks noChangeShapeType="1"/>
          </p:cNvSpPr>
          <p:nvPr/>
        </p:nvSpPr>
        <p:spPr bwMode="auto">
          <a:xfrm>
            <a:off x="9917113" y="10583863"/>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7" name="Line 16"/>
          <p:cNvSpPr>
            <a:spLocks noChangeShapeType="1"/>
          </p:cNvSpPr>
          <p:nvPr/>
        </p:nvSpPr>
        <p:spPr bwMode="auto">
          <a:xfrm>
            <a:off x="9917113" y="10583863"/>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graphicFrame>
        <p:nvGraphicFramePr>
          <p:cNvPr id="22" name="Tablo 21"/>
          <p:cNvGraphicFramePr>
            <a:graphicFrameLocks noGrp="1"/>
          </p:cNvGraphicFramePr>
          <p:nvPr>
            <p:extLst>
              <p:ext uri="{D42A27DB-BD31-4B8C-83A1-F6EECF244321}">
                <p14:modId xmlns:p14="http://schemas.microsoft.com/office/powerpoint/2010/main" xmlns="" val="144898496"/>
              </p:ext>
            </p:extLst>
          </p:nvPr>
        </p:nvGraphicFramePr>
        <p:xfrm>
          <a:off x="1403648" y="332655"/>
          <a:ext cx="6408713" cy="6192688"/>
        </p:xfrm>
        <a:graphic>
          <a:graphicData uri="http://schemas.openxmlformats.org/drawingml/2006/table">
            <a:tbl>
              <a:tblPr/>
              <a:tblGrid>
                <a:gridCol w="371981"/>
                <a:gridCol w="818360"/>
                <a:gridCol w="733335"/>
                <a:gridCol w="390580"/>
                <a:gridCol w="518118"/>
                <a:gridCol w="627055"/>
                <a:gridCol w="534060"/>
                <a:gridCol w="552658"/>
                <a:gridCol w="406524"/>
                <a:gridCol w="499517"/>
                <a:gridCol w="398552"/>
                <a:gridCol w="557973"/>
              </a:tblGrid>
              <a:tr h="165899">
                <a:tc gridSpan="12">
                  <a:txBody>
                    <a:bodyPr/>
                    <a:lstStyle/>
                    <a:p>
                      <a:pPr algn="ctr" fontAlgn="b"/>
                      <a:r>
                        <a:rPr lang="pt-BR" sz="800" b="1" i="0" u="none" strike="noStrike">
                          <a:effectLst/>
                          <a:latin typeface="Arial"/>
                        </a:rPr>
                        <a:t>T A Ş I N I R  İ Ş L E M   F İ Ş İ            </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5899">
                <a:tc gridSpan="3">
                  <a:txBody>
                    <a:bodyPr/>
                    <a:lstStyle/>
                    <a:p>
                      <a:pPr algn="l" fontAlgn="b"/>
                      <a:r>
                        <a:rPr lang="tr-TR" sz="400" b="0" i="0" u="none" strike="noStrike">
                          <a:effectLst/>
                          <a:latin typeface="Arial"/>
                        </a:rPr>
                        <a:t>FİŞ SIRA NO: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8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tr-TR" sz="400" b="0" i="0" u="none" strike="noStrike">
                        <a:effectLst/>
                        <a:latin typeface="Arial"/>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162350" marR="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TARİH: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r>
              <a:tr h="135002">
                <a:tc gridSpan="5">
                  <a:txBody>
                    <a:bodyPr/>
                    <a:lstStyle/>
                    <a:p>
                      <a:pPr algn="l" fontAlgn="ctr"/>
                      <a:r>
                        <a:rPr lang="tr-TR" sz="400" b="0" i="0" u="none" strike="noStrike">
                          <a:effectLst/>
                          <a:latin typeface="Arial"/>
                        </a:rPr>
                        <a:t>İL VE İLÇENİN (1)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gridSpan="5">
                  <a:txBody>
                    <a:bodyPr/>
                    <a:lstStyle/>
                    <a:p>
                      <a:pPr algn="l" fontAlgn="ctr"/>
                      <a:r>
                        <a:rPr lang="tr-TR" sz="400" b="0" i="0" u="none" strike="noStrike">
                          <a:effectLst/>
                          <a:latin typeface="Arial"/>
                        </a:rPr>
                        <a:t>HARCAMA BİRİMİNİN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gridSpan="5">
                  <a:txBody>
                    <a:bodyPr/>
                    <a:lstStyle/>
                    <a:p>
                      <a:pPr algn="l" fontAlgn="ctr"/>
                      <a:r>
                        <a:rPr lang="tr-TR" sz="400" b="0" i="0" u="none" strike="noStrike">
                          <a:effectLst/>
                          <a:latin typeface="Arial"/>
                        </a:rPr>
                        <a:t>AMBARIN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gridSpan="5">
                  <a:txBody>
                    <a:bodyPr/>
                    <a:lstStyle/>
                    <a:p>
                      <a:pPr algn="l" fontAlgn="ctr"/>
                      <a:r>
                        <a:rPr lang="tr-TR" sz="400" b="0" i="0" u="none" strike="noStrike">
                          <a:effectLst/>
                          <a:latin typeface="Arial"/>
                        </a:rPr>
                        <a:t>MUHASEBE BİRİMİNİN (3)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8365">
                <a:tc gridSpan="12">
                  <a:txBody>
                    <a:bodyPr/>
                    <a:lstStyle/>
                    <a:p>
                      <a:pPr algn="ctr" fontAlgn="ctr"/>
                      <a:r>
                        <a:rPr lang="tr-TR" sz="4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8866">
                <a:tc gridSpan="5">
                  <a:txBody>
                    <a:bodyPr/>
                    <a:lstStyle/>
                    <a:p>
                      <a:pPr algn="l" fontAlgn="ctr"/>
                      <a:r>
                        <a:rPr lang="tr-TR" sz="400" b="0" i="0" u="none" strike="noStrike">
                          <a:effectLst/>
                          <a:latin typeface="Arial"/>
                        </a:rPr>
                        <a:t>MUAYENE VE KABUL KOMİSYONU TUTANAĞININ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effectLst/>
                          <a:latin typeface="Arial"/>
                        </a:rPr>
                        <a:t>SAYISI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gridSpan="5">
                  <a:txBody>
                    <a:bodyPr/>
                    <a:lstStyle/>
                    <a:p>
                      <a:pPr algn="l" fontAlgn="ctr"/>
                      <a:r>
                        <a:rPr lang="tr-TR" sz="400" b="0" i="0" u="none" strike="noStrike">
                          <a:effectLst/>
                          <a:latin typeface="Arial"/>
                        </a:rPr>
                        <a:t>DAYANAĞI BELGENİN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TARİHİ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effectLst/>
                          <a:latin typeface="Arial"/>
                        </a:rPr>
                        <a:t>SAYISI</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28866">
                <a:tc gridSpan="4">
                  <a:txBody>
                    <a:bodyPr/>
                    <a:lstStyle/>
                    <a:p>
                      <a:pPr algn="ctr" fontAlgn="ctr"/>
                      <a:r>
                        <a:rPr lang="tr-TR" sz="400" b="0" i="0" u="none" strike="noStrike">
                          <a:effectLst/>
                          <a:latin typeface="Arial"/>
                        </a:rPr>
                        <a:t>İŞLEM ÇEŞİDİ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400" b="0" i="0" u="none" strike="noStrike">
                          <a:effectLst/>
                          <a:latin typeface="Arial"/>
                        </a:rPr>
                        <a:t>NEREDEN GELDİĞİ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400" b="0" i="0" u="none" strike="noStrike">
                          <a:effectLst/>
                          <a:latin typeface="Arial"/>
                        </a:rPr>
                        <a:t>KİME VERİLDİĞİ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400" b="0" i="0" u="none" strike="noStrike">
                          <a:effectLst/>
                          <a:latin typeface="Arial"/>
                        </a:rPr>
                        <a:t>NEREYE VERİLDİĞİ (9)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35002">
                <a:tc gridSpan="4">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03687">
                <a:tc gridSpan="1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0456">
                <a:tc gridSpan="12">
                  <a:txBody>
                    <a:bodyPr/>
                    <a:lstStyle/>
                    <a:p>
                      <a:pPr algn="ctr" fontAlgn="ctr"/>
                      <a:r>
                        <a:rPr lang="tr-TR" sz="400" b="0" i="0" u="none" strike="noStrike">
                          <a:effectLst/>
                          <a:latin typeface="Arial"/>
                        </a:rPr>
                        <a:t>BİRİMLER VE AMBARLAR ARASI TAŞINIR HAREKETLERİNDE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2730">
                <a:tc gridSpan="5">
                  <a:txBody>
                    <a:bodyPr/>
                    <a:lstStyle/>
                    <a:p>
                      <a:pPr algn="l" fontAlgn="ctr"/>
                      <a:r>
                        <a:rPr lang="tr-TR" sz="400" b="0" i="0" u="none" strike="noStrike">
                          <a:effectLst/>
                          <a:latin typeface="Arial"/>
                        </a:rPr>
                        <a:t>GÖNDERİLEN HARCAMA BİRİMİ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16594">
                <a:tc gridSpan="5">
                  <a:txBody>
                    <a:bodyPr/>
                    <a:lstStyle/>
                    <a:p>
                      <a:pPr algn="l" fontAlgn="ctr"/>
                      <a:r>
                        <a:rPr lang="tr-TR" sz="400" b="0" i="0" u="none" strike="noStrike">
                          <a:effectLst/>
                          <a:latin typeface="Arial"/>
                        </a:rPr>
                        <a:t>GÖNDERİLEN TAŞINIR AMBARI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16594">
                <a:tc gridSpan="5">
                  <a:txBody>
                    <a:bodyPr/>
                    <a:lstStyle/>
                    <a:p>
                      <a:pPr algn="l" fontAlgn="ctr"/>
                      <a:r>
                        <a:rPr lang="tr-TR" sz="400" b="0" i="0" u="none" strike="noStrike">
                          <a:effectLst/>
                          <a:latin typeface="Arial"/>
                        </a:rPr>
                        <a:t>MUHASEBE BİRİMİ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03687">
                <a:tc gridSpan="12">
                  <a:txBody>
                    <a:bodyPr/>
                    <a:lstStyle/>
                    <a:p>
                      <a:pPr algn="ctr"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1139">
                <a:tc gridSpan="12">
                  <a:txBody>
                    <a:bodyPr/>
                    <a:lstStyle/>
                    <a:p>
                      <a:pPr algn="ctr" fontAlgn="ctr"/>
                      <a:r>
                        <a:rPr lang="pt-BR" sz="400" b="0" i="0" u="none" strike="noStrike">
                          <a:effectLst/>
                          <a:latin typeface="Arial"/>
                        </a:rPr>
                        <a:t>T   A    Ş   I   N   I    R    I    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5233">
                <a:tc>
                  <a:txBody>
                    <a:bodyPr/>
                    <a:lstStyle/>
                    <a:p>
                      <a:pPr algn="ctr" fontAlgn="ctr"/>
                      <a:r>
                        <a:rPr lang="tr-TR" sz="400" b="0" i="0" u="none" strike="noStrike">
                          <a:effectLst/>
                          <a:latin typeface="Arial"/>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KODU                  (13)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SİCİL NUMARASI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ÖLÇÜ BİRİMİ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MİKTARI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BİRİM FİYATI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400" b="0" i="0" u="none" strike="noStrike">
                          <a:effectLst/>
                          <a:latin typeface="Arial"/>
                        </a:rPr>
                        <a:t>TUTARI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1139">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28866">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tr-TR" sz="400" b="0" i="0" u="none" strike="noStrike">
                          <a:effectLst/>
                          <a:latin typeface="Arial"/>
                        </a:rPr>
                        <a:t> </a:t>
                      </a: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03687">
                <a:tc gridSpan="12">
                  <a:txBody>
                    <a:bodyPr/>
                    <a:lstStyle/>
                    <a:p>
                      <a:pPr algn="l" fontAlgn="b"/>
                      <a:r>
                        <a:rPr lang="tr-TR" sz="500" b="0" i="0" u="none" strike="noStrike">
                          <a:effectLst/>
                          <a:latin typeface="Arial"/>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8640">
                <a:tc gridSpan="6">
                  <a:txBody>
                    <a:bodyPr/>
                    <a:lstStyle/>
                    <a:p>
                      <a:pPr algn="ctr" fontAlgn="ctr"/>
                      <a:r>
                        <a:rPr lang="tr-TR" sz="400" b="0" i="0" u="none" strike="noStrike">
                          <a:effectLst/>
                          <a:latin typeface="Arial"/>
                        </a:rPr>
                        <a:t>Yukarıda gösterilen ...........kalem, toplam .............. taşınırın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400" b="0" i="0" u="none" strike="noStrike">
                          <a:effectLst/>
                          <a:latin typeface="Arial"/>
                        </a:rPr>
                        <a:t> Yukarıda gösterilen ..............kalem, toplam ............... taşınırın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821">
                <a:tc gridSpan="6">
                  <a:txBody>
                    <a:bodyPr/>
                    <a:lstStyle/>
                    <a:p>
                      <a:pPr algn="ctr" fontAlgn="ctr"/>
                      <a:r>
                        <a:rPr lang="tr-TR" sz="400" b="1" i="0" u="none" strike="noStrike">
                          <a:effectLst/>
                          <a:latin typeface="Arial"/>
                        </a:rPr>
                        <a:t>GİRİŞ KAYDI YAPILMIŞTIR.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400" b="1" i="0" u="none" strike="noStrike">
                          <a:effectLst/>
                          <a:latin typeface="Arial"/>
                        </a:rPr>
                        <a:t>ÇIKIŞ KAYDI YAPILMIŞTIR.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4319">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500" b="0"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6366">
                <a:tc gridSpan="6">
                  <a:txBody>
                    <a:bodyPr/>
                    <a:lstStyle/>
                    <a:p>
                      <a:pPr algn="ctr" fontAlgn="ctr"/>
                      <a:r>
                        <a:rPr lang="tr-TR" sz="400" b="1" i="0" u="none" strike="noStrike">
                          <a:effectLst/>
                          <a:latin typeface="Arial"/>
                        </a:rPr>
                        <a:t>  Taşınır Kayıt ve Kontrol Yetkilisinin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l" fontAlgn="ctr"/>
                      <a:r>
                        <a:rPr lang="tr-TR" sz="400" b="1" i="0" u="none" strike="noStrike">
                          <a:effectLst/>
                          <a:latin typeface="Arial"/>
                        </a:rPr>
                        <a:t>    Taşınır Kayıt ve Kontrol Yetkilisinin</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Adı Soyadı:.............................................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500" b="1"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Adı Soyadı:................................................... </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Unvanı:...................................................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500" b="1"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Unvanı:........................................................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İmzası:....................................................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500" b="1" i="0" u="none" strike="noStrike">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İmzası:.........................................................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591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35002">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5002">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tr-TR" sz="400" b="1" i="0" u="none" strike="noStrike">
                          <a:effectLst/>
                          <a:latin typeface="Arial"/>
                        </a:rPr>
                        <a:t>TESLİM EDİLMİŞTİR.      .../.../.....</a:t>
                      </a:r>
                    </a:p>
                  </a:txBody>
                  <a:tcPr marL="0" marR="0" marT="0" marB="0" anchor="b">
                    <a:lnL>
                      <a:noFill/>
                    </a:lnL>
                    <a:lnR>
                      <a:noFill/>
                    </a:lnR>
                    <a:lnT>
                      <a:noFill/>
                    </a:lnT>
                    <a:lnB>
                      <a:noFill/>
                    </a:lnB>
                  </a:tcPr>
                </a:tc>
                <a:tc hMerge="1">
                  <a:txBody>
                    <a:bodyPr/>
                    <a:lstStyle/>
                    <a:p>
                      <a:endParaRPr lang="tr-TR"/>
                    </a:p>
                  </a:txBody>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tr-TR" sz="400" b="1" i="0" u="none" strike="noStrike">
                          <a:effectLst/>
                          <a:latin typeface="Arial"/>
                        </a:rPr>
                        <a:t>TESLİM ALINMIŞTIR.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5686">
                <a:tc>
                  <a:txBody>
                    <a:bodyPr/>
                    <a:lstStyle/>
                    <a:p>
                      <a:pPr algn="ct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ctr" fontAlgn="ctr"/>
                      <a:r>
                        <a:rPr lang="tr-TR" sz="400" b="1" i="0" u="none" strike="noStrike">
                          <a:effectLst/>
                          <a:latin typeface="Arial"/>
                        </a:rPr>
                        <a:t>TESLİM EDEN  (15)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ctr" fontAlgn="ctr"/>
                      <a:r>
                        <a:rPr lang="tr-TR" sz="400" b="1" i="0" u="none" strike="noStrike">
                          <a:effectLst/>
                          <a:latin typeface="Arial"/>
                        </a:rPr>
                        <a:t>TESLİM ALAN    (16)</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Adı Soyadı:..............................................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Adı Soyadı:.................................................. </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Unvanı:...................................................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Unvanı:.......................................................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2730">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tr-TR" sz="400" b="1" i="0" u="none" strike="noStrike">
                          <a:effectLst/>
                          <a:latin typeface="Arial"/>
                        </a:rPr>
                        <a:t>İmzası:....................................................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tr-TR" sz="400" b="1" i="0" u="none" strike="noStrike">
                          <a:effectLst/>
                          <a:latin typeface="Arial"/>
                        </a:rPr>
                        <a:t>İmzası:........................................................</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400" b="1"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10456">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8866">
                <a:tc gridSpan="2">
                  <a:txBody>
                    <a:bodyPr/>
                    <a:lstStyle/>
                    <a:p>
                      <a:pPr algn="l" fontAlgn="b"/>
                      <a:r>
                        <a:rPr lang="tr-TR" sz="400" b="1" i="0" u="none" strike="noStrike">
                          <a:effectLst/>
                          <a:latin typeface="Arial"/>
                        </a:rPr>
                        <a:t>T.M.Y. Örnek No:5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23" name="Metin 29"/>
          <p:cNvSpPr txBox="1">
            <a:spLocks noChangeArrowheads="1"/>
          </p:cNvSpPr>
          <p:nvPr/>
        </p:nvSpPr>
        <p:spPr bwMode="auto">
          <a:xfrm>
            <a:off x="6022975" y="7312025"/>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24" name="Metin 30"/>
          <p:cNvSpPr txBox="1">
            <a:spLocks noChangeArrowheads="1"/>
          </p:cNvSpPr>
          <p:nvPr/>
        </p:nvSpPr>
        <p:spPr bwMode="auto">
          <a:xfrm>
            <a:off x="6022975" y="7312025"/>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25" name="Metin 31"/>
          <p:cNvSpPr txBox="1">
            <a:spLocks noChangeArrowheads="1"/>
          </p:cNvSpPr>
          <p:nvPr/>
        </p:nvSpPr>
        <p:spPr bwMode="auto">
          <a:xfrm>
            <a:off x="6022975" y="7312025"/>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26" name="Metin 32"/>
          <p:cNvSpPr txBox="1">
            <a:spLocks noChangeArrowheads="1"/>
          </p:cNvSpPr>
          <p:nvPr/>
        </p:nvSpPr>
        <p:spPr bwMode="auto">
          <a:xfrm>
            <a:off x="6022975" y="7312025"/>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dirty="0">
                <a:solidFill>
                  <a:srgbClr val="000000"/>
                </a:solidFill>
                <a:latin typeface="Arial"/>
                <a:cs typeface="Arial"/>
              </a:rPr>
              <a:t>ADI</a:t>
            </a:r>
          </a:p>
          <a:p>
            <a:pPr algn="ctr" rtl="0">
              <a:defRPr sz="1000"/>
            </a:pPr>
            <a:endParaRPr lang="tr-TR" sz="800" b="1" i="0" u="none" strike="noStrike" baseline="0" dirty="0">
              <a:solidFill>
                <a:srgbClr val="000000"/>
              </a:solidFill>
              <a:latin typeface="Arial"/>
              <a:cs typeface="Arial"/>
            </a:endParaRPr>
          </a:p>
        </p:txBody>
      </p:sp>
      <p:sp>
        <p:nvSpPr>
          <p:cNvPr id="27" name="Line 7"/>
          <p:cNvSpPr>
            <a:spLocks noChangeShapeType="1"/>
          </p:cNvSpPr>
          <p:nvPr/>
        </p:nvSpPr>
        <p:spPr bwMode="auto">
          <a:xfrm>
            <a:off x="9242425" y="7312025"/>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28" name="Line 8"/>
          <p:cNvSpPr>
            <a:spLocks noChangeShapeType="1"/>
          </p:cNvSpPr>
          <p:nvPr/>
        </p:nvSpPr>
        <p:spPr bwMode="auto">
          <a:xfrm>
            <a:off x="9242425" y="7312025"/>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29" name="Text Box 9"/>
          <p:cNvSpPr txBox="1">
            <a:spLocks noChangeArrowheads="1"/>
          </p:cNvSpPr>
          <p:nvPr/>
        </p:nvSpPr>
        <p:spPr bwMode="auto">
          <a:xfrm>
            <a:off x="6022975" y="7312025"/>
            <a:ext cx="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tr-TR" sz="800" b="1" i="0" u="none" strike="noStrike" baseline="0" dirty="0">
              <a:solidFill>
                <a:srgbClr val="000000"/>
              </a:solidFill>
              <a:latin typeface="Arial"/>
              <a:cs typeface="Arial"/>
            </a:endParaRPr>
          </a:p>
          <a:p>
            <a:pPr algn="ctr" rtl="0">
              <a:defRPr sz="1000"/>
            </a:pPr>
            <a:endParaRPr lang="tr-TR" sz="800" b="1" i="0" u="none" strike="noStrike" baseline="0" dirty="0">
              <a:solidFill>
                <a:srgbClr val="000000"/>
              </a:solidFill>
              <a:latin typeface="Arial"/>
              <a:cs typeface="Arial"/>
            </a:endParaRPr>
          </a:p>
        </p:txBody>
      </p:sp>
      <p:sp>
        <p:nvSpPr>
          <p:cNvPr id="30" name="Text Box 10"/>
          <p:cNvSpPr txBox="1">
            <a:spLocks noChangeArrowheads="1"/>
          </p:cNvSpPr>
          <p:nvPr/>
        </p:nvSpPr>
        <p:spPr bwMode="auto">
          <a:xfrm>
            <a:off x="6022974" y="7312024"/>
            <a:ext cx="925289" cy="581471"/>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tr-TR" sz="800" b="1" dirty="0">
              <a:solidFill>
                <a:srgbClr val="000000"/>
              </a:solidFill>
              <a:latin typeface="Arial"/>
              <a:cs typeface="Arial"/>
            </a:endParaRPr>
          </a:p>
          <a:p>
            <a:pPr algn="ctr" rtl="0">
              <a:defRPr sz="1000"/>
            </a:pPr>
            <a:endParaRPr lang="tr-TR" sz="800" b="1" i="0" u="none" strike="noStrike" baseline="0" dirty="0">
              <a:solidFill>
                <a:srgbClr val="000000"/>
              </a:solidFill>
              <a:latin typeface="Arial"/>
              <a:cs typeface="Arial"/>
            </a:endParaRPr>
          </a:p>
        </p:txBody>
      </p:sp>
      <p:sp>
        <p:nvSpPr>
          <p:cNvPr id="33" name="Line 15"/>
          <p:cNvSpPr>
            <a:spLocks noChangeShapeType="1"/>
          </p:cNvSpPr>
          <p:nvPr/>
        </p:nvSpPr>
        <p:spPr bwMode="auto">
          <a:xfrm>
            <a:off x="9242425" y="7312025"/>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34" name="Line 16"/>
          <p:cNvSpPr>
            <a:spLocks noChangeShapeType="1"/>
          </p:cNvSpPr>
          <p:nvPr/>
        </p:nvSpPr>
        <p:spPr bwMode="auto">
          <a:xfrm>
            <a:off x="9242425" y="7312025"/>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Tree>
    <p:extLst>
      <p:ext uri="{BB962C8B-B14F-4D97-AF65-F5344CB8AC3E}">
        <p14:creationId xmlns:p14="http://schemas.microsoft.com/office/powerpoint/2010/main" xmlns="" val="2677666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250825" y="999769"/>
            <a:ext cx="8721725" cy="4801314"/>
          </a:xfrm>
          <a:prstGeom prst="rect">
            <a:avLst/>
          </a:prstGeom>
          <a:noFill/>
          <a:ln w="9525">
            <a:noFill/>
            <a:miter lim="800000"/>
            <a:headEnd/>
            <a:tailEnd/>
          </a:ln>
        </p:spPr>
        <p:txBody>
          <a:bodyPr anchor="ctr">
            <a:spAutoFit/>
          </a:bodyPr>
          <a:lstStyle/>
          <a:p>
            <a:pPr algn="ctr"/>
            <a:endParaRPr lang="tr-TR" dirty="0" smtClean="0"/>
          </a:p>
          <a:p>
            <a:r>
              <a:rPr lang="tr-TR" dirty="0" smtClean="0"/>
              <a:t>İhtiyaç </a:t>
            </a:r>
            <a:r>
              <a:rPr lang="tr-TR" dirty="0"/>
              <a:t>duyulduğunda kullanılmak üzere satın alınarak depolanan ya da arşivlenenler ile süreli yayınlardan </a:t>
            </a:r>
            <a:r>
              <a:rPr lang="tr-TR" dirty="0" err="1"/>
              <a:t>ciltletilmiş</a:t>
            </a:r>
            <a:r>
              <a:rPr lang="tr-TR" dirty="0"/>
              <a:t> olanlar hariç olmak üzere </a:t>
            </a:r>
            <a:r>
              <a:rPr lang="tr-TR" dirty="0">
                <a:solidFill>
                  <a:srgbClr val="FF0000"/>
                </a:solidFill>
              </a:rPr>
              <a:t>aşağıda sayılan hallerde Taşınır İşlem Fişi düzenlenmez. </a:t>
            </a:r>
            <a:endParaRPr lang="tr-TR" dirty="0" smtClean="0">
              <a:solidFill>
                <a:srgbClr val="FF0000"/>
              </a:solidFill>
            </a:endParaRPr>
          </a:p>
          <a:p>
            <a:endParaRPr lang="tr-TR" dirty="0"/>
          </a:p>
          <a:p>
            <a:r>
              <a:rPr lang="tr-TR" dirty="0" smtClean="0"/>
              <a:t>	1</a:t>
            </a:r>
            <a:r>
              <a:rPr lang="tr-TR" dirty="0"/>
              <a:t>) Satın alındığı andan itibaren tüketimi yapılan su, doğalgaz, kum, çakıl, bahçe toprağı, bahçe gübresi ve benzeri maddeler,</a:t>
            </a:r>
          </a:p>
          <a:p>
            <a:r>
              <a:rPr lang="tr-TR" dirty="0"/>
              <a:t>	2) Makine, cihaz, taşıt ve iş makineleri ile demirbaşların servislerince yapılan bakım ve onarımlarında kullanılan yedek parçalar ile doğrudan taşıtların depolarına konulan akaryakıt, likit gaz (LPG) ve yağlar,</a:t>
            </a:r>
          </a:p>
          <a:p>
            <a:r>
              <a:rPr lang="tr-TR" dirty="0"/>
              <a:t>	3) Kısa sürede tüketilen mutfak tipi tüpler ve yangın söndürme tüplerine yapılan gaz </a:t>
            </a:r>
            <a:r>
              <a:rPr lang="tr-TR" dirty="0" err="1"/>
              <a:t>dolumları</a:t>
            </a:r>
            <a:r>
              <a:rPr lang="tr-TR" dirty="0"/>
              <a:t> ile yazıcı kartuşlarının </a:t>
            </a:r>
            <a:r>
              <a:rPr lang="tr-TR" dirty="0" err="1"/>
              <a:t>dolumları</a:t>
            </a:r>
            <a:r>
              <a:rPr lang="tr-TR" dirty="0"/>
              <a:t>, </a:t>
            </a:r>
          </a:p>
          <a:p>
            <a:r>
              <a:rPr lang="tr-TR" dirty="0"/>
              <a:t>	4) Dergi ve gazete gibi süreli yayınlar ile arşivlenme niteliği olmayan kütüphane materyalleri.</a:t>
            </a:r>
          </a:p>
          <a:p>
            <a:r>
              <a:rPr lang="tr-TR" dirty="0"/>
              <a:t>	5) Bütçenin temsil ve tanıtma giderleri tertibinden makam için alınan yiyecek ve içecekler.</a:t>
            </a: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250825" y="722770"/>
            <a:ext cx="8721725" cy="5355312"/>
          </a:xfrm>
          <a:prstGeom prst="rect">
            <a:avLst/>
          </a:prstGeom>
          <a:noFill/>
          <a:ln w="9525">
            <a:noFill/>
            <a:miter lim="800000"/>
            <a:headEnd/>
            <a:tailEnd/>
          </a:ln>
        </p:spPr>
        <p:txBody>
          <a:bodyPr anchor="ctr">
            <a:spAutoFit/>
          </a:bodyPr>
          <a:lstStyle/>
          <a:p>
            <a:pPr algn="ctr"/>
            <a:endParaRPr lang="tr-TR" dirty="0" smtClean="0"/>
          </a:p>
          <a:p>
            <a:pPr algn="just"/>
            <a:r>
              <a:rPr lang="tr-TR" dirty="0"/>
              <a:t>	b</a:t>
            </a:r>
            <a:r>
              <a:rPr lang="tr-TR" sz="1400" dirty="0"/>
              <a:t>)</a:t>
            </a:r>
            <a:r>
              <a:rPr lang="tr-TR" sz="1400" b="1" dirty="0"/>
              <a:t> (8/11/2012-28461 sayılı R.G.; 8/10/2012 - 2012/3832 sayılı BKK ile eklenen) </a:t>
            </a:r>
            <a:r>
              <a:rPr lang="tr-TR" b="1" dirty="0"/>
              <a:t>Zimmet Fişi (Örnek: 6; 6/A): </a:t>
            </a:r>
            <a:r>
              <a:rPr lang="tr-TR" dirty="0"/>
              <a:t>Taşınır Kod Listesinin (B) bölümünde gösterilen kara taşıtları ve iş makinelerinin bunları sürekli olarak kullanacak personele verilmesinde 6 örnek numaralı Zimmet Fişi düzenlenir. Bu Fiş, vardiya usulü çalışılan yerlerde kullanılan kara taşıtları ve iş makineleri için işyerinde koordinasyonu sağlayan sorumlu yönetici adına düzenlenir. Sorumlu yönetici, kendisine zimmetlenen taşıt veya iş makinesi ile kullanıcısını ayrıca tutulacak kayıtlarda izler</a:t>
            </a:r>
            <a:r>
              <a:rPr lang="tr-TR" dirty="0" smtClean="0"/>
              <a:t>.</a:t>
            </a:r>
          </a:p>
          <a:p>
            <a:pPr algn="just"/>
            <a:r>
              <a:rPr lang="tr-TR" dirty="0" smtClean="0"/>
              <a:t> 	</a:t>
            </a:r>
            <a:r>
              <a:rPr lang="tr-TR" b="1" dirty="0" smtClean="0"/>
              <a:t>Demirbaş</a:t>
            </a:r>
            <a:r>
              <a:rPr lang="tr-TR" b="1" dirty="0"/>
              <a:t>, makine ve cihazların kullanıma verilmesinde ise 6/A örnek numaralı Zimmet Fişi düzenlenir. </a:t>
            </a:r>
            <a:endParaRPr lang="tr-TR" b="1" dirty="0" smtClean="0"/>
          </a:p>
          <a:p>
            <a:pPr algn="just"/>
            <a:endParaRPr lang="tr-TR" b="1" dirty="0" smtClean="0">
              <a:solidFill>
                <a:srgbClr val="FF0000"/>
              </a:solidFill>
            </a:endParaRPr>
          </a:p>
          <a:p>
            <a:pPr algn="just"/>
            <a:r>
              <a:rPr lang="tr-TR" b="1" dirty="0" smtClean="0">
                <a:solidFill>
                  <a:srgbClr val="FF0000"/>
                </a:solidFill>
              </a:rPr>
              <a:t>	Yönetmelik 18.md c) </a:t>
            </a:r>
            <a:r>
              <a:rPr lang="tr-TR" b="1" dirty="0">
                <a:solidFill>
                  <a:srgbClr val="FF0000"/>
                </a:solidFill>
              </a:rPr>
              <a:t>Kullanılmak üzere zimmetle verilen dayanıklı taşınırlardan, herhangi bir nedenle ilgililerince iade edilenler için Taşınır İşlem Fişi düzenlenmez. Bu taşınırların kullanıma verilmelerinde düzenlenmiş olan Zimmet Fişleri, ilgili bölüm imzalanarak zimmetinden düşülen kişiye geri verilir ve Dayanıklı Taşınırlar Defterinde gerekli kayıtlar yapılır.</a:t>
            </a:r>
          </a:p>
          <a:p>
            <a:pPr algn="ctr"/>
            <a:endParaRPr lang="tr-TR" b="1" dirty="0">
              <a:solidFill>
                <a:srgbClr val="FF0000"/>
              </a:solidFill>
            </a:endParaRP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35</a:t>
            </a:fld>
            <a:endParaRPr lang="tr-TR"/>
          </a:p>
        </p:txBody>
      </p:sp>
    </p:spTree>
    <p:extLst>
      <p:ext uri="{BB962C8B-B14F-4D97-AF65-F5344CB8AC3E}">
        <p14:creationId xmlns:p14="http://schemas.microsoft.com/office/powerpoint/2010/main" xmlns="" val="1460654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36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xmlns="" val="1641905275"/>
              </p:ext>
            </p:extLst>
          </p:nvPr>
        </p:nvGraphicFramePr>
        <p:xfrm>
          <a:off x="1115615" y="404673"/>
          <a:ext cx="6264696" cy="6048662"/>
        </p:xfrm>
        <a:graphic>
          <a:graphicData uri="http://schemas.openxmlformats.org/drawingml/2006/table">
            <a:tbl>
              <a:tblPr/>
              <a:tblGrid>
                <a:gridCol w="280186"/>
                <a:gridCol w="222714"/>
                <a:gridCol w="215529"/>
                <a:gridCol w="229897"/>
                <a:gridCol w="258634"/>
                <a:gridCol w="395137"/>
                <a:gridCol w="308924"/>
                <a:gridCol w="438240"/>
                <a:gridCol w="1156670"/>
                <a:gridCol w="373583"/>
                <a:gridCol w="854930"/>
                <a:gridCol w="502901"/>
                <a:gridCol w="107765"/>
                <a:gridCol w="459793"/>
                <a:gridCol w="459793"/>
              </a:tblGrid>
              <a:tr h="155093">
                <a:tc gridSpan="12">
                  <a:txBody>
                    <a:bodyPr/>
                    <a:lstStyle/>
                    <a:p>
                      <a:pPr algn="ctr" fontAlgn="t"/>
                      <a:r>
                        <a:rPr lang="tr-TR" sz="500" b="1" i="0" u="none" strike="noStrike">
                          <a:effectLst/>
                          <a:latin typeface="Arial Tur"/>
                        </a:rPr>
                        <a:t>        Z İ M M E T   F İ Ş İ                                                                       </a:t>
                      </a:r>
                    </a:p>
                  </a:txBody>
                  <a:tcPr marL="2758" marR="2758" marT="2758"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11890">
                <a:tc gridSpan="12">
                  <a:txBody>
                    <a:bodyPr/>
                    <a:lstStyle/>
                    <a:p>
                      <a:pPr algn="ctr" fontAlgn="t"/>
                      <a:r>
                        <a:rPr lang="tr-TR" sz="300" b="0" i="0" u="none" strike="noStrike">
                          <a:effectLst/>
                          <a:latin typeface="Arial"/>
                        </a:rPr>
                        <a:t>              (Demirbaş, Makine ve Cihaz İçin)</a:t>
                      </a:r>
                    </a:p>
                  </a:txBody>
                  <a:tcPr marL="2758" marR="2758" marT="2758"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11890">
                <a:tc gridSpan="5">
                  <a:txBody>
                    <a:bodyPr/>
                    <a:lstStyle/>
                    <a:p>
                      <a:pPr algn="l" fontAlgn="ctr"/>
                      <a:r>
                        <a:rPr lang="tr-TR" sz="300" b="0" i="0" u="none" strike="noStrike">
                          <a:effectLst/>
                          <a:latin typeface="Arial"/>
                        </a:rPr>
                        <a:t>FİŞ SIRA NO :</a:t>
                      </a:r>
                    </a:p>
                  </a:txBody>
                  <a:tcPr marL="2758" marR="2758" marT="2758"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t"/>
                      <a:r>
                        <a:rPr lang="tr-TR" sz="300" b="0" i="0" u="none" strike="noStrike">
                          <a:effectLst/>
                          <a:latin typeface="Arial"/>
                        </a:rPr>
                        <a:t> </a:t>
                      </a:r>
                    </a:p>
                  </a:txBody>
                  <a:tcPr marL="2758" marR="2758" marT="2758"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t"/>
                      <a:r>
                        <a:rPr lang="tr-TR" sz="300" b="0" i="0" u="none" strike="noStrike">
                          <a:effectLst/>
                          <a:latin typeface="Arial"/>
                        </a:rPr>
                        <a:t>TARİH: ..../..../.....</a:t>
                      </a:r>
                    </a:p>
                  </a:txBody>
                  <a:tcPr marL="2758" marR="2758" marT="2758"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11890">
                <a:tc gridSpan="5">
                  <a:txBody>
                    <a:bodyPr/>
                    <a:lstStyle/>
                    <a:p>
                      <a:pPr algn="l" fontAlgn="ctr"/>
                      <a:r>
                        <a:rPr lang="tr-TR" sz="300" b="0" i="0" u="none" strike="noStrike">
                          <a:effectLst/>
                          <a:latin typeface="Arial"/>
                        </a:rPr>
                        <a:t>İL VE İLÇENİN (1)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effectLst/>
                          <a:latin typeface="Arial Tur"/>
                        </a:rPr>
                        <a:t>ADI</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effectLst/>
                          <a:latin typeface="Arial Tur"/>
                        </a:rPr>
                        <a:t>KODU</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0"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468442">
                <a:tc>
                  <a:txBody>
                    <a:bodyPr/>
                    <a:lstStyle/>
                    <a:p>
                      <a:pPr algn="l" fontAlgn="ctr"/>
                      <a:r>
                        <a:rPr lang="tr-TR" sz="300" b="0" i="0" u="none" strike="noStrike">
                          <a:effectLst/>
                          <a:latin typeface="Arial Tur"/>
                        </a:rPr>
                        <a:t>HARCAMA BİRİMİNİN (2)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300" b="0" i="0" u="none" strike="noStrike">
                          <a:effectLst/>
                          <a:latin typeface="Arial"/>
                        </a:rPr>
                        <a:t> </a:t>
                      </a:r>
                    </a:p>
                  </a:txBody>
                  <a:tcPr marL="2758" marR="2758" marT="275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300" b="0" i="0" u="none" strike="noStrike">
                          <a:effectLst/>
                          <a:latin typeface="Arial"/>
                        </a:rPr>
                        <a:t> </a:t>
                      </a:r>
                    </a:p>
                  </a:txBody>
                  <a:tcPr marL="2758" marR="2758" marT="275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300" b="0" i="0" u="none" strike="noStrike">
                          <a:effectLst/>
                          <a:latin typeface="Arial"/>
                        </a:rPr>
                        <a:t> </a:t>
                      </a:r>
                    </a:p>
                  </a:txBody>
                  <a:tcPr marL="2758" marR="2758" marT="275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300" b="0" i="0" u="none" strike="noStrike">
                          <a:effectLst/>
                          <a:latin typeface="Arial Tur"/>
                        </a:rPr>
                        <a:t>ADI</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300" b="0" i="0" u="none" strike="noStrike">
                          <a:effectLst/>
                          <a:latin typeface="Arial Tur"/>
                        </a:rPr>
                        <a:t>KODU</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300" b="0"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11890">
                <a:tc gridSpan="5">
                  <a:txBody>
                    <a:bodyPr/>
                    <a:lstStyle/>
                    <a:p>
                      <a:pPr algn="l" fontAlgn="ctr"/>
                      <a:r>
                        <a:rPr lang="tr-TR" sz="300" b="0" i="0" u="none" strike="noStrike">
                          <a:effectLst/>
                          <a:latin typeface="Arial Tur"/>
                        </a:rPr>
                        <a:t>KİME VERİLDİĞİ (3)</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300" b="0"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300" b="0" i="0" u="none" strike="noStrike">
                        <a:effectLst/>
                        <a:latin typeface="Arial Tur"/>
                      </a:endParaRP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11890">
                <a:tc gridSpan="5">
                  <a:txBody>
                    <a:bodyPr/>
                    <a:lstStyle/>
                    <a:p>
                      <a:pPr algn="l" fontAlgn="ctr"/>
                      <a:r>
                        <a:rPr lang="tr-TR" sz="300" b="0" i="0" u="none" strike="noStrike">
                          <a:effectLst/>
                          <a:latin typeface="Arial Tur"/>
                        </a:rPr>
                        <a:t>NEREYE VERİLDİĞİ  (4)</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algn="ctr" fontAlgn="ctr"/>
                      <a:r>
                        <a:rPr lang="tr-TR" sz="300" b="0"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300" b="0" i="0" u="none" strike="noStrike">
                        <a:effectLst/>
                        <a:latin typeface="Arial Tur"/>
                      </a:endParaRP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1959">
                <a:tc gridSpan="15">
                  <a:txBody>
                    <a:bodyPr/>
                    <a:lstStyle/>
                    <a:p>
                      <a:pPr algn="ctr"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9188">
                <a:tc gridSpan="12">
                  <a:txBody>
                    <a:bodyPr/>
                    <a:lstStyle/>
                    <a:p>
                      <a:pPr algn="ctr" fontAlgn="ctr"/>
                      <a:r>
                        <a:rPr lang="tr-TR" sz="300" b="0" i="0" u="none" strike="noStrike">
                          <a:effectLst/>
                          <a:latin typeface="Arial"/>
                        </a:rPr>
                        <a:t> DEMİRBAŞ, MAKİNE ve CİHAZIN</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r>
              <a:tr h="256417">
                <a:tc>
                  <a:txBody>
                    <a:bodyPr/>
                    <a:lstStyle/>
                    <a:p>
                      <a:pPr algn="ctr" fontAlgn="ctr"/>
                      <a:r>
                        <a:rPr lang="tr-TR" sz="300" b="0" i="0" u="none" strike="noStrike">
                          <a:effectLst/>
                          <a:latin typeface="Arial"/>
                        </a:rPr>
                        <a:t>SIRA NO</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tr-TR" sz="300" b="0" i="0" u="none" strike="noStrike">
                          <a:effectLst/>
                          <a:latin typeface="Arial Tur"/>
                        </a:rPr>
                        <a:t>SİCİL NO            (5)</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300" b="0" i="0" u="none" strike="noStrike">
                          <a:effectLst/>
                          <a:latin typeface="Arial"/>
                        </a:rPr>
                        <a:t> ADI</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300" b="0" i="0" u="none" strike="noStrike">
                          <a:effectLst/>
                          <a:latin typeface="Arial"/>
                        </a:rPr>
                        <a:t>ÖZELLİKLERİ    (6)</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b"/>
                      <a:r>
                        <a:rPr lang="tr-TR" sz="300" b="1" i="0" u="none" strike="noStrike">
                          <a:effectLst/>
                          <a:latin typeface="Arial Tur"/>
                        </a:rPr>
                        <a:t> </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130540">
                <a:tc>
                  <a:txBody>
                    <a:bodyPr/>
                    <a:lstStyle/>
                    <a:p>
                      <a:pPr algn="ctr" fontAlgn="ctr"/>
                      <a:r>
                        <a:rPr lang="tr-TR" sz="300" b="1"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ctr"/>
                      <a:r>
                        <a:rPr lang="tr-TR" sz="300" b="1" i="0" u="none" strike="noStrike">
                          <a:effectLst/>
                          <a:latin typeface="Arial TUR"/>
                        </a:rPr>
                        <a:t> </a:t>
                      </a:r>
                    </a:p>
                  </a:txBody>
                  <a:tcPr marL="2758" marR="2758" marT="2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30540">
                <a:tc>
                  <a:txBody>
                    <a:bodyPr/>
                    <a:lstStyle/>
                    <a:p>
                      <a:pPr algn="ctr" fontAlgn="t"/>
                      <a:r>
                        <a:rPr lang="tr-TR" sz="300" b="1" i="0" u="none" strike="noStrike">
                          <a:effectLst/>
                          <a:latin typeface="Arial Tur"/>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93243">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93243">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86485">
                <a:tc gridSpan="12">
                  <a:txBody>
                    <a:bodyPr/>
                    <a:lstStyle/>
                    <a:p>
                      <a:pPr algn="just" fontAlgn="t"/>
                      <a:r>
                        <a:rPr lang="tr-TR" sz="300" b="0" i="0" u="none" strike="noStrike" dirty="0">
                          <a:effectLst/>
                          <a:latin typeface="Arial TUR"/>
                        </a:rPr>
                        <a:t>Yukarıda sıra ve sicil numarası, adı, özellikleri, nereye veya kime verildiği yazılı olan demirbaş, makine ve cihaz teslim edilmiştir. Kullanıcı kendi kusuru sonucunda doğacak zararları tazmin etmeyi kabul eder.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24946">
                <a:tc>
                  <a:txBody>
                    <a:bodyPr/>
                    <a:lstStyle/>
                    <a:p>
                      <a:pPr algn="l"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gridSpan="3">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hMerge="1">
                  <a:txBody>
                    <a:bodyPr/>
                    <a:lstStyle/>
                    <a:p>
                      <a:endParaRPr lang="tr-TR"/>
                    </a:p>
                  </a:txBody>
                  <a:tcPr/>
                </a:tc>
                <a:tc hMerge="1">
                  <a:txBody>
                    <a:bodyPr/>
                    <a:lstStyle/>
                    <a:p>
                      <a:endParaRPr lang="tr-TR"/>
                    </a:p>
                  </a:txBody>
                  <a:tcPr/>
                </a:tc>
                <a:tc gridSpan="3">
                  <a:txBody>
                    <a:bodyPr/>
                    <a:lstStyle/>
                    <a:p>
                      <a:pPr algn="l" fontAlgn="b"/>
                      <a:r>
                        <a:rPr lang="tr-TR" sz="300" b="0" i="0" u="none" strike="noStrike">
                          <a:effectLst/>
                          <a:latin typeface="Arial TUR"/>
                        </a:rPr>
                        <a:t>                    Tarih: ....../....../......</a:t>
                      </a:r>
                    </a:p>
                  </a:txBody>
                  <a:tcPr marL="2758" marR="2758" marT="2758"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24946">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59256">
                <a:tc gridSpan="8">
                  <a:txBody>
                    <a:bodyPr/>
                    <a:lstStyle/>
                    <a:p>
                      <a:pPr algn="ctr" fontAlgn="ctr"/>
                      <a:r>
                        <a:rPr lang="tr-TR" sz="300" b="1" i="0" u="none" strike="noStrike">
                          <a:effectLst/>
                          <a:latin typeface="Arial TUR"/>
                        </a:rPr>
                        <a:t>                        Taşınır Kayıt ve Kontrol Yetkilisinin</a:t>
                      </a: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t"/>
                      <a:r>
                        <a:rPr lang="tr-TR" sz="300" b="1" i="0" u="none" strike="noStrike">
                          <a:effectLst/>
                          <a:latin typeface="Arial"/>
                        </a:rPr>
                        <a:t>        Teslim Alanın (7) </a:t>
                      </a:r>
                    </a:p>
                  </a:txBody>
                  <a:tcPr marL="2758" marR="2758" marT="2758"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1959">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7648">
                <a:tc gridSpan="8">
                  <a:txBody>
                    <a:bodyPr/>
                    <a:lstStyle/>
                    <a:p>
                      <a:pPr algn="ctr" fontAlgn="ctr"/>
                      <a:r>
                        <a:rPr lang="tr-TR" sz="300" b="1" i="0" u="none" strike="noStrike">
                          <a:effectLst/>
                          <a:latin typeface="Arial TUR"/>
                        </a:rPr>
                        <a:t>   Adı Soyadı : ..................................</a:t>
                      </a: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effectLst/>
                          <a:latin typeface="Arial TUR"/>
                        </a:rPr>
                        <a:t>        Adı Soyadı :.............................</a:t>
                      </a:r>
                    </a:p>
                  </a:txBody>
                  <a:tcPr marL="2758" marR="2758" marT="2758"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7648">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7648">
                <a:tc gridSpan="8">
                  <a:txBody>
                    <a:bodyPr/>
                    <a:lstStyle/>
                    <a:p>
                      <a:pPr algn="ctr" fontAlgn="ctr"/>
                      <a:r>
                        <a:rPr lang="tr-TR" sz="300" b="1" i="0" u="none" strike="noStrike">
                          <a:effectLst/>
                          <a:latin typeface="Arial TUR"/>
                        </a:rPr>
                        <a:t> Unvanı : ......................................</a:t>
                      </a: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effectLst/>
                          <a:latin typeface="Arial TUR"/>
                        </a:rPr>
                        <a:t>        Unvanı : ..................................</a:t>
                      </a:r>
                    </a:p>
                  </a:txBody>
                  <a:tcPr marL="2758" marR="2758" marT="2758"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7648">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7648">
                <a:tc gridSpan="8">
                  <a:txBody>
                    <a:bodyPr/>
                    <a:lstStyle/>
                    <a:p>
                      <a:pPr algn="ctr" fontAlgn="ctr"/>
                      <a:r>
                        <a:rPr lang="tr-TR" sz="300" b="1" i="0" u="none" strike="noStrike">
                          <a:effectLst/>
                          <a:latin typeface="Arial TUR"/>
                        </a:rPr>
                        <a:t>  İmzası : .......................................</a:t>
                      </a:r>
                    </a:p>
                  </a:txBody>
                  <a:tcPr marL="2758" marR="2758" marT="2758"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effectLst/>
                          <a:latin typeface="Arial TUR"/>
                        </a:rPr>
                        <a:t>         İmzası : .................................</a:t>
                      </a:r>
                    </a:p>
                  </a:txBody>
                  <a:tcPr marL="2758" marR="2758" marT="2758"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1959">
                <a:tc gridSpan="12">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67835">
                <a:tc gridSpan="12">
                  <a:txBody>
                    <a:bodyPr/>
                    <a:lstStyle/>
                    <a:p>
                      <a:pPr algn="l" fontAlgn="b"/>
                      <a:r>
                        <a:rPr lang="tr-TR" sz="300" b="0" i="0" u="none" strike="noStrike">
                          <a:effectLst/>
                          <a:latin typeface="Arial"/>
                        </a:rPr>
                        <a:t>Yukarıda sicil numarası belirtilen taşınır eksiksiz olarak teslim alınarak zimmetten düşülmüştür.</a:t>
                      </a:r>
                    </a:p>
                  </a:txBody>
                  <a:tcPr marL="2758" marR="2758" marT="27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300" b="0" i="0" u="none" strike="noStrike">
                        <a:effectLst/>
                        <a:latin typeface="Arial"/>
                      </a:endParaRPr>
                    </a:p>
                  </a:txBody>
                  <a:tcPr marL="2758" marR="2758" marT="275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a:noFill/>
                    </a:lnT>
                    <a:lnB>
                      <a:noFill/>
                    </a:lnB>
                  </a:tcPr>
                </a:tc>
              </a:tr>
              <a:tr h="81959">
                <a:tc>
                  <a:txBody>
                    <a:bodyPr/>
                    <a:lstStyle/>
                    <a:p>
                      <a:pPr algn="ctr" fontAlgn="t"/>
                      <a:r>
                        <a:rPr lang="tr-TR" sz="300" b="0" i="0" u="none" strike="noStrike">
                          <a:effectLst/>
                          <a:latin typeface="Arial"/>
                        </a:rPr>
                        <a:t> </a:t>
                      </a: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gridSpan="5">
                  <a:txBody>
                    <a:bodyPr/>
                    <a:lstStyle/>
                    <a:p>
                      <a:pPr algn="ctr" fontAlgn="t"/>
                      <a:r>
                        <a:rPr lang="tr-TR" sz="300" b="0" i="0" u="none" strike="noStrike">
                          <a:effectLst/>
                          <a:latin typeface="Arial"/>
                        </a:rPr>
                        <a:t>.../.../......</a:t>
                      </a:r>
                    </a:p>
                  </a:txBody>
                  <a:tcPr marL="2758" marR="2758" marT="2758" marB="0">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ctr"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ctr" fontAlgn="t"/>
                      <a:r>
                        <a:rPr lang="tr-TR" sz="300" b="0" i="0" u="none" strike="noStrike">
                          <a:effectLst/>
                          <a:latin typeface="Arial"/>
                        </a:rPr>
                        <a:t> </a:t>
                      </a:r>
                    </a:p>
                  </a:txBody>
                  <a:tcPr marL="2758" marR="2758" marT="2758"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181823">
                <a:tc gridSpan="12">
                  <a:txBody>
                    <a:bodyPr/>
                    <a:lstStyle/>
                    <a:p>
                      <a:pPr algn="l" fontAlgn="t"/>
                      <a:r>
                        <a:rPr lang="tr-TR" sz="300" b="0" i="0" u="none" strike="noStrike">
                          <a:effectLst/>
                          <a:latin typeface="Arial"/>
                        </a:rPr>
                        <a:t>                               Taşınır Kayıt ve Kontrol Yetkilisi</a:t>
                      </a:r>
                    </a:p>
                  </a:txBody>
                  <a:tcPr marL="2758" marR="2758" marT="2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r>
              <a:tr h="81959">
                <a:tc gridSpan="4">
                  <a:txBody>
                    <a:bodyPr/>
                    <a:lstStyle/>
                    <a:p>
                      <a:pPr algn="l" fontAlgn="t"/>
                      <a:r>
                        <a:rPr lang="tr-TR" sz="200" b="1" i="0" u="none" strike="noStrike">
                          <a:effectLst/>
                          <a:latin typeface="Arial Tur"/>
                        </a:rPr>
                        <a:t>T.M.Y. Örnek No: 6/A</a:t>
                      </a: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200" b="1" i="0" u="none" strike="noStrike">
                        <a:effectLst/>
                        <a:latin typeface="Arial Tur"/>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300" b="0" i="0" u="none" strike="noStrike">
                        <a:effectLst/>
                        <a:latin typeface="Arial"/>
                      </a:endParaRPr>
                    </a:p>
                  </a:txBody>
                  <a:tcPr marL="2758" marR="2758" marT="275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a:effectLst/>
                        <a:latin typeface="Arial"/>
                      </a:endParaRPr>
                    </a:p>
                  </a:txBody>
                  <a:tcPr marL="2758" marR="2758" marT="2758" marB="0">
                    <a:lnL>
                      <a:noFill/>
                    </a:lnL>
                    <a:lnR>
                      <a:noFill/>
                    </a:lnR>
                    <a:lnT>
                      <a:noFill/>
                    </a:lnT>
                    <a:lnB>
                      <a:noFill/>
                    </a:lnB>
                  </a:tcPr>
                </a:tc>
                <a:tc>
                  <a:txBody>
                    <a:bodyPr/>
                    <a:lstStyle/>
                    <a:p>
                      <a:pPr algn="l" fontAlgn="t"/>
                      <a:endParaRPr lang="tr-TR" sz="300" b="0" i="0" u="none" strike="noStrike" dirty="0">
                        <a:effectLst/>
                        <a:latin typeface="Arial"/>
                      </a:endParaRPr>
                    </a:p>
                  </a:txBody>
                  <a:tcPr marL="2758" marR="2758" marT="2758" marB="0">
                    <a:lnL>
                      <a:noFill/>
                    </a:lnL>
                    <a:lnR>
                      <a:noFill/>
                    </a:lnR>
                    <a:lnT>
                      <a:noFill/>
                    </a:lnT>
                    <a:lnB>
                      <a:noFill/>
                    </a:lnB>
                  </a:tcPr>
                </a:tc>
              </a:tr>
            </a:tbl>
          </a:graphicData>
        </a:graphic>
      </p:graphicFrame>
    </p:spTree>
    <p:extLst>
      <p:ext uri="{BB962C8B-B14F-4D97-AF65-F5344CB8AC3E}">
        <p14:creationId xmlns:p14="http://schemas.microsoft.com/office/powerpoint/2010/main" xmlns="" val="2020492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250825" y="2938760"/>
            <a:ext cx="8721725" cy="923330"/>
          </a:xfrm>
          <a:prstGeom prst="rect">
            <a:avLst/>
          </a:prstGeom>
          <a:noFill/>
          <a:ln w="9525">
            <a:noFill/>
            <a:miter lim="800000"/>
            <a:headEnd/>
            <a:tailEnd/>
          </a:ln>
        </p:spPr>
        <p:txBody>
          <a:bodyPr anchor="ctr">
            <a:spAutoFit/>
          </a:bodyPr>
          <a:lstStyle/>
          <a:p>
            <a:pPr algn="ctr"/>
            <a:endParaRPr lang="tr-TR" dirty="0" smtClean="0"/>
          </a:p>
          <a:p>
            <a:pPr algn="just"/>
            <a:r>
              <a:rPr lang="tr-TR" dirty="0"/>
              <a:t>	</a:t>
            </a:r>
            <a:r>
              <a:rPr lang="tr-TR" b="1" dirty="0" smtClean="0"/>
              <a:t>c</a:t>
            </a:r>
            <a:r>
              <a:rPr lang="tr-TR" b="1" dirty="0"/>
              <a:t>) Taşınır İstek Belgesi (Örnek: 7): </a:t>
            </a:r>
            <a:r>
              <a:rPr lang="tr-TR" dirty="0"/>
              <a:t>Bu Belge, ambardan taşınır talep edildiğinde kullanılır ve talepte bulunan birim yetkilisinin onayını taşır.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37</a:t>
            </a:fld>
            <a:endParaRPr lang="tr-TR"/>
          </a:p>
        </p:txBody>
      </p:sp>
    </p:spTree>
    <p:extLst>
      <p:ext uri="{BB962C8B-B14F-4D97-AF65-F5344CB8AC3E}">
        <p14:creationId xmlns:p14="http://schemas.microsoft.com/office/powerpoint/2010/main" xmlns="" val="760762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38</a:t>
            </a:fld>
            <a:endParaRPr lang="tr-TR"/>
          </a:p>
        </p:txBody>
      </p:sp>
      <p:sp>
        <p:nvSpPr>
          <p:cNvPr id="6" name="Metin 29"/>
          <p:cNvSpPr txBox="1">
            <a:spLocks noChangeArrowheads="1"/>
          </p:cNvSpPr>
          <p:nvPr/>
        </p:nvSpPr>
        <p:spPr bwMode="auto">
          <a:xfrm>
            <a:off x="2908300" y="12577763"/>
            <a:ext cx="95250" cy="0"/>
          </a:xfrm>
          <a:prstGeom prst="rect">
            <a:avLst/>
          </a:prstGeom>
          <a:solidFill>
            <a:srgbClr val="FFFFFF"/>
          </a:solidFill>
          <a:ln w="17145">
            <a:solidFill>
              <a:srgbClr val="00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7" name="Metin 30"/>
          <p:cNvSpPr txBox="1">
            <a:spLocks noChangeArrowheads="1"/>
          </p:cNvSpPr>
          <p:nvPr/>
        </p:nvSpPr>
        <p:spPr bwMode="auto">
          <a:xfrm>
            <a:off x="2908300" y="12577763"/>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8" name="Metin 31"/>
          <p:cNvSpPr txBox="1">
            <a:spLocks noChangeArrowheads="1"/>
          </p:cNvSpPr>
          <p:nvPr/>
        </p:nvSpPr>
        <p:spPr bwMode="auto">
          <a:xfrm>
            <a:off x="2908300" y="12577763"/>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9" name="Metin 32"/>
          <p:cNvSpPr txBox="1">
            <a:spLocks noChangeArrowheads="1"/>
          </p:cNvSpPr>
          <p:nvPr/>
        </p:nvSpPr>
        <p:spPr bwMode="auto">
          <a:xfrm>
            <a:off x="2908300" y="12577763"/>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0" name="Line 5"/>
          <p:cNvSpPr>
            <a:spLocks noChangeShapeType="1"/>
          </p:cNvSpPr>
          <p:nvPr/>
        </p:nvSpPr>
        <p:spPr bwMode="auto">
          <a:xfrm>
            <a:off x="9232900" y="3119438"/>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1" name="Line 6"/>
          <p:cNvSpPr>
            <a:spLocks noChangeShapeType="1"/>
          </p:cNvSpPr>
          <p:nvPr/>
        </p:nvSpPr>
        <p:spPr bwMode="auto">
          <a:xfrm>
            <a:off x="9232900" y="3119438"/>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2" name="Line 8"/>
          <p:cNvSpPr>
            <a:spLocks noChangeShapeType="1"/>
          </p:cNvSpPr>
          <p:nvPr/>
        </p:nvSpPr>
        <p:spPr bwMode="auto">
          <a:xfrm>
            <a:off x="9232900" y="12577763"/>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4" name="Metin 29"/>
          <p:cNvSpPr txBox="1">
            <a:spLocks noChangeArrowheads="1"/>
          </p:cNvSpPr>
          <p:nvPr/>
        </p:nvSpPr>
        <p:spPr bwMode="auto">
          <a:xfrm>
            <a:off x="5143500" y="8661400"/>
            <a:ext cx="95250" cy="0"/>
          </a:xfrm>
          <a:prstGeom prst="rect">
            <a:avLst/>
          </a:prstGeom>
          <a:solidFill>
            <a:srgbClr val="FFFFFF"/>
          </a:solidFill>
          <a:ln w="17145">
            <a:solidFill>
              <a:srgbClr val="00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5" name="Metin 30"/>
          <p:cNvSpPr txBox="1">
            <a:spLocks noChangeArrowheads="1"/>
          </p:cNvSpPr>
          <p:nvPr/>
        </p:nvSpPr>
        <p:spPr bwMode="auto">
          <a:xfrm>
            <a:off x="5143500" y="86614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6" name="Metin 31"/>
          <p:cNvSpPr txBox="1">
            <a:spLocks noChangeArrowheads="1"/>
          </p:cNvSpPr>
          <p:nvPr/>
        </p:nvSpPr>
        <p:spPr bwMode="auto">
          <a:xfrm>
            <a:off x="5143500" y="86614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7" name="Metin 32"/>
          <p:cNvSpPr txBox="1">
            <a:spLocks noChangeArrowheads="1"/>
          </p:cNvSpPr>
          <p:nvPr/>
        </p:nvSpPr>
        <p:spPr bwMode="auto">
          <a:xfrm>
            <a:off x="5143500" y="86614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graphicFrame>
        <p:nvGraphicFramePr>
          <p:cNvPr id="2" name="Tablo 1"/>
          <p:cNvGraphicFramePr>
            <a:graphicFrameLocks noGrp="1"/>
          </p:cNvGraphicFramePr>
          <p:nvPr>
            <p:extLst>
              <p:ext uri="{D42A27DB-BD31-4B8C-83A1-F6EECF244321}">
                <p14:modId xmlns:p14="http://schemas.microsoft.com/office/powerpoint/2010/main" xmlns="" val="1449798448"/>
              </p:ext>
            </p:extLst>
          </p:nvPr>
        </p:nvGraphicFramePr>
        <p:xfrm>
          <a:off x="1345049" y="476670"/>
          <a:ext cx="6453902" cy="5652869"/>
        </p:xfrm>
        <a:graphic>
          <a:graphicData uri="http://schemas.openxmlformats.org/drawingml/2006/table">
            <a:tbl>
              <a:tblPr/>
              <a:tblGrid>
                <a:gridCol w="428065"/>
                <a:gridCol w="1251267"/>
                <a:gridCol w="1075650"/>
                <a:gridCol w="779298"/>
                <a:gridCol w="976866"/>
                <a:gridCol w="954914"/>
                <a:gridCol w="987842"/>
              </a:tblGrid>
              <a:tr h="236126">
                <a:tc gridSpan="7">
                  <a:txBody>
                    <a:bodyPr/>
                    <a:lstStyle/>
                    <a:p>
                      <a:pPr algn="ctr" fontAlgn="b"/>
                      <a:r>
                        <a:rPr lang="tr-TR" sz="1200" b="1" i="0" u="none" strike="noStrike">
                          <a:effectLst/>
                          <a:latin typeface="Arial"/>
                        </a:rPr>
                        <a:t>TAŞINIR İSTEK BELGESİ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6126">
                <a:tc gridSpan="3">
                  <a:txBody>
                    <a:bodyPr/>
                    <a:lstStyle/>
                    <a:p>
                      <a:pPr algn="l" fontAlgn="b"/>
                      <a:r>
                        <a:rPr lang="tr-TR" sz="800" b="0" i="0" u="none" strike="noStrike" dirty="0">
                          <a:effectLst/>
                          <a:latin typeface="Arial"/>
                        </a:rPr>
                        <a:t>İstek Yapan Birim: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l" fontAlgn="b"/>
                      <a:r>
                        <a:rPr lang="tr-TR" sz="800" b="0" i="0" u="none" strike="noStrike">
                          <a:effectLst/>
                          <a:latin typeface="Arial"/>
                        </a:rPr>
                        <a:t>Tarihi: .../..../....</a:t>
                      </a:r>
                    </a:p>
                  </a:txBody>
                  <a:tcPr marL="592705"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800" b="0"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tr-TR" sz="800" b="0" i="0" u="none" strike="noStrike">
                          <a:effectLst/>
                          <a:latin typeface="Arial"/>
                        </a:rPr>
                        <a:t>No:.......</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36126">
                <a:tc gridSpan="7">
                  <a:txBody>
                    <a:bodyPr/>
                    <a:lstStyle/>
                    <a:p>
                      <a:pPr algn="ctr" fontAlgn="ctr"/>
                      <a:r>
                        <a:rPr lang="pt-BR" sz="800" b="0" i="0" u="none" strike="noStrike">
                          <a:effectLst/>
                          <a:latin typeface="Arial"/>
                        </a:rPr>
                        <a:t>T        A          Ş        I         N       I        R       I        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4099">
                <a:tc>
                  <a:txBody>
                    <a:bodyPr/>
                    <a:lstStyle/>
                    <a:p>
                      <a:pPr algn="ctr" fontAlgn="ctr"/>
                      <a:r>
                        <a:rPr lang="tr-TR" sz="800" b="0" i="0" u="none" strike="noStrike">
                          <a:effectLst/>
                          <a:latin typeface="Arial"/>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800" b="0" i="0" u="none" strike="noStrike">
                          <a:effectLst/>
                          <a:latin typeface="Arial"/>
                        </a:rPr>
                        <a:t> 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800" b="0" i="0" u="none" strike="noStrike">
                          <a:effectLst/>
                          <a:latin typeface="Arial"/>
                        </a:rPr>
                        <a:t>ÖLÇÜ BİRİMİ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İSTENİLEN MİKTAR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a:effectLst/>
                          <a:latin typeface="Arial"/>
                        </a:rPr>
                        <a:t>KARŞILANAN MİKTAR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26">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tr-TR" sz="700" b="1" i="0" u="none" strike="noStrike">
                          <a:effectLst/>
                          <a:latin typeface="Arial"/>
                        </a:rPr>
                        <a:t> </a:t>
                      </a:r>
                      <a:endParaRPr lang="tr-TR" sz="9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59">
                <a:tc>
                  <a:txBody>
                    <a:bodyPr/>
                    <a:lstStyle/>
                    <a:p>
                      <a:pPr algn="ctr" fontAlgn="ctr"/>
                      <a:r>
                        <a:rPr lang="tr-TR" sz="7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tr-TR" sz="7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tr-TR" sz="7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tr-TR" sz="7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7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9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9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9057">
                <a:tc gridSpan="3">
                  <a:txBody>
                    <a:bodyPr/>
                    <a:lstStyle/>
                    <a:p>
                      <a:pPr algn="ctr" fontAlgn="ctr"/>
                      <a:r>
                        <a:rPr lang="tr-TR" sz="800" b="0" i="0" u="none" strike="noStrike">
                          <a:effectLst/>
                          <a:latin typeface="Arial"/>
                        </a:rPr>
                        <a:t>Birimimiz ihtiyacı için yukarıda belirtilen taşınırların verilmesi rica olunur.</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gridSpan="4">
                  <a:txBody>
                    <a:bodyPr/>
                    <a:lstStyle/>
                    <a:p>
                      <a:pPr algn="ctr" fontAlgn="ctr"/>
                      <a:r>
                        <a:rPr lang="tr-TR" sz="800" b="0" i="0" u="none" strike="noStrike">
                          <a:effectLst/>
                          <a:latin typeface="Arial"/>
                        </a:rPr>
                        <a:t>"Karşılanan Miktar" sütununda kayıtlı miktarları teslim edilmiştir.</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87458">
                <a:tc gridSpan="3">
                  <a:txBody>
                    <a:bodyPr/>
                    <a:lstStyle/>
                    <a:p>
                      <a:pPr algn="ctr" fontAlgn="ctr"/>
                      <a:r>
                        <a:rPr lang="tr-TR" sz="900" b="1" i="0" u="none" strike="noStrike">
                          <a:effectLst/>
                          <a:latin typeface="Arial"/>
                        </a:rPr>
                        <a:t>İstek Yapan Birim Yöneticisi</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gridSpan="4">
                  <a:txBody>
                    <a:bodyPr/>
                    <a:lstStyle/>
                    <a:p>
                      <a:pPr algn="ctr" fontAlgn="ctr"/>
                      <a:r>
                        <a:rPr lang="tr-TR" sz="900" b="1" i="0" u="none" strike="noStrike">
                          <a:effectLst/>
                          <a:latin typeface="Arial"/>
                        </a:rPr>
                        <a:t>Taşınır Kayıt ve Kontrol Yetkilisi</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56659">
                <a:tc gridSpan="3">
                  <a:txBody>
                    <a:bodyPr/>
                    <a:lstStyle/>
                    <a:p>
                      <a:pPr algn="l" fontAlgn="ctr"/>
                      <a:r>
                        <a:rPr lang="tr-TR" sz="900" b="1" i="0" u="none" strike="noStrike">
                          <a:effectLst/>
                          <a:latin typeface="Arial"/>
                        </a:rPr>
                        <a:t>Adı, Soyadı</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gridSpan="4">
                  <a:txBody>
                    <a:bodyPr/>
                    <a:lstStyle/>
                    <a:p>
                      <a:pPr algn="l" fontAlgn="ctr"/>
                      <a:r>
                        <a:rPr lang="tr-TR" sz="900" b="1" i="0" u="none" strike="noStrike">
                          <a:effectLst/>
                          <a:latin typeface="Arial"/>
                        </a:rPr>
                        <a:t>           Adı, Soyadı</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225860">
                <a:tc gridSpan="3">
                  <a:txBody>
                    <a:bodyPr/>
                    <a:lstStyle/>
                    <a:p>
                      <a:pPr algn="l" fontAlgn="b"/>
                      <a:r>
                        <a:rPr lang="tr-TR" sz="900" b="1" i="0" u="none" strike="noStrike">
                          <a:effectLst/>
                          <a:latin typeface="Arial"/>
                        </a:rPr>
                        <a:t>Unvanı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gridSpan="4">
                  <a:txBody>
                    <a:bodyPr/>
                    <a:lstStyle/>
                    <a:p>
                      <a:pPr algn="l" fontAlgn="b"/>
                      <a:r>
                        <a:rPr lang="tr-TR" sz="900" b="1" i="0" u="none" strike="noStrike">
                          <a:effectLst/>
                          <a:latin typeface="Arial"/>
                        </a:rPr>
                        <a:t>           Unvanı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318258">
                <a:tc gridSpan="3">
                  <a:txBody>
                    <a:bodyPr/>
                    <a:lstStyle/>
                    <a:p>
                      <a:pPr algn="l" fontAlgn="ctr"/>
                      <a:r>
                        <a:rPr lang="tr-TR" sz="900" b="1" i="0" u="none" strike="noStrike">
                          <a:effectLst/>
                          <a:latin typeface="Arial"/>
                        </a:rPr>
                        <a:t>İmzası</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gridSpan="4">
                  <a:txBody>
                    <a:bodyPr/>
                    <a:lstStyle/>
                    <a:p>
                      <a:pPr algn="l" fontAlgn="ctr"/>
                      <a:r>
                        <a:rPr lang="tr-TR" sz="900" b="1" i="0" u="none" strike="noStrike">
                          <a:effectLst/>
                          <a:latin typeface="Arial"/>
                        </a:rPr>
                        <a:t>           İmzası</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84794">
                <a:tc gridSpan="7">
                  <a:txBody>
                    <a:bodyPr/>
                    <a:lstStyle/>
                    <a:p>
                      <a:pPr algn="l" fontAlgn="b"/>
                      <a:r>
                        <a:rPr lang="tr-TR" sz="800" b="0" i="0" u="none" strike="noStrike">
                          <a:effectLst/>
                          <a:latin typeface="Arial"/>
                        </a:rPr>
                        <a:t>Belgenin bir örneği istek yapan birimde dosyalanmak üzere taşınırın teslim edildiği görevliye verilir.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4794">
                <a:tc>
                  <a:txBody>
                    <a:bodyPr/>
                    <a:lstStyle/>
                    <a:p>
                      <a:pPr algn="l" fontAlgn="b"/>
                      <a:r>
                        <a:rPr lang="tr-TR" sz="7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5593">
                <a:tc gridSpan="2">
                  <a:txBody>
                    <a:bodyPr/>
                    <a:lstStyle/>
                    <a:p>
                      <a:pPr algn="l" fontAlgn="b"/>
                      <a:r>
                        <a:rPr lang="tr-TR" sz="800" b="1" i="0" u="none" strike="noStrike">
                          <a:effectLst/>
                          <a:latin typeface="Arial"/>
                        </a:rPr>
                        <a:t>T.M.Y. Örnek No:7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900" b="0"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8" name="Metin 29"/>
          <p:cNvSpPr txBox="1">
            <a:spLocks noChangeArrowheads="1"/>
          </p:cNvSpPr>
          <p:nvPr/>
        </p:nvSpPr>
        <p:spPr bwMode="auto">
          <a:xfrm>
            <a:off x="3802063" y="4940300"/>
            <a:ext cx="95250" cy="0"/>
          </a:xfrm>
          <a:prstGeom prst="rect">
            <a:avLst/>
          </a:prstGeom>
          <a:solidFill>
            <a:srgbClr val="FFFFFF"/>
          </a:solidFill>
          <a:ln w="17145">
            <a:solidFill>
              <a:srgbClr val="000000"/>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19" name="Metin 30"/>
          <p:cNvSpPr txBox="1">
            <a:spLocks noChangeArrowheads="1"/>
          </p:cNvSpPr>
          <p:nvPr/>
        </p:nvSpPr>
        <p:spPr bwMode="auto">
          <a:xfrm>
            <a:off x="3802063" y="49403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20" name="Metin 31"/>
          <p:cNvSpPr txBox="1">
            <a:spLocks noChangeArrowheads="1"/>
          </p:cNvSpPr>
          <p:nvPr/>
        </p:nvSpPr>
        <p:spPr bwMode="auto">
          <a:xfrm>
            <a:off x="3802063" y="49403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21" name="Metin 32"/>
          <p:cNvSpPr txBox="1">
            <a:spLocks noChangeArrowheads="1"/>
          </p:cNvSpPr>
          <p:nvPr/>
        </p:nvSpPr>
        <p:spPr bwMode="auto">
          <a:xfrm>
            <a:off x="3802063" y="494030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Tree>
    <p:extLst>
      <p:ext uri="{BB962C8B-B14F-4D97-AF65-F5344CB8AC3E}">
        <p14:creationId xmlns:p14="http://schemas.microsoft.com/office/powerpoint/2010/main" xmlns="" val="1470233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323850" y="2216875"/>
            <a:ext cx="8072438" cy="1754326"/>
          </a:xfrm>
          <a:prstGeom prst="rect">
            <a:avLst/>
          </a:prstGeom>
          <a:noFill/>
          <a:ln w="9525">
            <a:noFill/>
            <a:miter lim="800000"/>
            <a:headEnd/>
            <a:tailEnd/>
          </a:ln>
        </p:spPr>
        <p:txBody>
          <a:bodyPr anchor="ctr">
            <a:spAutoFit/>
          </a:bodyPr>
          <a:lstStyle/>
          <a:p>
            <a:pPr algn="just"/>
            <a:r>
              <a:rPr lang="tr-TR" b="1" dirty="0" smtClean="0"/>
              <a:t>	ç</a:t>
            </a:r>
            <a:r>
              <a:rPr lang="tr-TR" b="1" dirty="0"/>
              <a:t>) Dayanıklı Taşınırlar Listesi (Örnek: 8): </a:t>
            </a:r>
            <a:r>
              <a:rPr lang="tr-TR" dirty="0"/>
              <a:t>Bu Liste, Taşınır Kod Listesinin (B) bölümünde gösterilen taşınırlardan oda, büro, bölüm, atölye ve servislerde kullanılmak üzere verilenler için iki nüsha olarak düzenlenir. Listenin bir nüshası taşınırın bulunduğu yerde asılı bulundurulur. Diğer nüshası ise taşınır kayıt kontrol yetkilisi tarafından dosyasında saklanır.</a:t>
            </a: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3568" y="1348206"/>
            <a:ext cx="8117532" cy="4247317"/>
          </a:xfrm>
          <a:prstGeom prst="rect">
            <a:avLst/>
          </a:prstGeom>
          <a:noFill/>
          <a:ln w="9525">
            <a:noFill/>
            <a:miter lim="800000"/>
            <a:headEnd/>
            <a:tailEnd/>
          </a:ln>
        </p:spPr>
        <p:txBody>
          <a:bodyPr wrap="square" anchor="ctr">
            <a:spAutoFit/>
          </a:bodyPr>
          <a:lstStyle/>
          <a:p>
            <a:pPr algn="ctr">
              <a:tabLst>
                <a:tab pos="900113" algn="ctr"/>
                <a:tab pos="2339975" algn="ctr"/>
                <a:tab pos="3635375" algn="ctr"/>
              </a:tabLst>
            </a:pPr>
            <a:r>
              <a:rPr lang="tr-TR" b="1" dirty="0"/>
              <a:t>TAŞINIR MAL YÖNETMELİĞİ</a:t>
            </a:r>
            <a:endParaRPr lang="tr-TR" dirty="0"/>
          </a:p>
          <a:p>
            <a:pPr algn="ctr">
              <a:tabLst>
                <a:tab pos="900113" algn="ctr"/>
                <a:tab pos="2339975" algn="ctr"/>
                <a:tab pos="3635375" algn="ctr"/>
              </a:tabLst>
            </a:pPr>
            <a:r>
              <a:rPr lang="tr-TR" dirty="0"/>
              <a:t> </a:t>
            </a:r>
          </a:p>
          <a:p>
            <a:pPr algn="ctr">
              <a:tabLst>
                <a:tab pos="900113" algn="ctr"/>
                <a:tab pos="2339975" algn="ctr"/>
                <a:tab pos="3635375" algn="ctr"/>
              </a:tabLst>
            </a:pPr>
            <a:r>
              <a:rPr lang="tr-TR" b="1" dirty="0"/>
              <a:t>BİRİNCİ BÖLÜM</a:t>
            </a:r>
            <a:endParaRPr lang="tr-TR" dirty="0"/>
          </a:p>
          <a:p>
            <a:pPr algn="ctr">
              <a:tabLst>
                <a:tab pos="900113" algn="ctr"/>
                <a:tab pos="2339975" algn="ctr"/>
                <a:tab pos="3635375" algn="ctr"/>
              </a:tabLst>
            </a:pPr>
            <a:r>
              <a:rPr lang="tr-TR" b="1" dirty="0"/>
              <a:t>Amaç, Kapsam, Dayanak ve </a:t>
            </a:r>
            <a:r>
              <a:rPr lang="tr-TR" b="1" dirty="0" smtClean="0"/>
              <a:t>Tanımlar</a:t>
            </a:r>
          </a:p>
          <a:p>
            <a:pPr algn="ctr">
              <a:tabLst>
                <a:tab pos="900113" algn="ctr"/>
                <a:tab pos="2339975" algn="ctr"/>
                <a:tab pos="3635375" algn="ctr"/>
              </a:tabLst>
            </a:pPr>
            <a:endParaRPr lang="tr-TR" b="1" dirty="0"/>
          </a:p>
          <a:p>
            <a:pPr algn="ctr">
              <a:tabLst>
                <a:tab pos="900113" algn="ctr"/>
                <a:tab pos="2339975" algn="ctr"/>
                <a:tab pos="3635375" algn="ctr"/>
              </a:tabLst>
            </a:pPr>
            <a:endParaRPr lang="tr-TR" dirty="0"/>
          </a:p>
          <a:p>
            <a:pPr algn="ctr">
              <a:tabLst>
                <a:tab pos="900113" algn="ctr"/>
                <a:tab pos="2339975" algn="ctr"/>
                <a:tab pos="3635375" algn="ctr"/>
              </a:tabLst>
            </a:pPr>
            <a:r>
              <a:rPr lang="tr-TR" b="1" dirty="0"/>
              <a:t>	Amaç</a:t>
            </a:r>
            <a:endParaRPr lang="tr-TR" dirty="0"/>
          </a:p>
          <a:p>
            <a:pPr algn="ctr">
              <a:tabLst>
                <a:tab pos="900113" algn="ctr"/>
                <a:tab pos="2339975" algn="ctr"/>
                <a:tab pos="3635375" algn="ctr"/>
              </a:tabLst>
            </a:pPr>
            <a:r>
              <a:rPr lang="tr-TR" b="1" dirty="0"/>
              <a:t>	MADDE 1 –</a:t>
            </a:r>
            <a:r>
              <a:rPr lang="tr-TR" dirty="0"/>
              <a:t> (1) </a:t>
            </a:r>
            <a:r>
              <a:rPr lang="tr-TR" b="1" dirty="0"/>
              <a:t>(19/6/2010-27616 sayılı R.G.; 4/05/2010 - 2010/504 sayılı BKK ile değişik)</a:t>
            </a:r>
            <a:r>
              <a:rPr lang="tr-TR" i="1" dirty="0"/>
              <a:t> </a:t>
            </a:r>
            <a:r>
              <a:rPr lang="tr-TR" dirty="0"/>
              <a:t>Bu Yönetmeliğin amacı, kaynağına ve edinme yöntemine bakılmaksızın kamu idarelerine ait taşınır malların kaydı, muhafazası ve kullanımı ile yönetim hesabının verilmesi, merkez ve taşrada taşınır yönetim sorumlularıyla bunlar adına görev yapacak olanların belirlenmesi ve kamu idareleri arasında taşınırların bedelsiz devri ile tahsisine ilişkin esas ve usulleri belirlemektir..	</a:t>
            </a:r>
          </a:p>
          <a:p>
            <a:pPr algn="ctr">
              <a:tabLst>
                <a:tab pos="900113" algn="ctr"/>
                <a:tab pos="2339975" algn="ctr"/>
                <a:tab pos="3635375" algn="ctr"/>
              </a:tabLst>
            </a:pP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xmlns="" val="3720955819"/>
              </p:ext>
            </p:extLst>
          </p:nvPr>
        </p:nvGraphicFramePr>
        <p:xfrm>
          <a:off x="2195736" y="476675"/>
          <a:ext cx="5544615" cy="5688628"/>
        </p:xfrm>
        <a:graphic>
          <a:graphicData uri="http://schemas.openxmlformats.org/drawingml/2006/table">
            <a:tbl>
              <a:tblPr/>
              <a:tblGrid>
                <a:gridCol w="378181"/>
                <a:gridCol w="1271784"/>
                <a:gridCol w="320232"/>
                <a:gridCol w="622169"/>
                <a:gridCol w="524573"/>
                <a:gridCol w="402578"/>
                <a:gridCol w="695365"/>
                <a:gridCol w="1329733"/>
              </a:tblGrid>
              <a:tr h="386223">
                <a:tc gridSpan="8">
                  <a:txBody>
                    <a:bodyPr/>
                    <a:lstStyle/>
                    <a:p>
                      <a:pPr algn="ctr" fontAlgn="ctr"/>
                      <a:r>
                        <a:rPr lang="pt-BR" sz="800" b="1" i="0" u="none" strike="noStrike">
                          <a:effectLst/>
                          <a:latin typeface="Arial"/>
                        </a:rPr>
                        <a:t>D A Y A N I K L I  T A Ş I N I R L A R   L İ S T E S İ</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2956">
                <a:tc gridSpan="2">
                  <a:txBody>
                    <a:bodyPr/>
                    <a:lstStyle/>
                    <a:p>
                      <a:pPr algn="l" fontAlgn="ctr"/>
                      <a:r>
                        <a:rPr lang="tr-TR" sz="400" b="0" i="0" u="none" strike="noStrike">
                          <a:effectLst/>
                          <a:latin typeface="Arial"/>
                        </a:rPr>
                        <a:t>İL VE İLÇENİN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04">
                <a:tc>
                  <a:txBody>
                    <a:bodyPr/>
                    <a:lstStyle/>
                    <a:p>
                      <a:pPr algn="l" fontAlgn="ctr"/>
                      <a:r>
                        <a:rPr lang="tr-TR" sz="400" b="0" i="0" u="none" strike="noStrike">
                          <a:effectLst/>
                          <a:latin typeface="Arial"/>
                        </a:rPr>
                        <a:t>HARCAMA BİRİMİNİN (2)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endParaRPr lang="tr-TR" sz="500" b="0" i="0" u="none" strike="noStrike">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56">
                <a:tc gridSpan="3">
                  <a:txBody>
                    <a:bodyPr/>
                    <a:lstStyle/>
                    <a:p>
                      <a:pPr algn="l" fontAlgn="ctr"/>
                      <a:r>
                        <a:rPr lang="tr-TR" sz="400" b="0" i="0" u="none" strike="noStrike">
                          <a:effectLst/>
                          <a:latin typeface="Arial"/>
                        </a:rPr>
                        <a:t>TAŞINIRIN BULUNDUĞU YER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5">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9052">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223">
                <a:tc>
                  <a:txBody>
                    <a:bodyPr/>
                    <a:lstStyle/>
                    <a:p>
                      <a:pPr algn="ctr" fontAlgn="ctr"/>
                      <a:r>
                        <a:rPr lang="tr-TR" sz="400" b="0" i="0" u="none" strike="noStrike">
                          <a:effectLst/>
                          <a:latin typeface="Arial"/>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tr-TR" sz="400" b="0" i="0" u="none" strike="noStrike">
                          <a:effectLst/>
                          <a:latin typeface="Arial"/>
                        </a:rPr>
                        <a:t>TAŞINIR 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MİKTARI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SİCİL NUMARASI</a:t>
                      </a:r>
                      <a:br>
                        <a:rPr lang="tr-TR" sz="400" b="0" i="0" u="none" strike="noStrike">
                          <a:effectLst/>
                          <a:latin typeface="Arial"/>
                        </a:rPr>
                      </a:br>
                      <a:r>
                        <a:rPr lang="tr-TR" sz="400" b="0" i="0" u="none" strike="noStrike">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4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45">
                <a:tc>
                  <a:txBody>
                    <a:bodyPr/>
                    <a:lstStyle/>
                    <a:p>
                      <a:pPr algn="ctr"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400" b="0" i="0" u="none" strike="noStrike" dirty="0">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740">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5931">
                <a:tc gridSpan="8">
                  <a:txBody>
                    <a:bodyPr/>
                    <a:lstStyle/>
                    <a:p>
                      <a:pPr algn="l" fontAlgn="ctr"/>
                      <a:r>
                        <a:rPr lang="tr-TR" sz="500" b="0" i="0" u="none" strike="noStrike">
                          <a:effectLst/>
                          <a:latin typeface="Arial"/>
                        </a:rPr>
                        <a:t>       Yukarıda adı, miktarı ve sicil numarası yazılı olan taşınırlar kullanılmak üzere eksiksiz olarak teslim edilmiştir.    Tarih:......./......./.......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2628">
                <a:tc gridSpan="5">
                  <a:txBody>
                    <a:bodyPr/>
                    <a:lstStyle/>
                    <a:p>
                      <a:pPr algn="l" fontAlgn="ctr"/>
                      <a:r>
                        <a:rPr lang="tr-TR" sz="500" b="1" i="0" u="none" strike="noStrike">
                          <a:effectLst/>
                          <a:latin typeface="Arial"/>
                        </a:rPr>
                        <a:t>         Taşınır Kayıt ve Kontrol Yetkilisi</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1" i="0" u="none" strike="noStrike">
                        <a:effectLst/>
                        <a:latin typeface="Arial"/>
                      </a:endParaRPr>
                    </a:p>
                  </a:txBody>
                  <a:tcPr marL="0" marR="0" marT="0" marB="0" anchor="b">
                    <a:lnL>
                      <a:noFill/>
                    </a:lnL>
                    <a:lnR>
                      <a:noFill/>
                    </a:lnR>
                    <a:lnT>
                      <a:noFill/>
                    </a:lnT>
                    <a:lnB>
                      <a:noFill/>
                    </a:lnB>
                  </a:tcPr>
                </a:tc>
                <a:tc gridSpan="2">
                  <a:txBody>
                    <a:bodyPr/>
                    <a:lstStyle/>
                    <a:p>
                      <a:pPr algn="l" fontAlgn="ctr"/>
                      <a:r>
                        <a:rPr lang="tr-TR" sz="500" b="1" i="0" u="none" strike="noStrike">
                          <a:effectLst/>
                          <a:latin typeface="Arial"/>
                        </a:rPr>
                        <a:t>          Teslim Alan (5)</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128740">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8740">
                <a:tc gridSpan="3">
                  <a:txBody>
                    <a:bodyPr/>
                    <a:lstStyle/>
                    <a:p>
                      <a:pPr algn="l" fontAlgn="b"/>
                      <a:r>
                        <a:rPr lang="tr-TR" sz="500" b="1" i="0" u="none" strike="noStrike">
                          <a:effectLst/>
                          <a:latin typeface="Arial"/>
                        </a:rPr>
                        <a:t>          Adı Soyadı:.....................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tr-TR" sz="500" b="1" i="0" u="none" strike="noStrike">
                          <a:effectLst/>
                          <a:latin typeface="Arial"/>
                        </a:rPr>
                        <a:t>          Adı Soyadı:.....................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128740">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8740">
                <a:tc gridSpan="3">
                  <a:txBody>
                    <a:bodyPr/>
                    <a:lstStyle/>
                    <a:p>
                      <a:pPr algn="l" fontAlgn="b"/>
                      <a:r>
                        <a:rPr lang="tr-TR" sz="500" b="1" i="0" u="none" strike="noStrike">
                          <a:effectLst/>
                          <a:latin typeface="Arial"/>
                        </a:rPr>
                        <a:t>          Ünvanı:............................</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tr-TR" sz="500" b="1" i="0" u="none" strike="noStrike">
                          <a:effectLst/>
                          <a:latin typeface="Arial"/>
                        </a:rPr>
                        <a:t>          Ünvanı:............................</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128740">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8740">
                <a:tc gridSpan="3">
                  <a:txBody>
                    <a:bodyPr/>
                    <a:lstStyle/>
                    <a:p>
                      <a:pPr algn="l" fontAlgn="b"/>
                      <a:r>
                        <a:rPr lang="tr-TR" sz="500" b="1" i="0" u="none" strike="noStrike">
                          <a:effectLst/>
                          <a:latin typeface="Arial"/>
                        </a:rPr>
                        <a:t>          İmzası:.............................</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tr-TR" sz="500" b="1" i="0" u="none" strike="noStrike">
                          <a:effectLst/>
                          <a:latin typeface="Arial"/>
                        </a:rPr>
                        <a:t>          İmzası:.............................</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r>
              <a:tr h="128740">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25504">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6313">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5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6313">
                <a:tc gridSpan="2">
                  <a:txBody>
                    <a:bodyPr/>
                    <a:lstStyle/>
                    <a:p>
                      <a:pPr algn="l" fontAlgn="b"/>
                      <a:r>
                        <a:rPr lang="tr-TR" sz="400" b="1" i="0" u="none" strike="noStrike">
                          <a:effectLst/>
                          <a:latin typeface="Arial"/>
                        </a:rPr>
                        <a:t>T.M.Y. Örnek No: 8</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dirty="0">
                          <a:effectLst/>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40</a:t>
            </a:fld>
            <a:endParaRPr lang="tr-TR"/>
          </a:p>
        </p:txBody>
      </p:sp>
    </p:spTree>
    <p:extLst>
      <p:ext uri="{BB962C8B-B14F-4D97-AF65-F5344CB8AC3E}">
        <p14:creationId xmlns:p14="http://schemas.microsoft.com/office/powerpoint/2010/main" xmlns="" val="1777461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323850" y="1801376"/>
            <a:ext cx="8072438" cy="2585323"/>
          </a:xfrm>
          <a:prstGeom prst="rect">
            <a:avLst/>
          </a:prstGeom>
          <a:noFill/>
          <a:ln w="9525">
            <a:noFill/>
            <a:miter lim="800000"/>
            <a:headEnd/>
            <a:tailEnd/>
          </a:ln>
        </p:spPr>
        <p:txBody>
          <a:bodyPr anchor="ctr">
            <a:spAutoFit/>
          </a:bodyPr>
          <a:lstStyle/>
          <a:p>
            <a:pPr algn="just"/>
            <a:r>
              <a:rPr lang="tr-TR" dirty="0"/>
              <a:t>	</a:t>
            </a:r>
            <a:r>
              <a:rPr lang="tr-TR" b="1" dirty="0"/>
              <a:t>d) Taşınır Geçici Alındısı (Örnek: 9): </a:t>
            </a:r>
            <a:r>
              <a:rPr lang="tr-TR" dirty="0"/>
              <a:t>Bu Alındı, muayene ve kabul işlemi derhal yapılamayan hallerde, taşınırların geçici olarak teslim alınmasında düzenlenir. Alındının birinci nüshası taşınırı teslim edene verilir. Muayene ve kabul işleminden sonra kabul edilen taşınırlar için Taşınır İşlem Fişi düzenlenir ve bu Fişin tarih ve numarası geçici alındının dosyasında saklanan ikinci nüshası üzerine kaydedilir. Muayene ve kabul işleminden sonra kabul edilmeyen taşınırlarda ise ilgiliye verilen Taşınır Geçici Alındısı geri alınarak dosyasındaki ikinci nüshasıyla birleştirilir. Alındının geri alınamaması halinde ikinci nüshası üzerine durumu belirtir açıklama yapılır.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41</a:t>
            </a:fld>
            <a:endParaRPr lang="tr-TR"/>
          </a:p>
        </p:txBody>
      </p:sp>
    </p:spTree>
    <p:extLst>
      <p:ext uri="{BB962C8B-B14F-4D97-AF65-F5344CB8AC3E}">
        <p14:creationId xmlns:p14="http://schemas.microsoft.com/office/powerpoint/2010/main" xmlns="" val="2826188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42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1454390394"/>
              </p:ext>
            </p:extLst>
          </p:nvPr>
        </p:nvGraphicFramePr>
        <p:xfrm>
          <a:off x="1593850" y="404668"/>
          <a:ext cx="6362525" cy="5372087"/>
        </p:xfrm>
        <a:graphic>
          <a:graphicData uri="http://schemas.openxmlformats.org/drawingml/2006/table">
            <a:tbl>
              <a:tblPr/>
              <a:tblGrid>
                <a:gridCol w="447922"/>
                <a:gridCol w="773683"/>
                <a:gridCol w="1832407"/>
                <a:gridCol w="570082"/>
                <a:gridCol w="590443"/>
                <a:gridCol w="447922"/>
                <a:gridCol w="570082"/>
                <a:gridCol w="732963"/>
                <a:gridCol w="397021"/>
              </a:tblGrid>
              <a:tr h="548172">
                <a:tc gridSpan="9">
                  <a:txBody>
                    <a:bodyPr/>
                    <a:lstStyle/>
                    <a:p>
                      <a:pPr algn="ctr" fontAlgn="b"/>
                      <a:r>
                        <a:rPr lang="pt-BR" sz="1600" b="1" i="0" u="none" strike="noStrike">
                          <a:effectLst/>
                          <a:latin typeface="Arial"/>
                        </a:rPr>
                        <a:t>T A Ş I N I R  G E Ç İ C İ   A L I N D I S I</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0881">
                <a:tc gridSpan="2">
                  <a:txBody>
                    <a:bodyPr/>
                    <a:lstStyle/>
                    <a:p>
                      <a:pPr algn="l" fontAlgn="ctr"/>
                      <a:r>
                        <a:rPr lang="tr-TR" sz="900" b="0" i="0" u="none" strike="noStrike">
                          <a:effectLst/>
                          <a:latin typeface="Arial"/>
                        </a:rPr>
                        <a:t>İL VE İLÇENİN (1)</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9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ADI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81">
                <a:tc gridSpan="3">
                  <a:txBody>
                    <a:bodyPr/>
                    <a:lstStyle/>
                    <a:p>
                      <a:pPr algn="l" fontAlgn="ctr"/>
                      <a:r>
                        <a:rPr lang="tr-TR" sz="900" b="0" i="0" u="none" strike="noStrike">
                          <a:effectLst/>
                          <a:latin typeface="Arial"/>
                        </a:rPr>
                        <a:t>HARCAMA BİRİMİNİN (2)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0" i="0" u="none" strike="noStrike">
                          <a:effectLst/>
                          <a:latin typeface="Arial"/>
                        </a:rPr>
                        <a:t>ADI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0881">
                <a:tc gridSpan="2">
                  <a:txBody>
                    <a:bodyPr/>
                    <a:lstStyle/>
                    <a:p>
                      <a:pPr algn="l" fontAlgn="ctr"/>
                      <a:r>
                        <a:rPr lang="tr-TR" sz="900" b="0" i="0" u="none" strike="noStrike">
                          <a:effectLst/>
                          <a:latin typeface="Arial"/>
                        </a:rPr>
                        <a:t> AMBARIN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ctr"/>
                      <a:r>
                        <a:rPr lang="tr-TR" sz="900" b="0" i="0" u="none" strike="noStrike">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ADI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81">
                <a:tc gridSpan="3">
                  <a:txBody>
                    <a:bodyPr/>
                    <a:lstStyle/>
                    <a:p>
                      <a:pPr algn="l" fontAlgn="ctr"/>
                      <a:r>
                        <a:rPr lang="tr-TR" sz="900" b="0" i="0" u="none" strike="noStrike">
                          <a:effectLst/>
                          <a:latin typeface="Arial"/>
                        </a:rPr>
                        <a:t>MUHASEBE BİRİMİNİN (3)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0" i="0" u="none" strike="noStrike">
                          <a:effectLst/>
                          <a:latin typeface="Arial"/>
                        </a:rPr>
                        <a:t>ADI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81">
                <a:tc gridSpan="3">
                  <a:txBody>
                    <a:bodyPr/>
                    <a:lstStyle/>
                    <a:p>
                      <a:pPr algn="l" fontAlgn="ctr"/>
                      <a:r>
                        <a:rPr lang="tr-TR" sz="900" b="0" i="0" u="none" strike="noStrike">
                          <a:effectLst/>
                          <a:latin typeface="Arial"/>
                        </a:rPr>
                        <a:t>TAŞINIRA İLİŞKİN FATURANIN VEYA İRSALİYENİN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900" b="0" i="0" u="none" strike="noStrike">
                          <a:effectLst/>
                          <a:latin typeface="Arial"/>
                        </a:rPr>
                        <a:t>TARİHİ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SAYISI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81">
                <a:tc gridSpan="3">
                  <a:txBody>
                    <a:bodyPr/>
                    <a:lstStyle/>
                    <a:p>
                      <a:pPr algn="l" fontAlgn="ctr"/>
                      <a:r>
                        <a:rPr lang="tr-TR" sz="900" b="0" i="0" u="none" strike="noStrike">
                          <a:effectLst/>
                          <a:latin typeface="Arial"/>
                        </a:rPr>
                        <a:t>NEREDEN GELDİĞİ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ctr"/>
                      <a:r>
                        <a:rPr lang="tr-TR" sz="900" b="0"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9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9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291">
                <a:tc>
                  <a:txBody>
                    <a:bodyPr/>
                    <a:lstStyle/>
                    <a:p>
                      <a:pPr algn="ctr" fontAlgn="ctr"/>
                      <a:endParaRPr lang="tr-TR" sz="800" b="1" i="0" u="none" strike="noStrike">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800" b="1" i="0" u="none" strike="noStrike">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800" b="1" i="0" u="none" strike="noStrike">
                        <a:effectLst/>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800" b="1"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800" b="1"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800" b="1"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02">
                <a:tc gridSpan="9">
                  <a:txBody>
                    <a:bodyPr/>
                    <a:lstStyle/>
                    <a:p>
                      <a:pPr algn="ctr" fontAlgn="ctr"/>
                      <a:r>
                        <a:rPr lang="pt-BR" sz="1000" b="0" i="0" u="none" strike="noStrike">
                          <a:effectLst/>
                          <a:latin typeface="Arial"/>
                        </a:rPr>
                        <a:t>T  A  Ş  I  N  I  R  I  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8428">
                <a:tc>
                  <a:txBody>
                    <a:bodyPr/>
                    <a:lstStyle/>
                    <a:p>
                      <a:pPr algn="ctr" fontAlgn="ctr"/>
                      <a:r>
                        <a:rPr lang="tr-TR" sz="900" b="0" i="0" u="none" strike="noStrike">
                          <a:effectLst/>
                          <a:latin typeface="Arial"/>
                        </a:rPr>
                        <a:t>SIRA 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KODU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ADI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ÖLÇÜ     BİRİMİ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MİKTARI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a:effectLst/>
                          <a:latin typeface="Arial"/>
                        </a:rPr>
                        <a:t>BİRİM    FİYATI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0" i="0" u="none" strike="noStrike">
                          <a:effectLst/>
                          <a:latin typeface="Arial"/>
                        </a:rPr>
                        <a:t>TUTARI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74362">
                <a:tc>
                  <a:txBody>
                    <a:bodyPr/>
                    <a:lstStyle/>
                    <a:p>
                      <a:pPr algn="ctr" fontAlgn="ctr"/>
                      <a:r>
                        <a:rPr lang="tr-TR" sz="10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362">
                <a:tc>
                  <a:txBody>
                    <a:bodyPr/>
                    <a:lstStyle/>
                    <a:p>
                      <a:pPr algn="ctr" fontAlgn="ctr"/>
                      <a:r>
                        <a:rPr lang="tr-TR" sz="10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0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881">
                <a:tc>
                  <a:txBody>
                    <a:bodyPr/>
                    <a:lstStyle/>
                    <a:p>
                      <a:pPr algn="l" fontAlgn="b"/>
                      <a:r>
                        <a:rPr lang="tr-TR" sz="8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tr-TR" sz="8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l" fontAlgn="b"/>
                      <a:r>
                        <a:rPr lang="tr-TR" sz="800" b="1" i="0" u="none" strike="noStrike">
                          <a:effectLst/>
                          <a:latin typeface="Arial"/>
                        </a:rPr>
                        <a:t>İMZA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8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291">
                <a:tc>
                  <a:txBody>
                    <a:bodyPr/>
                    <a:lstStyle/>
                    <a:p>
                      <a:pPr algn="l" fontAlgn="b"/>
                      <a:r>
                        <a:rPr lang="tr-TR" sz="800" b="0" i="0" u="none" strike="noStrike">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tr-TR" sz="8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tr-TR" sz="8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tr-TR" sz="8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tr-TR" sz="800" b="0" i="0" u="none" strike="noStrike">
                        <a:effectLst/>
                        <a:latin typeface="Arial"/>
                      </a:endParaRPr>
                    </a:p>
                  </a:txBody>
                  <a:tcPr marL="9525" marR="9525" marT="9525" marB="0" anchor="b">
                    <a:lnL>
                      <a:noFill/>
                    </a:lnL>
                    <a:lnR>
                      <a:noFill/>
                    </a:lnR>
                    <a:lnT>
                      <a:noFill/>
                    </a:lnT>
                    <a:lnB>
                      <a:noFill/>
                    </a:lnB>
                  </a:tcPr>
                </a:tc>
                <a:tc>
                  <a:txBody>
                    <a:bodyPr/>
                    <a:lstStyle/>
                    <a:p>
                      <a:pPr algn="l" fontAlgn="b"/>
                      <a:r>
                        <a:rPr lang="tr-TR" sz="800" b="0" i="0" u="none" strike="noStrike">
                          <a:effectLst/>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307511">
                <a:tc gridSpan="9">
                  <a:txBody>
                    <a:bodyPr/>
                    <a:lstStyle/>
                    <a:p>
                      <a:pPr algn="l" fontAlgn="ctr"/>
                      <a:r>
                        <a:rPr lang="tr-TR" sz="800" b="0" i="0" u="none" strike="noStrike">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7401">
                <a:tc gridSpan="2">
                  <a:txBody>
                    <a:bodyPr/>
                    <a:lstStyle/>
                    <a:p>
                      <a:pPr algn="l" fontAlgn="b"/>
                      <a:r>
                        <a:rPr lang="tr-TR" sz="900" b="1" i="0" u="none" strike="noStrike">
                          <a:effectLst/>
                          <a:latin typeface="Arial"/>
                        </a:rPr>
                        <a:t>T.M.Y. Örnek No:9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000" b="0" i="0" u="none" strike="noStrike">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900" b="1" i="0" u="none" strike="noStrike" dirty="0">
                        <a:effectLst/>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494665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323850" y="1222326"/>
            <a:ext cx="8064574" cy="4770537"/>
          </a:xfrm>
          <a:prstGeom prst="rect">
            <a:avLst/>
          </a:prstGeom>
          <a:noFill/>
          <a:ln w="9525">
            <a:noFill/>
            <a:miter lim="800000"/>
            <a:headEnd/>
            <a:tailEnd/>
          </a:ln>
        </p:spPr>
        <p:txBody>
          <a:bodyPr wrap="square" anchor="ctr">
            <a:spAutoFit/>
          </a:bodyPr>
          <a:lstStyle/>
          <a:p>
            <a:pPr algn="just"/>
            <a:r>
              <a:rPr lang="tr-TR" sz="1600" b="1" dirty="0"/>
              <a:t>e) Kayıttan Düşme Teklif ve Onay Tutanağı (Örnek: 10): </a:t>
            </a:r>
            <a:r>
              <a:rPr lang="tr-TR" sz="1600" dirty="0"/>
              <a:t>Bu Tutanak, </a:t>
            </a:r>
            <a:endParaRPr lang="tr-TR" sz="1600" dirty="0" smtClean="0"/>
          </a:p>
          <a:p>
            <a:pPr marL="285750" indent="-285750" algn="just">
              <a:buFont typeface="Arial" pitchFamily="34" charset="0"/>
              <a:buChar char="•"/>
            </a:pPr>
            <a:r>
              <a:rPr lang="tr-TR" sz="1600" dirty="0" smtClean="0"/>
              <a:t>taşınırın </a:t>
            </a:r>
            <a:r>
              <a:rPr lang="tr-TR" sz="1600" dirty="0"/>
              <a:t>kaybolma, çalınma ve fire gibi herhangi bir nedenle yok olması; yıpranma, kırılma veya bozulma gibi nedenlerle kullanılamaz hale gelmesi; hurdaya ayrılması ile canlı taşınırların ölmesi gibi nedenlerle kayıtlardan düşülmesini sağlamak amacıyla </a:t>
            </a:r>
            <a:endParaRPr lang="tr-TR" sz="1600" dirty="0" smtClean="0"/>
          </a:p>
          <a:p>
            <a:pPr marL="285750" indent="-285750" algn="just">
              <a:buFont typeface="Arial" pitchFamily="34" charset="0"/>
              <a:buChar char="•"/>
            </a:pPr>
            <a:r>
              <a:rPr lang="tr-TR" sz="1600" dirty="0" smtClean="0"/>
              <a:t>üç </a:t>
            </a:r>
            <a:r>
              <a:rPr lang="tr-TR" sz="1600" dirty="0"/>
              <a:t>nüsha olarak düzenlenir </a:t>
            </a:r>
            <a:endParaRPr lang="tr-TR" sz="1600" dirty="0" smtClean="0"/>
          </a:p>
          <a:p>
            <a:pPr marL="285750" indent="-285750" algn="just">
              <a:buFont typeface="Arial" pitchFamily="34" charset="0"/>
              <a:buChar char="•"/>
            </a:pPr>
            <a:r>
              <a:rPr lang="tr-TR" sz="1600" dirty="0" smtClean="0"/>
              <a:t>ve </a:t>
            </a:r>
            <a:r>
              <a:rPr lang="tr-TR" sz="1600" dirty="0"/>
              <a:t>verilen yetki çerçevesinde üst yönetici veya harcama yetkilisi tarafından onaylanır</a:t>
            </a:r>
            <a:r>
              <a:rPr lang="tr-TR" sz="1600" dirty="0" smtClean="0"/>
              <a:t>.</a:t>
            </a:r>
          </a:p>
          <a:p>
            <a:pPr algn="just"/>
            <a:r>
              <a:rPr lang="tr-TR" sz="1600" dirty="0" smtClean="0"/>
              <a:t> </a:t>
            </a:r>
          </a:p>
          <a:p>
            <a:pPr algn="just"/>
            <a:r>
              <a:rPr lang="tr-TR" sz="1600" dirty="0" smtClean="0"/>
              <a:t>Bir </a:t>
            </a:r>
            <a:r>
              <a:rPr lang="tr-TR" sz="1600" dirty="0"/>
              <a:t>nüshası, çıkış kaydına esas olmak üzere düzenlenen Taşınır İşlem Fişine, ikinci nüshası muhasebe birimine gönderilecek Taşınır İşlem Fişine eklenir. Diğer nüshası ise dosyasında saklanır. </a:t>
            </a:r>
            <a:endParaRPr lang="tr-TR" sz="1600" dirty="0" smtClean="0"/>
          </a:p>
          <a:p>
            <a:pPr algn="just"/>
            <a:r>
              <a:rPr lang="tr-TR" sz="1600" dirty="0" smtClean="0"/>
              <a:t>Bu </a:t>
            </a:r>
            <a:r>
              <a:rPr lang="tr-TR" sz="1600" dirty="0"/>
              <a:t>Tutanak, bu bentte sayılan hallerin ortaya çıkması durumunda</a:t>
            </a:r>
            <a:r>
              <a:rPr lang="tr-TR" sz="1600" dirty="0" smtClean="0"/>
              <a:t>,</a:t>
            </a:r>
          </a:p>
          <a:p>
            <a:pPr marL="285750" indent="-285750" algn="just">
              <a:buFont typeface="Arial" pitchFamily="34" charset="0"/>
              <a:buChar char="•"/>
            </a:pPr>
            <a:r>
              <a:rPr lang="tr-TR" sz="1600" dirty="0" smtClean="0"/>
              <a:t> </a:t>
            </a:r>
            <a:r>
              <a:rPr lang="tr-TR" sz="1600" dirty="0"/>
              <a:t>bu durumun araştırma gerektirmesi halinde harcama yetkilisi tarafından görevlendirilecek en az üç kişiden oluşan komisyon kararına, </a:t>
            </a:r>
            <a:endParaRPr lang="tr-TR" sz="1600" dirty="0" smtClean="0"/>
          </a:p>
          <a:p>
            <a:pPr marL="285750" indent="-285750" algn="just">
              <a:buFont typeface="Arial" pitchFamily="34" charset="0"/>
              <a:buChar char="•"/>
            </a:pPr>
            <a:r>
              <a:rPr lang="tr-TR" sz="1600" dirty="0" smtClean="0"/>
              <a:t>gerektirmemesi </a:t>
            </a:r>
            <a:r>
              <a:rPr lang="tr-TR" sz="1600" dirty="0"/>
              <a:t>halinde harcama yetkilisinin kararına, </a:t>
            </a:r>
            <a:endParaRPr lang="tr-TR" sz="1600" dirty="0" smtClean="0"/>
          </a:p>
          <a:p>
            <a:pPr marL="285750" indent="-285750" algn="just">
              <a:buFont typeface="Arial" pitchFamily="34" charset="0"/>
              <a:buChar char="•"/>
            </a:pPr>
            <a:r>
              <a:rPr lang="tr-TR" sz="1600" dirty="0" smtClean="0"/>
              <a:t>sayım </a:t>
            </a:r>
            <a:r>
              <a:rPr lang="tr-TR" sz="1600" dirty="0"/>
              <a:t>sonucunda taşınırların noksan çıkması halinde ise sayım kurulunun kararına dayanılarak </a:t>
            </a:r>
            <a:endParaRPr lang="tr-TR" sz="1600" dirty="0" smtClean="0"/>
          </a:p>
          <a:p>
            <a:pPr algn="just"/>
            <a:r>
              <a:rPr lang="tr-TR" sz="1600" dirty="0" smtClean="0"/>
              <a:t>taşınır </a:t>
            </a:r>
            <a:r>
              <a:rPr lang="tr-TR" sz="1600" dirty="0"/>
              <a:t>kayıt kontrol yetkilisince düzenlenir ve verilen yetki çerçevesinde üst yönetici veya harcama yetkilisi tarafından onaylanır. </a:t>
            </a:r>
          </a:p>
          <a:p>
            <a:pPr algn="just"/>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idx="1"/>
          </p:nvPr>
        </p:nvPicPr>
        <p:blipFill>
          <a:blip r:embed="rId2" cstate="print"/>
          <a:stretch>
            <a:fillRect/>
          </a:stretch>
        </p:blipFill>
        <p:spPr bwMode="auto">
          <a:xfrm>
            <a:off x="457200" y="3303328"/>
            <a:ext cx="8229600" cy="1653107"/>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44</a:t>
            </a:fld>
            <a:endParaRPr lang="tr-TR"/>
          </a:p>
        </p:txBody>
      </p:sp>
      <p:pic>
        <p:nvPicPr>
          <p:cNvPr id="122881" name="Picture 1"/>
          <p:cNvPicPr>
            <a:picLocks noChangeAspect="1" noChangeArrowheads="1"/>
          </p:cNvPicPr>
          <p:nvPr/>
        </p:nvPicPr>
        <p:blipFill>
          <a:blip r:embed="rId3" cstate="print"/>
          <a:srcRect/>
          <a:stretch>
            <a:fillRect/>
          </a:stretch>
        </p:blipFill>
        <p:spPr bwMode="auto">
          <a:xfrm>
            <a:off x="467544" y="1628800"/>
            <a:ext cx="8496944" cy="1495425"/>
          </a:xfrm>
          <a:prstGeom prst="rect">
            <a:avLst/>
          </a:prstGeom>
          <a:noFill/>
          <a:ln w="9525">
            <a:noFill/>
            <a:miter lim="800000"/>
            <a:headEnd/>
            <a:tailEnd/>
          </a:ln>
        </p:spPr>
      </p:pic>
    </p:spTree>
    <p:extLst>
      <p:ext uri="{BB962C8B-B14F-4D97-AF65-F5344CB8AC3E}">
        <p14:creationId xmlns:p14="http://schemas.microsoft.com/office/powerpoint/2010/main" xmlns="" val="594997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1268760"/>
            <a:ext cx="7552349" cy="4824536"/>
          </a:xfrm>
        </p:spPr>
        <p:txBody>
          <a:bodyPr>
            <a:normAutofit fontScale="85000" lnSpcReduction="20000"/>
          </a:bodyPr>
          <a:lstStyle/>
          <a:p>
            <a:pPr>
              <a:buNone/>
            </a:pPr>
            <a:r>
              <a:rPr lang="tr-TR" dirty="0" smtClean="0"/>
              <a:t>Resmi Gazete’de belirtilenler Harcama Yetkilileri içindir. </a:t>
            </a:r>
          </a:p>
          <a:p>
            <a:pPr>
              <a:buNone/>
            </a:pPr>
            <a:r>
              <a:rPr lang="tr-TR" dirty="0" smtClean="0"/>
              <a:t>Üstü için </a:t>
            </a:r>
            <a:r>
              <a:rPr lang="tr-TR" dirty="0" err="1" smtClean="0"/>
              <a:t>herhalükarda</a:t>
            </a:r>
            <a:r>
              <a:rPr lang="tr-TR" dirty="0" smtClean="0"/>
              <a:t> üst yöneticiye sunulmak üzere </a:t>
            </a:r>
            <a:r>
              <a:rPr lang="tr-TR" dirty="0" err="1" smtClean="0"/>
              <a:t>SGB’ye</a:t>
            </a:r>
            <a:r>
              <a:rPr lang="tr-TR" dirty="0" smtClean="0"/>
              <a:t> gönderilmelidir.</a:t>
            </a:r>
          </a:p>
          <a:p>
            <a:pPr>
              <a:buNone/>
            </a:pPr>
            <a:endParaRPr lang="tr-TR" dirty="0" smtClean="0"/>
          </a:p>
          <a:p>
            <a:pPr>
              <a:buNone/>
            </a:pPr>
            <a:endParaRPr lang="tr-TR" dirty="0" smtClean="0"/>
          </a:p>
          <a:p>
            <a:pPr>
              <a:buNone/>
            </a:pPr>
            <a:r>
              <a:rPr lang="tr-TR" dirty="0" smtClean="0"/>
              <a:t>Ancak; üst yöneticiye ait bu yetki 2012/17 </a:t>
            </a:r>
            <a:r>
              <a:rPr lang="tr-TR" dirty="0" err="1" smtClean="0"/>
              <a:t>nolu</a:t>
            </a:r>
            <a:r>
              <a:rPr lang="tr-TR" dirty="0" smtClean="0"/>
              <a:t> Genelge’yle</a:t>
            </a:r>
          </a:p>
          <a:p>
            <a:pPr>
              <a:buNone/>
            </a:pPr>
            <a:endParaRPr lang="tr-TR" dirty="0" smtClean="0"/>
          </a:p>
          <a:p>
            <a:pPr>
              <a:buNone/>
            </a:pPr>
            <a:r>
              <a:rPr lang="tr-TR" dirty="0" smtClean="0"/>
              <a:t>Merkez ve taşra için</a:t>
            </a:r>
          </a:p>
          <a:p>
            <a:pPr>
              <a:buNone/>
            </a:pPr>
            <a:r>
              <a:rPr lang="tr-TR" dirty="0" smtClean="0"/>
              <a:t>50.000 TL ‘ye kadar İlçe milli eğitim müdürü</a:t>
            </a:r>
          </a:p>
          <a:p>
            <a:pPr>
              <a:buNone/>
            </a:pPr>
            <a:r>
              <a:rPr lang="tr-TR" dirty="0" smtClean="0"/>
              <a:t>100.000 TL ‘ye kadar İl milli eğitim müdürü ‘ne devredilmiştir.</a:t>
            </a:r>
          </a:p>
          <a:p>
            <a:pPr>
              <a:buNone/>
            </a:pPr>
            <a:endParaRPr lang="tr-TR" dirty="0" smtClean="0"/>
          </a:p>
          <a:p>
            <a:pPr>
              <a:buNone/>
            </a:pPr>
            <a:r>
              <a:rPr lang="tr-TR" dirty="0" smtClean="0"/>
              <a:t>100.000 TL ve üstü için üst yönetici(müsteşar) </a:t>
            </a:r>
            <a:r>
              <a:rPr lang="tr-TR" dirty="0" err="1" smtClean="0"/>
              <a:t>SGB’ce</a:t>
            </a:r>
            <a:r>
              <a:rPr lang="tr-TR" dirty="0" smtClean="0"/>
              <a:t> onay </a:t>
            </a:r>
          </a:p>
          <a:p>
            <a:pPr>
              <a:buNone/>
            </a:pPr>
            <a:r>
              <a:rPr lang="tr-TR" dirty="0" smtClean="0"/>
              <a:t>alınacaktır.</a:t>
            </a:r>
          </a:p>
          <a:p>
            <a:pPr>
              <a:buNone/>
            </a:pPr>
            <a:endParaRPr lang="tr-TR" dirty="0" smtClean="0"/>
          </a:p>
        </p:txBody>
      </p:sp>
      <p:sp>
        <p:nvSpPr>
          <p:cNvPr id="3" name="2 Slayt Numarası Yer Tutucusu"/>
          <p:cNvSpPr>
            <a:spLocks noGrp="1"/>
          </p:cNvSpPr>
          <p:nvPr>
            <p:ph type="sldNum" sz="quarter" idx="12"/>
          </p:nvPr>
        </p:nvSpPr>
        <p:spPr/>
        <p:txBody>
          <a:bodyPr/>
          <a:lstStyle/>
          <a:p>
            <a:pPr>
              <a:defRPr/>
            </a:pPr>
            <a:fld id="{873AF1F3-4FC4-47C4-B503-1C97E6EDFBF1}" type="slidenum">
              <a:rPr lang="tr-TR" smtClean="0"/>
              <a:pPr>
                <a:defRPr/>
              </a:pPr>
              <a:t>45</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46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2151169485"/>
              </p:ext>
            </p:extLst>
          </p:nvPr>
        </p:nvGraphicFramePr>
        <p:xfrm>
          <a:off x="971604" y="332661"/>
          <a:ext cx="7272805" cy="5802856"/>
        </p:xfrm>
        <a:graphic>
          <a:graphicData uri="http://schemas.openxmlformats.org/drawingml/2006/table">
            <a:tbl>
              <a:tblPr/>
              <a:tblGrid>
                <a:gridCol w="484396"/>
                <a:gridCol w="178641"/>
                <a:gridCol w="814197"/>
                <a:gridCol w="1387915"/>
                <a:gridCol w="360721"/>
                <a:gridCol w="178641"/>
                <a:gridCol w="814197"/>
                <a:gridCol w="814197"/>
                <a:gridCol w="371027"/>
                <a:gridCol w="178641"/>
                <a:gridCol w="467219"/>
                <a:gridCol w="590893"/>
                <a:gridCol w="632120"/>
              </a:tblGrid>
              <a:tr h="103681">
                <a:tc>
                  <a:txBody>
                    <a:bodyPr/>
                    <a:lstStyle/>
                    <a:p>
                      <a:pPr algn="l" fontAlgn="b"/>
                      <a:endParaRPr lang="tr-TR" sz="400" b="1" i="0" u="none" strike="noStrike" dirty="0">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r>
              <a:tr h="181443">
                <a:tc>
                  <a:txBody>
                    <a:bodyPr/>
                    <a:lstStyle/>
                    <a:p>
                      <a:pPr algn="l" fontAlgn="b"/>
                      <a:r>
                        <a:rPr lang="tr-TR" sz="400" b="1" i="0" u="none" strike="noStrike">
                          <a:effectLst/>
                          <a:latin typeface="Arial"/>
                        </a:rPr>
                        <a:t>            </a:t>
                      </a:r>
                    </a:p>
                  </a:txBody>
                  <a:tcPr marL="0" marR="0" marT="0" marB="0" anchor="b">
                    <a:lnL>
                      <a:noFill/>
                    </a:lnL>
                    <a:lnR>
                      <a:noFill/>
                    </a:lnR>
                    <a:lnT>
                      <a:noFill/>
                    </a:lnT>
                    <a:lnB>
                      <a:noFill/>
                    </a:lnB>
                  </a:tcPr>
                </a:tc>
                <a:tc gridSpan="12">
                  <a:txBody>
                    <a:bodyPr/>
                    <a:lstStyle/>
                    <a:p>
                      <a:pPr algn="ctr" fontAlgn="b"/>
                      <a:r>
                        <a:rPr lang="tr-TR" sz="900" b="1" i="0" u="none" strike="noStrike">
                          <a:effectLst/>
                          <a:latin typeface="Arial"/>
                        </a:rPr>
                        <a:t>KAYITTAN DÜŞME TEKLİF VE ONAY TUTANAĞI</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0161">
                <a:tc gridSpan="3">
                  <a:txBody>
                    <a:bodyPr/>
                    <a:lstStyle/>
                    <a:p>
                      <a:pPr algn="l" fontAlgn="b"/>
                      <a:r>
                        <a:rPr lang="tr-TR" sz="500" b="0" i="0" u="none" strike="noStrike">
                          <a:effectLst/>
                          <a:latin typeface="Arial"/>
                        </a:rPr>
                        <a:t>TUTANAK SIRA NO:</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10">
                  <a:txBody>
                    <a:bodyPr/>
                    <a:lstStyle/>
                    <a:p>
                      <a:pPr algn="ctr" fontAlgn="b"/>
                      <a:r>
                        <a:rPr lang="tr-TR" sz="5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5523">
                <a:tc gridSpan="4">
                  <a:txBody>
                    <a:bodyPr/>
                    <a:lstStyle/>
                    <a:p>
                      <a:pPr algn="l" fontAlgn="b"/>
                      <a:r>
                        <a:rPr lang="tr-TR" sz="500" b="0" i="0" u="none" strike="noStrike">
                          <a:effectLst/>
                          <a:latin typeface="Arial"/>
                        </a:rPr>
                        <a:t>İL VE İLÇENİN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0" i="0" u="none" strike="noStrike">
                          <a:effectLst/>
                          <a:latin typeface="Arial"/>
                        </a:rPr>
                        <a:t>KODU</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55523">
                <a:tc gridSpan="4">
                  <a:txBody>
                    <a:bodyPr/>
                    <a:lstStyle/>
                    <a:p>
                      <a:pPr algn="l" fontAlgn="ctr"/>
                      <a:r>
                        <a:rPr lang="tr-TR" sz="500" b="0" i="0" u="none" strike="noStrike">
                          <a:effectLst/>
                          <a:latin typeface="Arial"/>
                        </a:rPr>
                        <a:t>HARCAMA BİRİMİNİN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89184">
                <a:tc>
                  <a:txBody>
                    <a:bodyPr/>
                    <a:lstStyle/>
                    <a:p>
                      <a:pPr algn="l" fontAlgn="ctr"/>
                      <a:r>
                        <a:rPr lang="tr-TR" sz="500" b="0" i="0" u="none" strike="noStrike">
                          <a:effectLst/>
                          <a:latin typeface="Arial"/>
                        </a:rPr>
                        <a:t>MUHASEBE BİRİMİNİN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0" i="0" u="none" strike="noStrike">
                          <a:effectLst/>
                          <a:latin typeface="Arial"/>
                        </a:rPr>
                        <a:t>ADI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500" b="0" i="0" u="none" strike="noStrike">
                          <a:effectLst/>
                          <a:latin typeface="Arial"/>
                        </a:rPr>
                        <a:t>KODU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r>
                        <a:rPr lang="tr-TR"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81443">
                <a:tc gridSpan="13">
                  <a:txBody>
                    <a:bodyPr/>
                    <a:lstStyle/>
                    <a:p>
                      <a:pPr algn="ctr" fontAlgn="ctr"/>
                      <a:r>
                        <a:rPr lang="pt-BR" sz="500" b="0" i="0" u="none" strike="noStrike">
                          <a:effectLst/>
                          <a:latin typeface="Arial"/>
                        </a:rPr>
                        <a:t>T        A          Ş        I         N       I        R       I        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4592">
                <a:tc>
                  <a:txBody>
                    <a:bodyPr/>
                    <a:lstStyle/>
                    <a:p>
                      <a:pPr algn="ctr" fontAlgn="ctr"/>
                      <a:r>
                        <a:rPr lang="tr-TR" sz="500" b="0" i="0" u="none" strike="noStrike">
                          <a:effectLst/>
                          <a:latin typeface="Arial"/>
                        </a:rPr>
                        <a:t>SIRA 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0" i="0" u="none" strike="noStrike">
                          <a:effectLst/>
                          <a:latin typeface="Arial"/>
                        </a:rPr>
                        <a:t> KODU / SİCİL NO  (1)</a:t>
                      </a:r>
                      <a:r>
                        <a:rPr lang="tr-TR" sz="500" b="0" i="0" u="none" strike="noStrike">
                          <a:solidFill>
                            <a:srgbClr val="FF0000"/>
                          </a:solidFill>
                          <a:effectLst/>
                          <a:latin typeface="Arial"/>
                        </a:rPr>
                        <a:t> </a:t>
                      </a: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0" i="0" u="none" strike="noStrike">
                          <a:effectLst/>
                          <a:latin typeface="Arial"/>
                        </a:rPr>
                        <a:t>ADI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effectLst/>
                          <a:latin typeface="Arial"/>
                        </a:rPr>
                        <a:t>ÖLÇÜ</a:t>
                      </a:r>
                      <a:br>
                        <a:rPr lang="tr-TR" sz="500" b="0" i="0" u="none" strike="noStrike">
                          <a:effectLst/>
                          <a:latin typeface="Arial"/>
                        </a:rPr>
                      </a:br>
                      <a:r>
                        <a:rPr lang="tr-TR" sz="500" b="0" i="0" u="none" strike="noStrike">
                          <a:effectLst/>
                          <a:latin typeface="Arial"/>
                        </a:rPr>
                        <a:t>BİRİMİ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0" i="0" u="none" strike="noStrike">
                          <a:effectLst/>
                          <a:latin typeface="Arial"/>
                        </a:rPr>
                        <a:t>MİKTARI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500" b="0" i="0" u="none" strike="noStrike">
                          <a:effectLst/>
                          <a:latin typeface="Arial"/>
                        </a:rPr>
                        <a:t>BİRİM    FİYATI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0" i="0" u="none" strike="noStrike">
                          <a:effectLst/>
                          <a:latin typeface="Arial"/>
                        </a:rPr>
                        <a:t>TUTARI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55523">
                <a:tc>
                  <a:txBody>
                    <a:bodyPr/>
                    <a:lstStyle/>
                    <a:p>
                      <a:pPr algn="ctr" fontAlgn="ctr"/>
                      <a:r>
                        <a:rPr lang="tr-T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55523">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13844">
                <a:tc>
                  <a:txBody>
                    <a:bodyPr/>
                    <a:lstStyle/>
                    <a:p>
                      <a:pPr algn="ctr" fontAlgn="ctr"/>
                      <a:r>
                        <a:rPr lang="tr-T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l" fontAlgn="b"/>
                      <a:r>
                        <a:rPr lang="tr-TR" sz="400" b="1" i="0" u="none" strike="noStrike">
                          <a:effectLst/>
                          <a:latin typeface="Arial"/>
                        </a:rPr>
                        <a:t> </a:t>
                      </a: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400" b="1"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tr-TR" sz="400" b="1" i="0" u="none" strike="noStrike">
                          <a:effectLst/>
                          <a:latin typeface="Arial"/>
                        </a:rPr>
                        <a:t> </a:t>
                      </a:r>
                      <a:endParaRPr lang="tr-TR" sz="5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46244">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11">
                  <a:txBody>
                    <a:bodyPr/>
                    <a:lstStyle/>
                    <a:p>
                      <a:pPr algn="l" fontAlgn="ctr"/>
                      <a:r>
                        <a:rPr lang="tr-TR" sz="400" b="0" i="0" u="none" strike="noStrike">
                          <a:effectLst/>
                          <a:latin typeface="Arial"/>
                        </a:rPr>
                        <a:t>Yukarıda kodu, adı ve özellikleri, miktarı ve kayıtlı değeri belirtilen toplam .....kalem ve .........adetten oluşan  taşınırların;</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4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3681">
                <a:tc>
                  <a:txBody>
                    <a:bodyPr/>
                    <a:lstStyle/>
                    <a:p>
                      <a:pPr algn="r" fontAlgn="ctr"/>
                      <a:r>
                        <a:rPr lang="tr-TR" sz="400" b="1" i="0" u="none" strike="noStrike">
                          <a:effectLst/>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5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400" b="0" i="0" u="none" strike="noStrike">
                          <a:effectLst/>
                          <a:latin typeface="Arial"/>
                        </a:rPr>
                        <a:t>Kullanım sonucu yıpranmış ve  hurdalaşmış olduğundan,</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endParaRPr lang="tr-TR" sz="4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r>
              <a:tr h="103681">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tr-TR" sz="5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5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500" b="0" i="0" u="none" strike="noStrike">
                        <a:effectLst/>
                        <a:latin typeface="Arial"/>
                      </a:endParaRPr>
                    </a:p>
                  </a:txBody>
                  <a:tcPr marL="0" marR="0" marT="0" marB="0" anchor="ctr">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90721">
                <a:tc>
                  <a:txBody>
                    <a:bodyPr/>
                    <a:lstStyle/>
                    <a:p>
                      <a:pPr algn="r" fontAlgn="b"/>
                      <a:r>
                        <a:rPr lang="tr-TR" sz="400" b="1" i="0" u="none" strike="noStrike">
                          <a:effectLst/>
                          <a:latin typeface="Arial"/>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400" b="0" i="0" u="none" strike="noStrike">
                          <a:effectLst/>
                          <a:latin typeface="Arial"/>
                        </a:rPr>
                        <a:t>Kullanım süresi dolmuş olduğundan, (2)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endParaRPr lang="tr-TR" sz="400" b="1"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r>
              <a:tr h="103681">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1"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97201">
                <a:tc>
                  <a:txBody>
                    <a:bodyPr/>
                    <a:lstStyle/>
                    <a:p>
                      <a:pPr algn="r" fontAlgn="b"/>
                      <a:r>
                        <a:rPr lang="tr-TR" sz="400" b="1" i="0" u="none" strike="noStrike">
                          <a:effectLst/>
                          <a:latin typeface="Arial"/>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400" b="0" i="0" u="none" strike="noStrike">
                          <a:effectLst/>
                          <a:latin typeface="Arial"/>
                        </a:rPr>
                        <a:t>Kullanıcısı tarafından kırılıp, bozulmuş ve tamir imkanı olmadığından,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endParaRPr lang="tr-TR" sz="400" b="0" i="0" u="none" strike="noStrike">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r>
              <a:tr h="82945">
                <a:tc>
                  <a:txBody>
                    <a:bodyPr/>
                    <a:lstStyle/>
                    <a:p>
                      <a:pPr algn="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97201">
                <a:tc>
                  <a:txBody>
                    <a:bodyPr/>
                    <a:lstStyle/>
                    <a:p>
                      <a:pPr algn="r" fontAlgn="b"/>
                      <a:r>
                        <a:rPr lang="tr-TR" sz="400" b="1" i="0" u="none" strike="noStrike">
                          <a:effectLst/>
                          <a:latin typeface="Arial"/>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tr-TR" sz="400" b="0" i="0" u="none" strike="noStrike">
                          <a:effectLst/>
                          <a:latin typeface="Arial"/>
                        </a:rPr>
                        <a:t>Canlı taşınır öldüğünden,</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a:txBody>
                    <a:bodyPr/>
                    <a:lstStyle/>
                    <a:p>
                      <a:pPr algn="r" fontAlgn="ctr"/>
                      <a:r>
                        <a:rPr lang="tr-TR" sz="400" b="1" i="0" u="none" strike="noStrike">
                          <a:effectLst/>
                          <a:latin typeface="Arial"/>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4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tr-TR" sz="400" b="0" i="0" u="none" strike="noStrike">
                          <a:effectLst/>
                          <a:latin typeface="Arial"/>
                        </a:rPr>
                        <a:t>..................................................................................nedeniyle,</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2945">
                <a:tc>
                  <a:txBody>
                    <a:bodyPr/>
                    <a:lstStyle/>
                    <a:p>
                      <a:pPr algn="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400" b="1" i="0" u="none" strike="noStrike">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tr-TR" sz="400" b="1"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400" b="0" i="0" u="none" strike="noStrike">
                          <a:effectLst/>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3681">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5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90721">
                <a:tc>
                  <a:txBody>
                    <a:bodyPr/>
                    <a:lstStyle/>
                    <a:p>
                      <a:pPr algn="r" fontAlgn="b"/>
                      <a:r>
                        <a:rPr lang="tr-TR" sz="400" b="1" i="0" u="none" strike="noStrike">
                          <a:effectLst/>
                          <a:latin typeface="Arial"/>
                        </a:rPr>
                        <a:t>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tr-TR" sz="400" b="0" i="0" u="none" strike="noStrike">
                          <a:effectLst/>
                          <a:latin typeface="Arial"/>
                        </a:rPr>
                        <a:t>Hurdaya ayrılarak teknik, sağlık, güvenlik vb. nedenlerle imha edilmek,</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tr-TR"/>
                    </a:p>
                  </a:txBody>
                  <a:tcPr/>
                </a:tc>
                <a:tc>
                  <a:txBody>
                    <a:bodyPr/>
                    <a:lstStyle/>
                    <a:p>
                      <a:pPr algn="r" fontAlgn="b"/>
                      <a:r>
                        <a:rPr lang="tr-TR" sz="400" b="1" i="0" u="none" strike="noStrike">
                          <a:effectLst/>
                          <a:latin typeface="Arial"/>
                        </a:rPr>
                        <a:t>b)</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tr-TR" sz="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tr-TR" sz="400" b="0" i="0" u="none" strike="noStrike">
                          <a:effectLst/>
                          <a:latin typeface="Arial"/>
                        </a:rPr>
                        <a:t>Hurdaya ayrılarak, madeni ve ahşap olarak ayrı ayrı satılmak,</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tr-TR"/>
                    </a:p>
                  </a:txBody>
                  <a:tcPr/>
                </a:tc>
                <a:tc>
                  <a:txBody>
                    <a:bodyPr/>
                    <a:lstStyle/>
                    <a:p>
                      <a:pPr algn="r" fontAlgn="b"/>
                      <a:r>
                        <a:rPr lang="tr-TR" sz="400" b="1" i="0" u="none" strike="noStrike">
                          <a:effectLst/>
                          <a:latin typeface="Arial"/>
                        </a:rPr>
                        <a:t>c)</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3">
                  <a:txBody>
                    <a:bodyPr/>
                    <a:lstStyle/>
                    <a:p>
                      <a:pPr algn="l" fontAlgn="t"/>
                      <a:r>
                        <a:rPr lang="tr-TR" sz="400" b="0" i="0" u="none" strike="noStrike">
                          <a:effectLst/>
                          <a:latin typeface="Arial"/>
                        </a:rPr>
                        <a:t>Taşınırın kırılıp bozulmasında kasıt, kusur veya ihmali görülen sorumludan rayiç bedeli üzerinden tahsil edilmek,</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hMerge="1">
                  <a:txBody>
                    <a:bodyPr/>
                    <a:lstStyle/>
                    <a:p>
                      <a:endParaRPr lang="tr-TR"/>
                    </a:p>
                  </a:txBody>
                  <a:tcPr/>
                </a:tc>
                <a:tc rowSpan="4" hMerge="1">
                  <a:txBody>
                    <a:bodyPr/>
                    <a:lstStyle/>
                    <a:p>
                      <a:endParaRPr lang="tr-TR"/>
                    </a:p>
                  </a:txBody>
                  <a:tcPr/>
                </a:tc>
              </a:tr>
              <a:tr h="129603">
                <a:tc>
                  <a:txBody>
                    <a:bodyPr/>
                    <a:lstStyle/>
                    <a:p>
                      <a:pPr algn="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vMerge="1">
                  <a:txBody>
                    <a:bodyPr/>
                    <a:lstStyle/>
                    <a:p>
                      <a:endParaRPr lang="tr-TR"/>
                    </a:p>
                  </a:txBody>
                  <a:tcPr/>
                </a:tc>
                <a:tc hMerge="1" vMerge="1">
                  <a:txBody>
                    <a:bodyPr/>
                    <a:lstStyle/>
                    <a:p>
                      <a:endParaRPr lang="tr-TR"/>
                    </a:p>
                  </a:txBody>
                  <a:tcPr/>
                </a:tc>
                <a:tc>
                  <a:txBody>
                    <a:bodyPr/>
                    <a:lstStyle/>
                    <a:p>
                      <a:pPr algn="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129603">
                <a:tc>
                  <a:txBody>
                    <a:bodyPr/>
                    <a:lstStyle/>
                    <a:p>
                      <a:pPr algn="r" fontAlgn="b"/>
                      <a:r>
                        <a:rPr lang="tr-TR" sz="400" b="1" i="0" u="none" strike="noStrike">
                          <a:effectLst/>
                          <a:latin typeface="Arial"/>
                        </a:rPr>
                        <a: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tr-TR" sz="4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tr-TR" sz="400" b="0" i="0" u="none" strike="noStrike">
                          <a:effectLst/>
                          <a:latin typeface="Arial"/>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tr-TR"/>
                    </a:p>
                  </a:txBody>
                  <a:tcPr/>
                </a:tc>
                <a:tc>
                  <a:txBody>
                    <a:bodyPr/>
                    <a:lstStyle/>
                    <a:p>
                      <a:pPr algn="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t"/>
                      <a:endParaRPr lang="tr-TR" sz="400" b="0" i="0" u="none" strike="noStrike">
                        <a:effectLst/>
                        <a:latin typeface="Arial"/>
                      </a:endParaRPr>
                    </a:p>
                  </a:txBody>
                  <a:tcPr marL="0" marR="0" marT="0" marB="0">
                    <a:lnL>
                      <a:noFill/>
                    </a:lnL>
                    <a:lnR>
                      <a:noFill/>
                    </a:lnR>
                    <a:lnT>
                      <a:noFill/>
                    </a:lnT>
                    <a:lnB>
                      <a:noFill/>
                    </a:lnB>
                  </a:tcPr>
                </a:tc>
                <a:tc>
                  <a:txBody>
                    <a:bodyPr/>
                    <a:lstStyle/>
                    <a:p>
                      <a:pPr algn="l" fontAlgn="t"/>
                      <a:endParaRPr lang="tr-TR" sz="400" b="0" i="0" u="none" strike="noStrike">
                        <a:effectLst/>
                        <a:latin typeface="Arial"/>
                      </a:endParaRPr>
                    </a:p>
                  </a:txBody>
                  <a:tcPr marL="0" marR="0" marT="0" marB="0">
                    <a:lnL>
                      <a:noFill/>
                    </a:lnL>
                    <a:lnR>
                      <a:noFill/>
                    </a:lnR>
                    <a:lnT>
                      <a:noFill/>
                    </a:lnT>
                    <a:lnB>
                      <a:noFill/>
                    </a:lnB>
                  </a:tcPr>
                </a:tc>
                <a:tc>
                  <a:txBody>
                    <a:bodyPr/>
                    <a:lstStyle/>
                    <a:p>
                      <a:pPr algn="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129603">
                <a:tc>
                  <a:txBody>
                    <a:bodyPr/>
                    <a:lstStyle/>
                    <a:p>
                      <a:pPr algn="l" fontAlgn="b"/>
                      <a:r>
                        <a:rPr lang="tr-TR" sz="5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5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vMerge="1">
                  <a:txBody>
                    <a:bodyPr/>
                    <a:lstStyle/>
                    <a:p>
                      <a:endParaRPr lang="tr-TR"/>
                    </a:p>
                  </a:txBody>
                  <a:tcPr/>
                </a:tc>
                <a:tc hMerge="1" vMerge="1">
                  <a:txBody>
                    <a:bodyPr/>
                    <a:lstStyle/>
                    <a:p>
                      <a:endParaRPr lang="tr-TR"/>
                    </a:p>
                  </a:txBody>
                  <a:tcPr/>
                </a:tc>
                <a:tc>
                  <a:txBody>
                    <a:bodyPr/>
                    <a:lstStyle/>
                    <a:p>
                      <a:pPr algn="r" fontAlgn="t"/>
                      <a:endParaRPr lang="tr-TR" sz="400" b="1"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gridSpan="2">
                  <a:txBody>
                    <a:bodyPr/>
                    <a:lstStyle/>
                    <a:p>
                      <a:pPr algn="l" fontAlgn="t"/>
                      <a:endParaRPr lang="tr-TR" sz="400" b="0" i="0" u="none" strike="noStrike">
                        <a:effectLst/>
                        <a:latin typeface="Arial"/>
                      </a:endParaRPr>
                    </a:p>
                  </a:txBody>
                  <a:tcPr marL="0" marR="0" marT="0" marB="0">
                    <a:lnL>
                      <a:noFill/>
                    </a:lnL>
                    <a:lnR>
                      <a:noFill/>
                    </a:lnR>
                    <a:lnT>
                      <a:noFill/>
                    </a:lnT>
                    <a:lnB>
                      <a:noFill/>
                    </a:lnB>
                  </a:tcPr>
                </a:tc>
                <a:tc hMerge="1">
                  <a:txBody>
                    <a:bodyPr/>
                    <a:lstStyle/>
                    <a:p>
                      <a:endParaRPr lang="tr-TR"/>
                    </a:p>
                  </a:txBody>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110161">
                <a:tc>
                  <a:txBody>
                    <a:bodyPr/>
                    <a:lstStyle/>
                    <a:p>
                      <a:pPr algn="r" fontAlgn="b"/>
                      <a:r>
                        <a:rPr lang="tr-TR" sz="400" b="1"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l" fontAlgn="ctr"/>
                      <a:endParaRPr lang="tr-TR" sz="400" b="0" i="0" u="none" strike="noStrike">
                        <a:effectLst/>
                        <a:latin typeface="Arial"/>
                      </a:endParaRPr>
                    </a:p>
                  </a:txBody>
                  <a:tcPr marL="0" marR="0" marT="0" marB="0" anchor="ctr">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l" fontAlgn="t"/>
                      <a:endParaRPr lang="tr-TR" sz="400" b="0" i="0" u="none" strike="noStrike">
                        <a:effectLst/>
                        <a:latin typeface="Arial"/>
                      </a:endParaRPr>
                    </a:p>
                  </a:txBody>
                  <a:tcPr marL="0" marR="0" marT="0" marB="0">
                    <a:lnL>
                      <a:noFill/>
                    </a:lnL>
                    <a:lnR>
                      <a:noFill/>
                    </a:lnR>
                    <a:lnT>
                      <a:noFill/>
                    </a:lnT>
                    <a:lnB>
                      <a:noFill/>
                    </a:lnB>
                  </a:tcPr>
                </a:tc>
                <a:tc>
                  <a:txBody>
                    <a:bodyPr/>
                    <a:lstStyle/>
                    <a:p>
                      <a:pPr algn="l"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endParaRPr lang="tr-TR" sz="400" b="0" i="0" u="none" strike="noStrike">
                        <a:effectLst/>
                        <a:latin typeface="Arial"/>
                      </a:endParaRPr>
                    </a:p>
                  </a:txBody>
                  <a:tcPr marL="0" marR="0" marT="0" marB="0">
                    <a:lnL>
                      <a:noFill/>
                    </a:lnL>
                    <a:lnR>
                      <a:noFill/>
                    </a:lnR>
                    <a:lnT>
                      <a:noFill/>
                    </a:lnT>
                    <a:lnB>
                      <a:noFill/>
                    </a:lnB>
                  </a:tcPr>
                </a:tc>
                <a:tc>
                  <a:txBody>
                    <a:bodyPr/>
                    <a:lstStyle/>
                    <a:p>
                      <a:pPr algn="ctr" fontAlgn="t"/>
                      <a:r>
                        <a:rPr lang="tr-TR" sz="400" b="0" i="0" u="none" strike="noStrike">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62003">
                <a:tc rowSpan="2" gridSpan="7">
                  <a:txBody>
                    <a:bodyPr/>
                    <a:lstStyle/>
                    <a:p>
                      <a:pPr algn="ctr" fontAlgn="b"/>
                      <a:r>
                        <a:rPr lang="tr-TR" sz="500" b="0" i="0" u="none" strike="noStrike" dirty="0">
                          <a:effectLst/>
                          <a:latin typeface="Arial"/>
                        </a:rPr>
                        <a:t>üzere kayıtlardan düşülmesi;  hususu olurlarınıza  sunulur.</a:t>
                      </a:r>
                      <a:br>
                        <a:rPr lang="tr-TR" sz="500" b="0" i="0" u="none" strike="noStrike" dirty="0">
                          <a:effectLst/>
                          <a:latin typeface="Arial"/>
                        </a:rPr>
                      </a:br>
                      <a:r>
                        <a:rPr lang="tr-TR" sz="500" b="0" i="0" u="none" strike="noStrike" dirty="0">
                          <a:effectLst/>
                          <a:latin typeface="Arial"/>
                        </a:rPr>
                        <a:t>...../...../.........</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5">
                  <a:txBody>
                    <a:bodyPr/>
                    <a:lstStyle/>
                    <a:p>
                      <a:pPr algn="ctr" fontAlgn="ctr"/>
                      <a:r>
                        <a:rPr lang="tr-TR" sz="400" b="1" i="0" u="none" strike="noStrike">
                          <a:effectLst/>
                          <a:latin typeface="Arial"/>
                        </a:rPr>
                        <a:t>Taşınır Kayıt ve Kontrol Yetkilisi (3)</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t"/>
                      <a:r>
                        <a:rPr lang="tr-TR" sz="400" b="0" i="0" u="none" strike="noStrike">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123123">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rowSpan="2" gridSpan="5">
                  <a:txBody>
                    <a:bodyPr/>
                    <a:lstStyle/>
                    <a:p>
                      <a:pPr algn="ctr" fontAlgn="t"/>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p>
                  </a:txBody>
                  <a:tcPr marL="0" marR="0" marT="0" marB="0">
                    <a:lnL>
                      <a:noFill/>
                    </a:lnL>
                    <a:lnR>
                      <a:noFill/>
                    </a:lnR>
                    <a:lnT>
                      <a:noFill/>
                    </a:lnT>
                    <a:lnB>
                      <a:noFill/>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ctr" fontAlgn="t"/>
                      <a:r>
                        <a:rPr lang="tr-TR" sz="400" b="0" i="0" u="none" strike="noStrike">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r>
              <a:tr h="207364">
                <a:tc>
                  <a:txBody>
                    <a:bodyPr/>
                    <a:lstStyle/>
                    <a:p>
                      <a:pPr algn="l" fontAlgn="ctr"/>
                      <a:r>
                        <a:rPr lang="tr-TR" sz="4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ctr" fontAlgn="ctr"/>
                      <a:endParaRPr lang="tr-TR" sz="400" b="0" i="0" u="none" strike="noStrike" dirty="0">
                        <a:effectLst/>
                        <a:latin typeface="Arial"/>
                      </a:endParaRP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ctr"/>
                      <a:r>
                        <a:rPr lang="tr-TR" sz="400" b="0"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82945">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20324">
                <a:tc>
                  <a:txBody>
                    <a:bodyPr/>
                    <a:lstStyle/>
                    <a:p>
                      <a:pPr algn="ctr"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ctr"/>
                      <a:r>
                        <a:rPr lang="tr-TR" sz="400" b="1" i="0" u="none" strike="noStrike">
                          <a:effectLst/>
                          <a:latin typeface="Arial"/>
                        </a:rPr>
                        <a:t>KOMİSYON BAŞKANI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effectLst/>
                          <a:latin typeface="Arial"/>
                        </a:rPr>
                        <a:t>ÜYE</a:t>
                      </a:r>
                      <a:br>
                        <a:rPr lang="tr-TR" sz="400" b="1" i="0" u="none" strike="noStrike">
                          <a:effectLst/>
                          <a:latin typeface="Arial"/>
                        </a:rPr>
                      </a:br>
                      <a:r>
                        <a:rPr lang="tr-TR" sz="400" b="1" i="0" u="none" strike="noStrike">
                          <a:effectLst/>
                          <a:latin typeface="Arial"/>
                        </a:rPr>
                        <a:t>(Taşınır Kayıt ve Kontrol Yetkilisi)</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effectLst/>
                          <a:latin typeface="Arial"/>
                        </a:rPr>
                        <a:t>ÜYE</a:t>
                      </a:r>
                      <a:br>
                        <a:rPr lang="tr-TR" sz="400" b="1" i="0" u="none" strike="noStrike">
                          <a:effectLst/>
                          <a:latin typeface="Arial"/>
                        </a:rPr>
                      </a:br>
                      <a:r>
                        <a:rPr lang="tr-TR" sz="400" b="1" i="0" u="none" strike="noStrike">
                          <a:effectLst/>
                          <a:latin typeface="Arial"/>
                        </a:rPr>
                        <a:t>(Uzman)</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324006">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gridSpan="2">
                  <a:txBody>
                    <a:bodyPr/>
                    <a:lstStyle/>
                    <a:p>
                      <a:pPr algn="ctr" fontAlgn="ctr"/>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p>
                  </a:txBody>
                  <a:tcPr marL="0" marR="0" marT="0" marB="0" anchor="ctr">
                    <a:lnL>
                      <a:noFill/>
                    </a:lnL>
                    <a:lnR>
                      <a:noFill/>
                    </a:lnR>
                    <a:lnT>
                      <a:noFill/>
                    </a:lnT>
                    <a:lnB>
                      <a:noFill/>
                    </a:lnB>
                  </a:tcPr>
                </a:tc>
                <a:tc hMerge="1">
                  <a:txBody>
                    <a:bodyPr/>
                    <a:lstStyle/>
                    <a:p>
                      <a:endParaRPr lang="tr-TR"/>
                    </a:p>
                  </a:txBody>
                  <a:tcPr/>
                </a:tc>
                <a:tc gridSpan="5">
                  <a:txBody>
                    <a:bodyPr/>
                    <a:lstStyle/>
                    <a:p>
                      <a:pPr algn="ctr" fontAlgn="ctr"/>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10161">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0" i="0" u="none" strike="noStrike">
                        <a:effectLst/>
                        <a:latin typeface="Arial"/>
                      </a:endParaRPr>
                    </a:p>
                  </a:txBody>
                  <a:tcPr marL="0" marR="0" marT="0" marB="0" anchor="b">
                    <a:lnL>
                      <a:noFill/>
                    </a:lnL>
                    <a:lnR>
                      <a:noFill/>
                    </a:lnR>
                    <a:lnT>
                      <a:noFill/>
                    </a:lnT>
                    <a:lnB>
                      <a:noFill/>
                    </a:lnB>
                  </a:tcPr>
                </a:tc>
                <a:tc>
                  <a:txBody>
                    <a:bodyPr/>
                    <a:lstStyle/>
                    <a:p>
                      <a:pPr algn="l" fontAlgn="b"/>
                      <a:r>
                        <a:rPr lang="tr-TR" sz="400" b="0" i="0" u="none" strike="noStrike">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68483">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gridSpan="5">
                  <a:txBody>
                    <a:bodyPr/>
                    <a:lstStyle/>
                    <a:p>
                      <a:pPr algn="ctr" fontAlgn="b"/>
                      <a:r>
                        <a:rPr lang="tr-TR" sz="400" b="1" i="0" u="none" strike="noStrike">
                          <a:effectLst/>
                          <a:latin typeface="Arial"/>
                        </a:rPr>
                        <a:t>UYGUNDUR / UYGUN GÖRÜŞLE SUNULUR </a:t>
                      </a: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400" b="1" i="0" u="none" strike="noStrike">
                          <a:effectLst/>
                          <a:latin typeface="Arial"/>
                        </a:rPr>
                        <a:t>UYGUNDUR </a:t>
                      </a:r>
                      <a:r>
                        <a:rPr lang="tr-TR" sz="400" b="1" i="0" u="none" strike="noStrike">
                          <a:solidFill>
                            <a:srgbClr val="FF0000"/>
                          </a:solidFill>
                          <a:effectLst/>
                          <a:latin typeface="Arial"/>
                        </a:rPr>
                        <a:t>                                  </a:t>
                      </a:r>
                      <a:endParaRPr lang="tr-TR" sz="400" b="1" i="0" u="none" strike="noStrike">
                        <a:effectLst/>
                        <a:latin typeface="Arial"/>
                      </a:endParaRPr>
                    </a:p>
                  </a:txBody>
                  <a:tcPr marL="0" marR="0"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116643">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l" fontAlgn="b"/>
                      <a:endParaRPr lang="tr-TR" sz="400" b="1" i="0" u="none" strike="noStrike">
                        <a:effectLst/>
                        <a:latin typeface="Arial"/>
                      </a:endParaRPr>
                    </a:p>
                  </a:txBody>
                  <a:tcPr marL="0" marR="0" marT="0" marB="0" anchor="b">
                    <a:lnL>
                      <a:noFill/>
                    </a:lnL>
                    <a:lnR>
                      <a:noFill/>
                    </a:lnR>
                    <a:lnT>
                      <a:noFill/>
                    </a:lnT>
                    <a:lnB>
                      <a:noFill/>
                    </a:lnB>
                  </a:tcPr>
                </a:tc>
                <a:tc>
                  <a:txBody>
                    <a:bodyPr/>
                    <a:lstStyle/>
                    <a:p>
                      <a:pPr algn="ctr" fontAlgn="b"/>
                      <a:r>
                        <a:rPr lang="tr-TR" sz="400" b="0" i="0" u="none" strike="noStrike">
                          <a:effectLst/>
                          <a:latin typeface="Arial"/>
                        </a:rPr>
                        <a:t>......./...../.......</a:t>
                      </a:r>
                    </a:p>
                  </a:txBody>
                  <a:tcPr marL="0" marR="0" marT="0" marB="0" anchor="b">
                    <a:lnL>
                      <a:noFill/>
                    </a:lnL>
                    <a:lnR>
                      <a:noFill/>
                    </a:lnR>
                    <a:lnT>
                      <a:noFill/>
                    </a:lnT>
                    <a:lnB>
                      <a:noFill/>
                    </a:lnB>
                  </a:tcPr>
                </a:tc>
                <a:tc>
                  <a:txBody>
                    <a:bodyPr/>
                    <a:lstStyle/>
                    <a:p>
                      <a:pPr algn="ctr" fontAlgn="ctr"/>
                      <a:endParaRPr lang="tr-TR" sz="400" b="1" i="0" u="none" strike="noStrike">
                        <a:effectLst/>
                        <a:latin typeface="Arial"/>
                      </a:endParaRPr>
                    </a:p>
                  </a:txBody>
                  <a:tcPr marL="0" marR="0" marT="0" marB="0" anchor="ctr">
                    <a:lnL>
                      <a:noFill/>
                    </a:lnL>
                    <a:lnR>
                      <a:noFill/>
                    </a:lnR>
                    <a:lnT>
                      <a:noFill/>
                    </a:lnT>
                    <a:lnB>
                      <a:noFill/>
                    </a:lnB>
                  </a:tcPr>
                </a:tc>
                <a:tc>
                  <a:txBody>
                    <a:bodyPr/>
                    <a:lstStyle/>
                    <a:p>
                      <a:pPr algn="ctr" fontAlgn="ctr"/>
                      <a:endParaRPr lang="tr-TR" sz="400" b="1" i="0" u="none" strike="noStrike">
                        <a:effectLst/>
                        <a:latin typeface="Arial"/>
                      </a:endParaRPr>
                    </a:p>
                  </a:txBody>
                  <a:tcPr marL="0" marR="0" marT="0" marB="0" anchor="ctr">
                    <a:lnL>
                      <a:noFill/>
                    </a:lnL>
                    <a:lnR>
                      <a:noFill/>
                    </a:lnR>
                    <a:lnT>
                      <a:noFill/>
                    </a:lnT>
                    <a:lnB>
                      <a:noFill/>
                    </a:lnB>
                  </a:tcPr>
                </a:tc>
                <a:tc>
                  <a:txBody>
                    <a:bodyPr/>
                    <a:lstStyle/>
                    <a:p>
                      <a:pPr algn="ctr" fontAlgn="ctr"/>
                      <a:endParaRPr lang="tr-TR" sz="400" b="1" i="0" u="none" strike="noStrike">
                        <a:effectLst/>
                        <a:latin typeface="Arial"/>
                      </a:endParaRPr>
                    </a:p>
                  </a:txBody>
                  <a:tcPr marL="0" marR="0" marT="0" marB="0" anchor="ctr">
                    <a:lnL>
                      <a:noFill/>
                    </a:lnL>
                    <a:lnR>
                      <a:noFill/>
                    </a:lnR>
                    <a:lnT>
                      <a:noFill/>
                    </a:lnT>
                    <a:lnB>
                      <a:noFill/>
                    </a:lnB>
                  </a:tcPr>
                </a:tc>
                <a:tc gridSpan="5">
                  <a:txBody>
                    <a:bodyPr/>
                    <a:lstStyle/>
                    <a:p>
                      <a:pPr algn="ctr" fontAlgn="ctr"/>
                      <a:r>
                        <a:rPr lang="tr-TR" sz="400" b="0" i="0" u="none" strike="noStrike">
                          <a:effectLst/>
                          <a:latin typeface="Arial"/>
                        </a:rPr>
                        <a:t>......./...../.......</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453609">
                <a:tc>
                  <a:txBody>
                    <a:bodyPr/>
                    <a:lstStyle/>
                    <a:p>
                      <a:pPr algn="l" fontAlgn="b"/>
                      <a:r>
                        <a:rPr lang="tr-TR" sz="400" b="0" i="0" u="none" strike="noStrike">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4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tr-TR" sz="400" b="1" i="0" u="none" strike="noStrike">
                          <a:effectLst/>
                          <a:latin typeface="Arial"/>
                        </a:rPr>
                        <a:t>HARCAMA YETKİLİSİ</a:t>
                      </a:r>
                      <a:r>
                        <a:rPr lang="tr-TR" sz="400" b="0" i="0" u="none" strike="noStrike">
                          <a:effectLst/>
                          <a:latin typeface="Arial"/>
                        </a:rPr>
                        <a:t> </a:t>
                      </a:r>
                      <a:br>
                        <a:rPr lang="tr-TR" sz="400" b="0" i="0" u="none" strike="noStrike">
                          <a:effectLst/>
                          <a:latin typeface="Arial"/>
                        </a:rPr>
                      </a:br>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endParaRPr lang="tr-TR" sz="400" b="1" i="0" u="none" strike="noStrike">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ctr" fontAlgn="ctr"/>
                      <a:r>
                        <a:rPr lang="tr-TR" sz="400" b="1" i="0" u="none" strike="noStrike">
                          <a:effectLst/>
                          <a:latin typeface="Arial"/>
                        </a:rPr>
                        <a:t>ÜST YÖNETİCİ</a:t>
                      </a:r>
                      <a:r>
                        <a:rPr lang="tr-TR" sz="400" b="0" i="0" u="none" strike="noStrike">
                          <a:effectLst/>
                          <a:latin typeface="Arial"/>
                        </a:rPr>
                        <a:t/>
                      </a:r>
                      <a:br>
                        <a:rPr lang="tr-TR" sz="400" b="0" i="0" u="none" strike="noStrike">
                          <a:effectLst/>
                          <a:latin typeface="Arial"/>
                        </a:rPr>
                      </a:br>
                      <a:r>
                        <a:rPr lang="tr-TR" sz="400" b="0" i="0" u="none" strike="noStrike">
                          <a:effectLst/>
                          <a:latin typeface="Arial"/>
                        </a:rPr>
                        <a:t>Adı, soyadı :.....................................</a:t>
                      </a:r>
                      <a:br>
                        <a:rPr lang="tr-TR" sz="400" b="0" i="0" u="none" strike="noStrike">
                          <a:effectLst/>
                          <a:latin typeface="Arial"/>
                        </a:rPr>
                      </a:br>
                      <a:r>
                        <a:rPr lang="tr-TR" sz="400" b="0" i="0" u="none" strike="noStrike">
                          <a:effectLst/>
                          <a:latin typeface="Arial"/>
                        </a:rPr>
                        <a:t>Unvanı         :....................................</a:t>
                      </a:r>
                      <a:br>
                        <a:rPr lang="tr-TR" sz="400" b="0" i="0" u="none" strike="noStrike">
                          <a:effectLst/>
                          <a:latin typeface="Arial"/>
                        </a:rPr>
                      </a:br>
                      <a:r>
                        <a:rPr lang="tr-TR" sz="400" b="0" i="0" u="none" strike="noStrike">
                          <a:effectLst/>
                          <a:latin typeface="Arial"/>
                        </a:rPr>
                        <a:t>İmza            :....................................</a:t>
                      </a:r>
                      <a:endParaRPr lang="tr-TR" sz="400" b="1" i="0" u="none" strike="noStrike">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1" i="0" u="none" strike="noStrike">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6083">
                <a:tc gridSpan="3">
                  <a:txBody>
                    <a:bodyPr/>
                    <a:lstStyle/>
                    <a:p>
                      <a:pPr algn="l" fontAlgn="b"/>
                      <a:r>
                        <a:rPr lang="tr-TR" sz="500" b="1" i="0" u="none" strike="noStrike">
                          <a:effectLst/>
                          <a:latin typeface="Arial"/>
                        </a:rPr>
                        <a:t>T.M.Y. Örnek No:10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0" i="0" u="none" strike="noStrike">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500" b="1" i="0" u="none" strike="noStrike" dirty="0">
                        <a:effectLst/>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Metin 29"/>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7" name="Metin 30"/>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8" name="Metin 31"/>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a:solidFill>
                  <a:srgbClr val="000000"/>
                </a:solidFill>
                <a:latin typeface="Arial"/>
                <a:cs typeface="Arial"/>
              </a:rPr>
              <a:t>ADI</a:t>
            </a:r>
          </a:p>
          <a:p>
            <a:pPr algn="ctr" rtl="0">
              <a:defRPr sz="1000"/>
            </a:pPr>
            <a:endParaRPr lang="tr-TR" sz="800" b="1" i="0" u="none" strike="noStrike" baseline="0">
              <a:solidFill>
                <a:srgbClr val="000000"/>
              </a:solidFill>
              <a:latin typeface="Arial"/>
              <a:cs typeface="Arial"/>
            </a:endParaRPr>
          </a:p>
        </p:txBody>
      </p:sp>
      <p:sp>
        <p:nvSpPr>
          <p:cNvPr id="9" name="Metin 32"/>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dirty="0">
                <a:solidFill>
                  <a:srgbClr val="000000"/>
                </a:solidFill>
                <a:latin typeface="Arial"/>
                <a:cs typeface="Arial"/>
              </a:rPr>
              <a:t>ADI</a:t>
            </a:r>
          </a:p>
          <a:p>
            <a:pPr algn="ctr" rtl="0">
              <a:defRPr sz="1000"/>
            </a:pPr>
            <a:endParaRPr lang="tr-TR" sz="800" b="1" i="0" u="none" strike="noStrike" baseline="0" dirty="0">
              <a:solidFill>
                <a:srgbClr val="000000"/>
              </a:solidFill>
              <a:latin typeface="Arial"/>
              <a:cs typeface="Arial"/>
            </a:endParaRPr>
          </a:p>
        </p:txBody>
      </p:sp>
      <p:sp>
        <p:nvSpPr>
          <p:cNvPr id="10" name="Line 5"/>
          <p:cNvSpPr>
            <a:spLocks noChangeShapeType="1"/>
          </p:cNvSpPr>
          <p:nvPr/>
        </p:nvSpPr>
        <p:spPr bwMode="auto">
          <a:xfrm>
            <a:off x="8358188" y="2114550"/>
            <a:ext cx="0" cy="676275"/>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1" name="Line 6"/>
          <p:cNvSpPr>
            <a:spLocks noChangeShapeType="1"/>
          </p:cNvSpPr>
          <p:nvPr/>
        </p:nvSpPr>
        <p:spPr bwMode="auto">
          <a:xfrm>
            <a:off x="8358188" y="2105025"/>
            <a:ext cx="0" cy="68580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2" name="Line 7"/>
          <p:cNvSpPr>
            <a:spLocks noChangeShapeType="1"/>
          </p:cNvSpPr>
          <p:nvPr/>
        </p:nvSpPr>
        <p:spPr bwMode="auto">
          <a:xfrm>
            <a:off x="8358188" y="4286250"/>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3" name="Line 8"/>
          <p:cNvSpPr>
            <a:spLocks noChangeShapeType="1"/>
          </p:cNvSpPr>
          <p:nvPr/>
        </p:nvSpPr>
        <p:spPr bwMode="auto">
          <a:xfrm>
            <a:off x="8358188" y="4286250"/>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5" name="Metin 30"/>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tr-TR" sz="800" b="1" i="0" u="none" strike="noStrike" baseline="0" dirty="0" smtClean="0">
                <a:solidFill>
                  <a:srgbClr val="000000"/>
                </a:solidFill>
                <a:latin typeface="Arial"/>
                <a:cs typeface="Arial"/>
              </a:rPr>
              <a:t>I</a:t>
            </a:r>
            <a:endParaRPr lang="tr-TR" sz="800" b="1" i="0" u="none" strike="noStrike" baseline="0" dirty="0">
              <a:solidFill>
                <a:srgbClr val="000000"/>
              </a:solidFill>
              <a:latin typeface="Arial"/>
              <a:cs typeface="Arial"/>
            </a:endParaRPr>
          </a:p>
          <a:p>
            <a:pPr algn="ctr" rtl="0">
              <a:defRPr sz="1000"/>
            </a:pPr>
            <a:endParaRPr lang="tr-TR" sz="800" b="1" i="0" u="none" strike="noStrike" baseline="0" dirty="0">
              <a:solidFill>
                <a:srgbClr val="000000"/>
              </a:solidFill>
              <a:latin typeface="Arial"/>
              <a:cs typeface="Arial"/>
            </a:endParaRPr>
          </a:p>
        </p:txBody>
      </p:sp>
      <p:sp>
        <p:nvSpPr>
          <p:cNvPr id="16" name="Metin 31"/>
          <p:cNvSpPr txBox="1">
            <a:spLocks noChangeArrowheads="1"/>
          </p:cNvSpPr>
          <p:nvPr/>
        </p:nvSpPr>
        <p:spPr bwMode="auto">
          <a:xfrm>
            <a:off x="4662488" y="4286250"/>
            <a:ext cx="95250" cy="0"/>
          </a:xfrm>
          <a:prstGeom prst="rect">
            <a:avLst/>
          </a:prstGeom>
          <a:solidFill>
            <a:srgbClr val="FFFFFF"/>
          </a:solidFill>
          <a:ln w="17145">
            <a:solidFill>
              <a:srgbClr val="000000"/>
            </a:solidFill>
            <a:miter lim="800000"/>
            <a:headEnd/>
            <a:tailEnd/>
          </a:ln>
        </p:spPr>
        <p:txBody>
          <a:bodyPr wrap="square" lIns="27432" tIns="22860" rIns="27432"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tr-TR" sz="800" b="1" i="0" u="none" strike="noStrike" baseline="0" dirty="0">
              <a:solidFill>
                <a:srgbClr val="000000"/>
              </a:solidFill>
              <a:latin typeface="Arial"/>
              <a:cs typeface="Arial"/>
            </a:endParaRPr>
          </a:p>
          <a:p>
            <a:pPr algn="ctr" rtl="0">
              <a:defRPr sz="1000"/>
            </a:pPr>
            <a:endParaRPr lang="tr-TR" sz="800" b="1" i="0" u="none" strike="noStrike" baseline="0" dirty="0">
              <a:solidFill>
                <a:srgbClr val="000000"/>
              </a:solidFill>
              <a:latin typeface="Arial"/>
              <a:cs typeface="Arial"/>
            </a:endParaRPr>
          </a:p>
        </p:txBody>
      </p:sp>
      <p:sp>
        <p:nvSpPr>
          <p:cNvPr id="18" name="Line 13"/>
          <p:cNvSpPr>
            <a:spLocks noChangeShapeType="1"/>
          </p:cNvSpPr>
          <p:nvPr/>
        </p:nvSpPr>
        <p:spPr bwMode="auto">
          <a:xfrm>
            <a:off x="8358188" y="2114550"/>
            <a:ext cx="0" cy="676275"/>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9" name="Line 14"/>
          <p:cNvSpPr>
            <a:spLocks noChangeShapeType="1"/>
          </p:cNvSpPr>
          <p:nvPr/>
        </p:nvSpPr>
        <p:spPr bwMode="auto">
          <a:xfrm>
            <a:off x="8358188" y="2105025"/>
            <a:ext cx="0" cy="68580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20" name="Line 15"/>
          <p:cNvSpPr>
            <a:spLocks noChangeShapeType="1"/>
          </p:cNvSpPr>
          <p:nvPr/>
        </p:nvSpPr>
        <p:spPr bwMode="auto">
          <a:xfrm>
            <a:off x="8358188" y="4286250"/>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21" name="Line 16"/>
          <p:cNvSpPr>
            <a:spLocks noChangeShapeType="1"/>
          </p:cNvSpPr>
          <p:nvPr/>
        </p:nvSpPr>
        <p:spPr bwMode="auto">
          <a:xfrm>
            <a:off x="8358188" y="4286250"/>
            <a:ext cx="0" cy="0"/>
          </a:xfrm>
          <a:prstGeom prst="line">
            <a:avLst/>
          </a:prstGeom>
          <a:noFill/>
          <a:ln w="1714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Tree>
    <p:extLst>
      <p:ext uri="{BB962C8B-B14F-4D97-AF65-F5344CB8AC3E}">
        <p14:creationId xmlns:p14="http://schemas.microsoft.com/office/powerpoint/2010/main" xmlns="" val="3373883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323850" y="2610833"/>
            <a:ext cx="8174038" cy="1569660"/>
          </a:xfrm>
          <a:prstGeom prst="rect">
            <a:avLst/>
          </a:prstGeom>
          <a:noFill/>
          <a:ln w="9525">
            <a:noFill/>
            <a:miter lim="800000"/>
            <a:headEnd/>
            <a:tailEnd/>
          </a:ln>
        </p:spPr>
        <p:txBody>
          <a:bodyPr anchor="ctr">
            <a:spAutoFit/>
          </a:bodyPr>
          <a:lstStyle/>
          <a:p>
            <a:pPr algn="just"/>
            <a:r>
              <a:rPr lang="tr-TR" sz="1600" dirty="0"/>
              <a:t>	</a:t>
            </a:r>
            <a:r>
              <a:rPr lang="tr-TR" sz="1600" b="1" dirty="0"/>
              <a:t>f) Ambar Devir ve Teslim Tutanağı (Örnek: 11): </a:t>
            </a:r>
            <a:r>
              <a:rPr lang="tr-TR" sz="1600" dirty="0"/>
              <a:t>Bu Tutanak, taşınır kayıt ve kontrol yetkilileri arasındaki ambar devir ve teslim alma işlemlerinde düzenlenir. Taşınırlar tutanağa taşınır kodları itibarıyla kaydedilir. Kayıtlara göre ambarda bulunması gereken taşınırlar ile sayımda fiilen bulunan miktarlar, varsa fazla ve noksanlar Tutanakta gösterilir. Tutanak üç nüsha düzenlenir, bir nüshası devredene, bir nüshası devir alana verilir ve üçüncü nüshası dosyasında saklanır.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47</a:t>
            </a:fld>
            <a:endParaRPr lang="tr-TR"/>
          </a:p>
        </p:txBody>
      </p:sp>
    </p:spTree>
    <p:extLst>
      <p:ext uri="{BB962C8B-B14F-4D97-AF65-F5344CB8AC3E}">
        <p14:creationId xmlns:p14="http://schemas.microsoft.com/office/powerpoint/2010/main" xmlns="" val="3970100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48</a:t>
            </a:fld>
            <a:endParaRPr lang="tr-TR"/>
          </a:p>
        </p:txBody>
      </p:sp>
      <p:graphicFrame>
        <p:nvGraphicFramePr>
          <p:cNvPr id="6" name="Nesne 5"/>
          <p:cNvGraphicFramePr>
            <a:graphicFrameLocks noChangeAspect="1"/>
          </p:cNvGraphicFramePr>
          <p:nvPr>
            <p:extLst>
              <p:ext uri="{D42A27DB-BD31-4B8C-83A1-F6EECF244321}">
                <p14:modId xmlns:p14="http://schemas.microsoft.com/office/powerpoint/2010/main" xmlns="" val="4385983"/>
              </p:ext>
            </p:extLst>
          </p:nvPr>
        </p:nvGraphicFramePr>
        <p:xfrm>
          <a:off x="323528" y="890588"/>
          <a:ext cx="8496944" cy="5076825"/>
        </p:xfrm>
        <a:graphic>
          <a:graphicData uri="http://schemas.openxmlformats.org/presentationml/2006/ole">
            <p:oleObj spid="_x0000_s52269" name="Çalışma Sayfası" r:id="rId3" imgW="9143977" imgH="5076911" progId="Excel.Sheet.8">
              <p:embed/>
            </p:oleObj>
          </a:graphicData>
        </a:graphic>
      </p:graphicFrame>
    </p:spTree>
    <p:extLst>
      <p:ext uri="{BB962C8B-B14F-4D97-AF65-F5344CB8AC3E}">
        <p14:creationId xmlns:p14="http://schemas.microsoft.com/office/powerpoint/2010/main" xmlns="" val="1681616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395288" y="2268568"/>
            <a:ext cx="7962900" cy="2062103"/>
          </a:xfrm>
          <a:prstGeom prst="rect">
            <a:avLst/>
          </a:prstGeom>
          <a:noFill/>
          <a:ln w="9525">
            <a:noFill/>
            <a:miter lim="800000"/>
            <a:headEnd/>
            <a:tailEnd/>
          </a:ln>
        </p:spPr>
        <p:txBody>
          <a:bodyPr anchor="ctr">
            <a:spAutoFit/>
          </a:bodyPr>
          <a:lstStyle/>
          <a:p>
            <a:pPr algn="just"/>
            <a:r>
              <a:rPr lang="tr-TR" sz="1600" b="1" dirty="0"/>
              <a:t>g) Sayım Tutanağı (Örnek: 12): </a:t>
            </a:r>
            <a:r>
              <a:rPr lang="tr-TR" sz="1600" dirty="0"/>
              <a:t>Bu Tutanak, taşınırların sayım işlemlerinde taşınır II </a:t>
            </a:r>
            <a:r>
              <a:rPr lang="tr-TR" sz="1600" dirty="0" err="1"/>
              <a:t>nci</a:t>
            </a:r>
            <a:r>
              <a:rPr lang="tr-TR" sz="1600" dirty="0"/>
              <a:t> düzey detay kodu itibarıyla düzenlenir ve taşınırlar Tutanağa taşınır kodu düzeyinde kaydedilir. </a:t>
            </a:r>
            <a:endParaRPr lang="tr-TR" sz="1600" dirty="0" smtClean="0"/>
          </a:p>
          <a:p>
            <a:pPr algn="just"/>
            <a:r>
              <a:rPr lang="tr-TR" sz="1600" dirty="0" smtClean="0"/>
              <a:t>Tutanağın </a:t>
            </a:r>
            <a:r>
              <a:rPr lang="tr-TR" sz="1600" dirty="0"/>
              <a:t>sayım fazlası veya noksanına ilişkin sayfalarının bir nüshası, giriş-çıkış işlemleri için düzenlenen Taşınır İşlem Fişi ekine, bir nüshası da Taşınır İşlem Fişinin muhasebe birimine gönderilecek nüshasına bağlanır. Sayım tutanakları, dosyasında bir bütün olarak saklanır.</a:t>
            </a:r>
          </a:p>
          <a:p>
            <a:pPr algn="ctr"/>
            <a:r>
              <a:rPr lang="tr-TR" sz="1600"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260648"/>
            <a:ext cx="8064896" cy="6186309"/>
          </a:xfrm>
          <a:prstGeom prst="rect">
            <a:avLst/>
          </a:prstGeom>
        </p:spPr>
        <p:txBody>
          <a:bodyPr wrap="square">
            <a:spAutoFit/>
          </a:bodyPr>
          <a:lstStyle/>
          <a:p>
            <a:r>
              <a:rPr lang="tr-TR" dirty="0"/>
              <a:t>	</a:t>
            </a:r>
            <a:r>
              <a:rPr lang="tr-TR" b="1" dirty="0" smtClean="0"/>
              <a:t>Kapsam</a:t>
            </a:r>
          </a:p>
          <a:p>
            <a:endParaRPr lang="tr-TR" b="1" dirty="0"/>
          </a:p>
          <a:p>
            <a:r>
              <a:rPr lang="tr-TR" dirty="0"/>
              <a:t>	MADDE 2 – (1) Bu </a:t>
            </a:r>
            <a:r>
              <a:rPr lang="tr-TR" dirty="0">
                <a:solidFill>
                  <a:schemeClr val="tx1">
                    <a:lumMod val="65000"/>
                    <a:lumOff val="35000"/>
                  </a:schemeClr>
                </a:solidFill>
              </a:rPr>
              <a:t>Yönetmelik</a:t>
            </a:r>
            <a:r>
              <a:rPr lang="tr-TR" b="1" dirty="0">
                <a:solidFill>
                  <a:srgbClr val="FF0000"/>
                </a:solidFill>
              </a:rPr>
              <a:t> genel yönetim kapsamındaki kamu idarelerini</a:t>
            </a:r>
            <a:r>
              <a:rPr lang="tr-TR" dirty="0">
                <a:solidFill>
                  <a:srgbClr val="FF0000"/>
                </a:solidFill>
              </a:rPr>
              <a:t> </a:t>
            </a:r>
            <a:r>
              <a:rPr lang="tr-TR" dirty="0"/>
              <a:t>ve bunlara ait taşınır malları kapsar.</a:t>
            </a:r>
          </a:p>
          <a:p>
            <a:r>
              <a:rPr lang="tr-TR" dirty="0"/>
              <a:t>	</a:t>
            </a:r>
          </a:p>
          <a:p>
            <a:r>
              <a:rPr lang="tr-TR" dirty="0"/>
              <a:t>	(2) (8/11/2012-28461 sayılı R.G.; 8/10/2012 - 2012/3832 sayılı BKK ile değişik) Türk Silahlı Kuvvetleri (Jandarma Genel Komutanlığı ve Sahil Güvenlik Komutanlığı dahil), Milli İstihbarat Teşkilatı ve Emniyet Genel Müdürlüğünün taşınır mallarının kayda alınması ile bunların yönetim ve denetiminde özel mevzuatındaki hükümler uygulanır</a:t>
            </a:r>
            <a:r>
              <a:rPr lang="tr-TR" dirty="0" smtClean="0"/>
              <a:t>.</a:t>
            </a:r>
          </a:p>
          <a:p>
            <a:endParaRPr lang="tr-TR" dirty="0" smtClean="0"/>
          </a:p>
          <a:p>
            <a:r>
              <a:rPr lang="tr-TR" dirty="0" smtClean="0"/>
              <a:t>	(</a:t>
            </a:r>
            <a:r>
              <a:rPr lang="tr-TR" dirty="0"/>
              <a:t>3) Kapsamdaki idarelerin bünyesinde bulunan fabrika, imalathane ve benzeri üretim yerlerinde kullanılan ilk madde ve malzemeler ile yarı mamul ve mamul maddeler hakkında bu Yönetmelik hükümleri uygulanmaz. Bunlar hakkında kendi düzenleyici işlemlerinde belirlenen esas ve usuller uygulanır.</a:t>
            </a:r>
          </a:p>
          <a:p>
            <a:r>
              <a:rPr lang="tr-TR" dirty="0"/>
              <a:t>	</a:t>
            </a:r>
          </a:p>
          <a:p>
            <a:r>
              <a:rPr lang="tr-TR" dirty="0"/>
              <a:t>	(4) Kamu idarelerinin görevleri gereğince herhangi bir işlemin sonuçlanmasına veya bir kararın verilmesine kadar muhafaza edilmek üzere alınan emanet taşınır mallar hakkında özel mevzuatındaki hükümler uygulanır.</a:t>
            </a:r>
          </a:p>
          <a:p>
            <a:r>
              <a:rPr lang="tr-TR" dirty="0"/>
              <a:t>	</a:t>
            </a:r>
          </a:p>
          <a:p>
            <a:endParaRPr lang="tr-TR" dirty="0"/>
          </a:p>
        </p:txBody>
      </p:sp>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5</a:t>
            </a:fld>
            <a:endParaRPr lang="tr-TR"/>
          </a:p>
        </p:txBody>
      </p:sp>
    </p:spTree>
    <p:extLst>
      <p:ext uri="{BB962C8B-B14F-4D97-AF65-F5344CB8AC3E}">
        <p14:creationId xmlns:p14="http://schemas.microsoft.com/office/powerpoint/2010/main" xmlns="" val="2843357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50</a:t>
            </a:fld>
            <a:endParaRPr lang="tr-TR"/>
          </a:p>
        </p:txBody>
      </p:sp>
      <p:graphicFrame>
        <p:nvGraphicFramePr>
          <p:cNvPr id="6" name="Nesne 5"/>
          <p:cNvGraphicFramePr>
            <a:graphicFrameLocks noChangeAspect="1"/>
          </p:cNvGraphicFramePr>
          <p:nvPr>
            <p:extLst>
              <p:ext uri="{D42A27DB-BD31-4B8C-83A1-F6EECF244321}">
                <p14:modId xmlns:p14="http://schemas.microsoft.com/office/powerpoint/2010/main" xmlns="" val="3411126797"/>
              </p:ext>
            </p:extLst>
          </p:nvPr>
        </p:nvGraphicFramePr>
        <p:xfrm>
          <a:off x="611560" y="1052736"/>
          <a:ext cx="8055673" cy="4392488"/>
        </p:xfrm>
        <a:graphic>
          <a:graphicData uri="http://schemas.openxmlformats.org/presentationml/2006/ole">
            <p:oleObj spid="_x0000_s53292" name="Çalışma Sayfası" r:id="rId3" imgW="16154342" imgH="5343605" progId="Excel.Sheet.8">
              <p:embed/>
            </p:oleObj>
          </a:graphicData>
        </a:graphic>
      </p:graphicFrame>
    </p:spTree>
    <p:extLst>
      <p:ext uri="{BB962C8B-B14F-4D97-AF65-F5344CB8AC3E}">
        <p14:creationId xmlns:p14="http://schemas.microsoft.com/office/powerpoint/2010/main" xmlns="" val="20307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395288" y="2145457"/>
            <a:ext cx="7962900" cy="2308324"/>
          </a:xfrm>
          <a:prstGeom prst="rect">
            <a:avLst/>
          </a:prstGeom>
          <a:noFill/>
          <a:ln w="9525">
            <a:noFill/>
            <a:miter lim="800000"/>
            <a:headEnd/>
            <a:tailEnd/>
          </a:ln>
        </p:spPr>
        <p:txBody>
          <a:bodyPr anchor="ctr">
            <a:spAutoFit/>
          </a:bodyPr>
          <a:lstStyle/>
          <a:p>
            <a:pPr algn="just"/>
            <a:r>
              <a:rPr lang="tr-TR" sz="1600" dirty="0"/>
              <a:t>	</a:t>
            </a:r>
            <a:r>
              <a:rPr lang="tr-TR" sz="1600" b="1" dirty="0"/>
              <a:t>ğ) Taşınır Sayım ve Döküm Cetveli (Örnek: 13): </a:t>
            </a:r>
            <a:r>
              <a:rPr lang="tr-TR" sz="1600" dirty="0"/>
              <a:t>Bu Cetvel, taşınır kayıt ve kontrol yetkililerinin yıl sonu hesaplarına ilişkin işlemlerinde taşınır I inci düzey detay kodunda gösterilen her bir taşınır grubu için düzenlenir ve taşınırlar bu Cetvele taşınır II </a:t>
            </a:r>
            <a:r>
              <a:rPr lang="tr-TR" sz="1600" dirty="0" err="1"/>
              <a:t>nci</a:t>
            </a:r>
            <a:r>
              <a:rPr lang="tr-TR" sz="1600" dirty="0"/>
              <a:t> düzey detay kodu düzeyinde kaydedilir. </a:t>
            </a:r>
            <a:endParaRPr lang="tr-TR" sz="1600" dirty="0" smtClean="0"/>
          </a:p>
          <a:p>
            <a:pPr algn="just"/>
            <a:endParaRPr lang="tr-TR" sz="1600" dirty="0"/>
          </a:p>
          <a:p>
            <a:pPr algn="just"/>
            <a:r>
              <a:rPr lang="tr-TR" sz="1600" dirty="0" smtClean="0"/>
              <a:t>Cetvelin </a:t>
            </a:r>
            <a:r>
              <a:rPr lang="tr-TR" sz="1600" dirty="0"/>
              <a:t>"Gelecek Yıla Devir" sütununda gösterilen miktarın, yıl sonlarında sayım tutanaklarının "Sayımda Bulunan Miktar" sütununda gösterilen miktara eşit olması gerekir.</a:t>
            </a:r>
          </a:p>
          <a:p>
            <a:pPr algn="ctr"/>
            <a:r>
              <a:rPr lang="tr-TR" sz="1600"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51</a:t>
            </a:fld>
            <a:endParaRPr lang="tr-TR"/>
          </a:p>
        </p:txBody>
      </p:sp>
    </p:spTree>
    <p:extLst>
      <p:ext uri="{BB962C8B-B14F-4D97-AF65-F5344CB8AC3E}">
        <p14:creationId xmlns:p14="http://schemas.microsoft.com/office/powerpoint/2010/main" xmlns="" val="1531326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52</a:t>
            </a:fld>
            <a:endParaRPr lang="tr-TR"/>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780" y="620688"/>
            <a:ext cx="8616383"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91167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395288" y="2514788"/>
            <a:ext cx="7962900" cy="1569660"/>
          </a:xfrm>
          <a:prstGeom prst="rect">
            <a:avLst/>
          </a:prstGeom>
          <a:noFill/>
          <a:ln w="9525">
            <a:noFill/>
            <a:miter lim="800000"/>
            <a:headEnd/>
            <a:tailEnd/>
          </a:ln>
        </p:spPr>
        <p:txBody>
          <a:bodyPr anchor="ctr">
            <a:spAutoFit/>
          </a:bodyPr>
          <a:lstStyle/>
          <a:p>
            <a:pPr algn="just"/>
            <a:r>
              <a:rPr lang="tr-TR" sz="1600" dirty="0"/>
              <a:t>	</a:t>
            </a:r>
            <a:r>
              <a:rPr lang="tr-TR" sz="1600" b="1" dirty="0"/>
              <a:t>h) Harcama Birimi Taşınır Yönetim Hesabı Cetveli (Örnek: 14): </a:t>
            </a:r>
            <a:r>
              <a:rPr lang="tr-TR" sz="1600" dirty="0"/>
              <a:t>Bu Cetvel, harcama biriminin taşınır yönetim hesabının çıkarılması amacıyla taşınır kayıt ve kontrol yetkilisi tarafından harcama birimi itibarıyla taşınır I inci düzey detay kodunda gösterilen her bir taşınır grubu için düzenlenir ve taşınırlar bu Cetvele taşınır II </a:t>
            </a:r>
            <a:r>
              <a:rPr lang="tr-TR" sz="1600" dirty="0" err="1"/>
              <a:t>nci</a:t>
            </a:r>
            <a:r>
              <a:rPr lang="tr-TR" sz="1600" dirty="0"/>
              <a:t> düzey detay kodu düzeyinde kaydedilir.</a:t>
            </a:r>
          </a:p>
          <a:p>
            <a:pPr algn="ctr"/>
            <a:r>
              <a:rPr lang="tr-TR" sz="1600"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53</a:t>
            </a:fld>
            <a:endParaRPr lang="tr-TR"/>
          </a:p>
        </p:txBody>
      </p:sp>
    </p:spTree>
    <p:extLst>
      <p:ext uri="{BB962C8B-B14F-4D97-AF65-F5344CB8AC3E}">
        <p14:creationId xmlns:p14="http://schemas.microsoft.com/office/powerpoint/2010/main" xmlns="" val="1180842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54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2257869322"/>
              </p:ext>
            </p:extLst>
          </p:nvPr>
        </p:nvGraphicFramePr>
        <p:xfrm>
          <a:off x="457200" y="476669"/>
          <a:ext cx="8229601" cy="5544618"/>
        </p:xfrm>
        <a:graphic>
          <a:graphicData uri="http://schemas.openxmlformats.org/drawingml/2006/table">
            <a:tbl>
              <a:tblPr/>
              <a:tblGrid>
                <a:gridCol w="279815"/>
                <a:gridCol w="642056"/>
                <a:gridCol w="546616"/>
                <a:gridCol w="227757"/>
                <a:gridCol w="214742"/>
                <a:gridCol w="338381"/>
                <a:gridCol w="396947"/>
                <a:gridCol w="761357"/>
                <a:gridCol w="396947"/>
                <a:gridCol w="442498"/>
                <a:gridCol w="286323"/>
                <a:gridCol w="422976"/>
                <a:gridCol w="780880"/>
                <a:gridCol w="462020"/>
                <a:gridCol w="260293"/>
                <a:gridCol w="351396"/>
                <a:gridCol w="214742"/>
                <a:gridCol w="481542"/>
                <a:gridCol w="507571"/>
                <a:gridCol w="214742"/>
              </a:tblGrid>
              <a:tr h="376255">
                <a:tc gridSpan="20">
                  <a:txBody>
                    <a:bodyPr/>
                    <a:lstStyle/>
                    <a:p>
                      <a:pPr algn="ctr" fontAlgn="b"/>
                      <a:r>
                        <a:rPr lang="pt-BR" sz="1100" b="1" i="0" u="none" strike="noStrike">
                          <a:effectLst/>
                          <a:latin typeface="Arial"/>
                        </a:rPr>
                        <a:t>H  A  R  C  A  M  A       B  İ  R  İ  M  İ       T  A  Ş  I  N  I  R       Y  Ö  N  E  T  İ  M        H   E  S  A  B  I         C  E  T  V  E  L  İ</a:t>
                      </a: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6255">
                <a:tc gridSpan="3">
                  <a:txBody>
                    <a:bodyPr/>
                    <a:lstStyle/>
                    <a:p>
                      <a:pPr algn="l" fontAlgn="ctr"/>
                      <a:r>
                        <a:rPr lang="tr-TR" sz="600" b="0" i="0" u="none" strike="noStrike">
                          <a:effectLst/>
                          <a:latin typeface="Arial"/>
                        </a:rPr>
                        <a:t>İL VE İLÇENİN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ADI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t"/>
                      <a:r>
                        <a:rPr lang="tr-TR" sz="600" b="0" i="0" u="none" strike="noStrike">
                          <a:effectLst/>
                          <a:latin typeface="Arial"/>
                        </a:rPr>
                        <a:t> </a:t>
                      </a:r>
                    </a:p>
                  </a:txBody>
                  <a:tcPr marL="6490" marR="6490" marT="64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KODU</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6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ctr"/>
                      <a:r>
                        <a:rPr lang="tr-TR" sz="600" b="0" i="0" u="none" strike="noStrike">
                          <a:effectLst/>
                          <a:latin typeface="Arial"/>
                        </a:rPr>
                        <a:t>YILI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6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76255">
                <a:tc gridSpan="3">
                  <a:txBody>
                    <a:bodyPr/>
                    <a:lstStyle/>
                    <a:p>
                      <a:pPr algn="l" fontAlgn="ctr"/>
                      <a:r>
                        <a:rPr lang="tr-TR" sz="600" b="0" i="0" u="none" strike="noStrike">
                          <a:effectLst/>
                          <a:latin typeface="Arial"/>
                        </a:rPr>
                        <a:t>HARCAMA BİRİMİNİN</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ADI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t"/>
                      <a:r>
                        <a:rPr lang="tr-TR" sz="600" b="0" i="0" u="none" strike="noStrike">
                          <a:effectLst/>
                          <a:latin typeface="Arial"/>
                        </a:rPr>
                        <a:t> </a:t>
                      </a:r>
                    </a:p>
                  </a:txBody>
                  <a:tcPr marL="6490" marR="6490" marT="64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KODU</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6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4">
                  <a:txBody>
                    <a:bodyPr/>
                    <a:lstStyle/>
                    <a:p>
                      <a:pPr algn="ctr" fontAlgn="ctr"/>
                      <a:r>
                        <a:rPr lang="tr-TR" sz="600" b="0" i="0" u="none" strike="noStrike">
                          <a:effectLst/>
                          <a:latin typeface="Arial"/>
                        </a:rPr>
                        <a:t>TAŞINIR I. DÜZEY DETAY KODU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3">
                  <a:txBody>
                    <a:bodyPr/>
                    <a:lstStyle/>
                    <a:p>
                      <a:pPr algn="ctr" fontAlgn="b"/>
                      <a:r>
                        <a:rPr lang="tr-TR" sz="6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331989">
                <a:tc gridSpan="3">
                  <a:txBody>
                    <a:bodyPr/>
                    <a:lstStyle/>
                    <a:p>
                      <a:pPr algn="l" fontAlgn="ctr"/>
                      <a:r>
                        <a:rPr lang="tr-TR" sz="600" b="0" i="0" u="none" strike="noStrike">
                          <a:effectLst/>
                          <a:latin typeface="Arial"/>
                        </a:rPr>
                        <a:t>MUHASEBE BİRİMİNİN</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ADI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ctr"/>
                      <a:r>
                        <a:rPr lang="tr-TR" sz="600" b="0"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KODU</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6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221325">
                <a:tc rowSpan="2">
                  <a:txBody>
                    <a:bodyPr/>
                    <a:lstStyle/>
                    <a:p>
                      <a:pPr algn="ctr" fontAlgn="ctr"/>
                      <a:r>
                        <a:rPr lang="tr-TR" sz="600" b="0" i="0" u="none" strike="noStrike">
                          <a:effectLst/>
                          <a:latin typeface="Arial"/>
                        </a:rPr>
                        <a:t>SIRA   NO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00" b="0" i="0" u="none" strike="noStrike">
                          <a:effectLst/>
                          <a:latin typeface="Arial"/>
                        </a:rPr>
                        <a:t>TAŞINIR II. DÜZEY DETAY KODU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tr-TR" sz="600" b="0" i="0" u="none" strike="noStrike">
                          <a:effectLst/>
                          <a:latin typeface="Arial"/>
                        </a:rPr>
                        <a:t>TAŞINIR II. DÜZEY DETAY  ADI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effectLst/>
                          <a:latin typeface="Arial"/>
                        </a:rPr>
                        <a:t>ÖLÇÜ     BİRİMİ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600" b="0" i="0" u="none" strike="noStrike">
                          <a:effectLst/>
                          <a:latin typeface="Arial"/>
                        </a:rPr>
                        <a:t>GEÇEN YILDAN DEVREDEN</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b"/>
                      <a:r>
                        <a:rPr lang="tr-TR" sz="600" b="0" i="0" u="none" strike="noStrike">
                          <a:effectLst/>
                          <a:latin typeface="Arial"/>
                        </a:rPr>
                        <a:t>YIL İÇİNDE GİREN</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b"/>
                      <a:r>
                        <a:rPr lang="pt-BR" sz="600" b="0" i="0" u="none" strike="noStrike">
                          <a:effectLst/>
                          <a:latin typeface="Arial"/>
                        </a:rPr>
                        <a:t>T O P L A M</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fontAlgn="b"/>
                      <a:r>
                        <a:rPr lang="tr-TR" sz="600" b="0" i="0" u="none" strike="noStrike">
                          <a:effectLst/>
                          <a:latin typeface="Arial"/>
                        </a:rPr>
                        <a:t>YIL İÇİNDE ÇIKAN</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b"/>
                      <a:r>
                        <a:rPr lang="tr-TR" sz="600" b="0" i="0" u="none" strike="noStrike">
                          <a:effectLst/>
                          <a:latin typeface="Arial"/>
                        </a:rPr>
                        <a:t>GELECEK YILA DEVİR</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67803">
                <a:tc vMerge="1">
                  <a:txBody>
                    <a:bodyPr/>
                    <a:lstStyle/>
                    <a:p>
                      <a:endParaRPr lang="tr-TR"/>
                    </a:p>
                  </a:txBody>
                  <a:tcPr/>
                </a:tc>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fontAlgn="ctr"/>
                      <a:r>
                        <a:rPr lang="tr-TR" sz="600" b="0" i="0" u="none" strike="noStrike">
                          <a:effectLst/>
                          <a:latin typeface="Arial"/>
                        </a:rPr>
                        <a:t>MİKTARI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TUTARI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MİKTARI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0" i="0" u="none" strike="noStrike">
                          <a:effectLst/>
                          <a:latin typeface="Arial"/>
                        </a:rPr>
                        <a:t>TUTARI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600" b="0" i="0" u="none" strike="noStrike">
                          <a:effectLst/>
                          <a:latin typeface="Arial"/>
                        </a:rPr>
                        <a:t>MİKTARI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TUTARI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MİKTARI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600" b="0" i="0" u="none" strike="noStrike">
                          <a:effectLst/>
                          <a:latin typeface="Arial"/>
                        </a:rPr>
                        <a:t>TUTARI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effectLst/>
                          <a:latin typeface="Arial"/>
                        </a:rPr>
                        <a:t>MİKTARI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0" i="0" u="none" strike="noStrike">
                          <a:effectLst/>
                          <a:latin typeface="Arial"/>
                        </a:rPr>
                        <a:t>TUTARI</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3873">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3873">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3873">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42652">
                <a:tc>
                  <a:txBody>
                    <a:bodyPr/>
                    <a:lstStyle/>
                    <a:p>
                      <a:pPr algn="ctr" fontAlgn="ctr"/>
                      <a:r>
                        <a:rPr lang="pt-BR" sz="500" b="1" i="0" u="none" strike="noStrike" dirty="0">
                          <a:effectLst/>
                          <a:latin typeface="Arial"/>
                        </a:rPr>
                        <a:t>T    O    P    L    A    M</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0922">
                <a:tc gridSpan="10">
                  <a:txBody>
                    <a:bodyPr/>
                    <a:lstStyle/>
                    <a:p>
                      <a:pPr algn="ctr" fontAlgn="ctr"/>
                      <a:r>
                        <a:rPr lang="tr-TR" sz="700" b="0"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Arial"/>
                      </a:endParaRP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gridSpan="9">
                  <a:txBody>
                    <a:bodyPr/>
                    <a:lstStyle/>
                    <a:p>
                      <a:pPr algn="ctr" fontAlgn="b"/>
                      <a:r>
                        <a:rPr lang="tr-TR" sz="700" b="0" i="0" u="none" strike="noStrike">
                          <a:effectLst/>
                          <a:latin typeface="Arial"/>
                        </a:rPr>
                        <a:t> </a:t>
                      </a:r>
                    </a:p>
                  </a:txBody>
                  <a:tcPr marL="6490" marR="6490" marT="64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8138">
                <a:tc>
                  <a:txBody>
                    <a:bodyPr/>
                    <a:lstStyle/>
                    <a:p>
                      <a:pPr algn="ctr" fontAlgn="ctr"/>
                      <a:r>
                        <a:rPr lang="tr-TR" sz="700" b="0"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ctr" fontAlgn="ctr"/>
                      <a:r>
                        <a:rPr lang="tr-TR" sz="700" b="0" i="0" u="none" strike="noStrike">
                          <a:effectLst/>
                          <a:latin typeface="Arial"/>
                        </a:rPr>
                        <a:t>Defter kayıtlarına ve sayım sonuçlarına uygundur. </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700" b="0" i="0" u="none" strike="noStrike">
                          <a:effectLst/>
                          <a:latin typeface="Arial"/>
                        </a:rPr>
                        <a:t>Taşınır sayım ve döküm cetvellerine uygundur.</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700" b="0" i="0" u="none" strike="noStrike">
                          <a:effectLst/>
                          <a:latin typeface="Arial"/>
                        </a:rPr>
                        <a:t>Muhasebe kayıtlarına uygundur.</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700" b="0" i="0" u="none" strike="noStrike">
                          <a:effectLst/>
                          <a:latin typeface="Arial"/>
                        </a:rPr>
                        <a:t> </a:t>
                      </a:r>
                    </a:p>
                  </a:txBody>
                  <a:tcPr marL="6490" marR="6490" marT="6490" marB="0" anchor="ctr">
                    <a:lnL>
                      <a:noFill/>
                    </a:lnL>
                    <a:lnR w="12700" cap="flat" cmpd="sng" algn="ctr">
                      <a:solidFill>
                        <a:srgbClr val="000000"/>
                      </a:solidFill>
                      <a:prstDash val="solid"/>
                      <a:round/>
                      <a:headEnd type="none" w="med" len="med"/>
                      <a:tailEnd type="none" w="med" len="med"/>
                    </a:lnR>
                    <a:lnT>
                      <a:noFill/>
                    </a:lnT>
                    <a:lnB>
                      <a:noFill/>
                    </a:lnB>
                  </a:tcPr>
                </a:tc>
              </a:tr>
              <a:tr h="368138">
                <a:tc>
                  <a:txBody>
                    <a:bodyPr/>
                    <a:lstStyle/>
                    <a:p>
                      <a:pPr algn="ctr" fontAlgn="ctr"/>
                      <a:r>
                        <a:rPr lang="tr-TR" sz="700" b="1" i="0" u="none" strike="noStrike">
                          <a:effectLst/>
                          <a:latin typeface="Arial"/>
                        </a:rPr>
                        <a:t> </a:t>
                      </a:r>
                    </a:p>
                  </a:txBody>
                  <a:tcPr marL="6490" marR="6490" marT="6490" marB="0" anchor="ctr">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ctr" fontAlgn="ctr"/>
                      <a:r>
                        <a:rPr lang="tr-TR" sz="700" b="1" i="0" u="none" strike="noStrike">
                          <a:effectLst/>
                          <a:latin typeface="Arial"/>
                        </a:rPr>
                        <a:t>TAŞINIR KAYIT VE KONTROL YETKİLİSİ</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700" b="1" i="0" u="none" strike="noStrike">
                          <a:effectLst/>
                          <a:latin typeface="Arial"/>
                        </a:rPr>
                        <a:t>HARCAMA YETKİLİSİ</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ctr"/>
                      <a:r>
                        <a:rPr lang="tr-TR" sz="700" b="1" i="0" u="none" strike="noStrike">
                          <a:effectLst/>
                          <a:latin typeface="Arial"/>
                        </a:rPr>
                        <a:t>MUHASEBE  YETKİLİSİ/ YRD.</a:t>
                      </a:r>
                    </a:p>
                  </a:txBody>
                  <a:tcPr marL="6490" marR="6490" marT="649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700" b="1" i="0" u="none" strike="noStrike">
                          <a:effectLst/>
                          <a:latin typeface="Arial"/>
                        </a:rPr>
                        <a:t> </a:t>
                      </a:r>
                    </a:p>
                  </a:txBody>
                  <a:tcPr marL="6490" marR="6490" marT="6490" marB="0" anchor="ctr">
                    <a:lnL>
                      <a:noFill/>
                    </a:lnL>
                    <a:lnR w="12700" cap="flat" cmpd="sng" algn="ctr">
                      <a:solidFill>
                        <a:srgbClr val="000000"/>
                      </a:solidFill>
                      <a:prstDash val="solid"/>
                      <a:round/>
                      <a:headEnd type="none" w="med" len="med"/>
                      <a:tailEnd type="none" w="med" len="med"/>
                    </a:lnR>
                    <a:lnT>
                      <a:noFill/>
                    </a:lnT>
                    <a:lnB>
                      <a:noFill/>
                    </a:lnB>
                  </a:tcPr>
                </a:tc>
              </a:tr>
              <a:tr h="296576">
                <a:tc>
                  <a:txBody>
                    <a:bodyPr/>
                    <a:lstStyle/>
                    <a:p>
                      <a:pPr algn="ctr" fontAlgn="b"/>
                      <a:r>
                        <a:rPr lang="tr-TR" sz="700" b="1"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ctr" fontAlgn="b"/>
                      <a:r>
                        <a:rPr lang="tr-TR" sz="700" b="1" i="0" u="none" strike="noStrike">
                          <a:effectLst/>
                          <a:latin typeface="Arial"/>
                        </a:rPr>
                        <a:t>Adı SoyadI   :...............................................</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500" b="1" i="0" u="none" strike="noStrike">
                          <a:effectLst/>
                          <a:latin typeface="Arial"/>
                        </a:rPr>
                        <a:t>.............................................................................</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500" b="1" i="0" u="none" strike="noStrike">
                          <a:effectLst/>
                          <a:latin typeface="Arial"/>
                        </a:rPr>
                        <a:t>.............................................................................</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500" b="0" i="0" u="none" strike="noStrike">
                          <a:effectLst/>
                          <a:latin typeface="Arial"/>
                        </a:rPr>
                        <a:t> </a:t>
                      </a:r>
                    </a:p>
                  </a:txBody>
                  <a:tcPr marL="6490" marR="6490" marT="6490" marB="0" anchor="b">
                    <a:lnL>
                      <a:noFill/>
                    </a:lnL>
                    <a:lnR w="12700" cap="flat" cmpd="sng" algn="ctr">
                      <a:solidFill>
                        <a:srgbClr val="000000"/>
                      </a:solidFill>
                      <a:prstDash val="solid"/>
                      <a:round/>
                      <a:headEnd type="none" w="med" len="med"/>
                      <a:tailEnd type="none" w="med" len="med"/>
                    </a:lnR>
                    <a:lnT>
                      <a:noFill/>
                    </a:lnT>
                    <a:lnB>
                      <a:noFill/>
                    </a:lnB>
                  </a:tcPr>
                </a:tc>
              </a:tr>
              <a:tr h="368138">
                <a:tc>
                  <a:txBody>
                    <a:bodyPr/>
                    <a:lstStyle/>
                    <a:p>
                      <a:pPr algn="ctr" fontAlgn="b"/>
                      <a:r>
                        <a:rPr lang="tr-TR" sz="700" b="1"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ctr" fontAlgn="b"/>
                      <a:r>
                        <a:rPr lang="tr-TR" sz="700" b="1" i="0" u="none" strike="noStrike">
                          <a:effectLst/>
                          <a:latin typeface="Arial"/>
                        </a:rPr>
                        <a:t>İmza-Mühür  :..............................................</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500" b="1" i="0" u="none" strike="noStrike">
                          <a:effectLst/>
                          <a:latin typeface="Arial"/>
                        </a:rPr>
                        <a:t>.............................................................................</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ctr" fontAlgn="b"/>
                      <a:r>
                        <a:rPr lang="tr-TR" sz="500" b="1" i="0" u="none" strike="noStrike">
                          <a:effectLst/>
                          <a:latin typeface="Arial"/>
                        </a:rPr>
                        <a:t>.............................................................................</a:t>
                      </a:r>
                    </a:p>
                  </a:txBody>
                  <a:tcPr marL="6490" marR="6490" marT="649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700" b="0" i="0" u="none" strike="noStrike">
                          <a:effectLst/>
                          <a:latin typeface="Arial"/>
                        </a:rPr>
                        <a:t> </a:t>
                      </a:r>
                    </a:p>
                  </a:txBody>
                  <a:tcPr marL="6490" marR="6490" marT="6490" marB="0" anchor="b">
                    <a:lnL>
                      <a:noFill/>
                    </a:lnL>
                    <a:lnR w="12700" cap="flat" cmpd="sng" algn="ctr">
                      <a:solidFill>
                        <a:srgbClr val="000000"/>
                      </a:solidFill>
                      <a:prstDash val="solid"/>
                      <a:round/>
                      <a:headEnd type="none" w="med" len="med"/>
                      <a:tailEnd type="none" w="med" len="med"/>
                    </a:lnR>
                    <a:lnT>
                      <a:noFill/>
                    </a:lnT>
                    <a:lnB>
                      <a:noFill/>
                    </a:lnB>
                  </a:tcPr>
                </a:tc>
              </a:tr>
              <a:tr h="265590">
                <a:tc>
                  <a:txBody>
                    <a:bodyPr/>
                    <a:lstStyle/>
                    <a:p>
                      <a:pPr algn="l" fontAlgn="b"/>
                      <a:r>
                        <a:rPr lang="tr-TR" sz="700" b="0" i="0" u="none" strike="noStrike">
                          <a:effectLst/>
                          <a:latin typeface="Arial"/>
                        </a:rPr>
                        <a:t> </a:t>
                      </a:r>
                    </a:p>
                  </a:txBody>
                  <a:tcPr marL="6490" marR="6490" marT="649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tr-TR" sz="700" b="1" i="0" u="none" strike="noStrike">
                        <a:effectLst/>
                        <a:latin typeface="Arial"/>
                      </a:endParaRPr>
                    </a:p>
                  </a:txBody>
                  <a:tcPr marL="6490" marR="6490" marT="64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tr-TR" sz="700" b="0" i="0" u="none" strike="noStrike">
                          <a:effectLst/>
                          <a:latin typeface="Arial"/>
                        </a:rPr>
                        <a:t> </a:t>
                      </a:r>
                    </a:p>
                  </a:txBody>
                  <a:tcPr marL="6490" marR="6490" marT="649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2963">
                <a:tc gridSpan="2">
                  <a:txBody>
                    <a:bodyPr/>
                    <a:lstStyle/>
                    <a:p>
                      <a:pPr algn="l" fontAlgn="b"/>
                      <a:r>
                        <a:rPr lang="tr-TR" sz="600" b="1" i="0" u="none" strike="noStrike">
                          <a:effectLst/>
                          <a:latin typeface="Arial"/>
                        </a:rPr>
                        <a:t>T.M.Y. Örnek No:14</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6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600" b="0" i="0" u="none" strike="noStrike">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dirty="0">
                          <a:effectLst/>
                          <a:latin typeface="Arial"/>
                        </a:rPr>
                        <a:t> </a:t>
                      </a:r>
                    </a:p>
                  </a:txBody>
                  <a:tcPr marL="6490" marR="6490" marT="649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93872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395288" y="2376290"/>
            <a:ext cx="7962900" cy="1846659"/>
          </a:xfrm>
          <a:prstGeom prst="rect">
            <a:avLst/>
          </a:prstGeom>
          <a:noFill/>
          <a:ln w="9525">
            <a:noFill/>
            <a:miter lim="800000"/>
            <a:headEnd/>
            <a:tailEnd/>
          </a:ln>
        </p:spPr>
        <p:txBody>
          <a:bodyPr anchor="ctr">
            <a:spAutoFit/>
          </a:bodyPr>
          <a:lstStyle/>
          <a:p>
            <a:pPr algn="just"/>
            <a:r>
              <a:rPr lang="tr-TR" sz="1600" dirty="0"/>
              <a:t>	</a:t>
            </a:r>
            <a:r>
              <a:rPr lang="tr-TR" sz="1600" b="1" dirty="0"/>
              <a:t>ı) Taşınır Hesap Cetveli (Örnek: 15): </a:t>
            </a:r>
            <a:r>
              <a:rPr lang="tr-TR" sz="1600" dirty="0"/>
              <a:t>Bu Cetvel, </a:t>
            </a:r>
            <a:r>
              <a:rPr lang="tr-TR" sz="1600" dirty="0">
                <a:solidFill>
                  <a:srgbClr val="FF0000"/>
                </a:solidFill>
              </a:rPr>
              <a:t>taşınır konsolide görevlilerince</a:t>
            </a:r>
            <a:r>
              <a:rPr lang="tr-TR" sz="1600" dirty="0"/>
              <a:t> ilçe, il, bölge, dış temsilcilik ve merkez birimlerinin taşınır hesabının çıkarılması işlemlerinde düzenlenir. </a:t>
            </a:r>
            <a:endParaRPr lang="tr-TR" sz="1600" dirty="0" smtClean="0"/>
          </a:p>
          <a:p>
            <a:pPr algn="just"/>
            <a:endParaRPr lang="tr-TR" sz="1600" dirty="0"/>
          </a:p>
          <a:p>
            <a:pPr algn="just"/>
            <a:r>
              <a:rPr lang="tr-TR" sz="1600" dirty="0" smtClean="0"/>
              <a:t>Harcama </a:t>
            </a:r>
            <a:r>
              <a:rPr lang="tr-TR" sz="1600" dirty="0"/>
              <a:t>Birimi Taşınır Yönetim Hesabı Cetveli esas alınarak taşınır I inci düzey detay kodunda gösterilen her bir taşınır grubu için düzenlenen bu Cetvele taşınırlar taşınır II </a:t>
            </a:r>
            <a:r>
              <a:rPr lang="tr-TR" sz="1600" dirty="0" err="1"/>
              <a:t>nci</a:t>
            </a:r>
            <a:r>
              <a:rPr lang="tr-TR" sz="1600" dirty="0"/>
              <a:t> düzey detay kodu düzeyinde kaydedilir</a:t>
            </a: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55</a:t>
            </a:fld>
            <a:endParaRPr lang="tr-TR"/>
          </a:p>
        </p:txBody>
      </p:sp>
    </p:spTree>
    <p:extLst>
      <p:ext uri="{BB962C8B-B14F-4D97-AF65-F5344CB8AC3E}">
        <p14:creationId xmlns:p14="http://schemas.microsoft.com/office/powerpoint/2010/main" xmlns="" val="25209460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56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3472249810"/>
              </p:ext>
            </p:extLst>
          </p:nvPr>
        </p:nvGraphicFramePr>
        <p:xfrm>
          <a:off x="457202" y="620686"/>
          <a:ext cx="8229596" cy="5208517"/>
        </p:xfrm>
        <a:graphic>
          <a:graphicData uri="http://schemas.openxmlformats.org/drawingml/2006/table">
            <a:tbl>
              <a:tblPr/>
              <a:tblGrid>
                <a:gridCol w="576537"/>
                <a:gridCol w="771815"/>
                <a:gridCol w="492846"/>
                <a:gridCol w="432402"/>
                <a:gridCol w="488197"/>
                <a:gridCol w="230150"/>
                <a:gridCol w="432402"/>
                <a:gridCol w="516093"/>
                <a:gridCol w="230150"/>
                <a:gridCol w="437052"/>
                <a:gridCol w="516093"/>
                <a:gridCol w="202253"/>
                <a:gridCol w="418454"/>
                <a:gridCol w="488197"/>
                <a:gridCol w="432402"/>
                <a:gridCol w="432402"/>
                <a:gridCol w="567238"/>
                <a:gridCol w="564913"/>
              </a:tblGrid>
              <a:tr h="413389">
                <a:tc gridSpan="18">
                  <a:txBody>
                    <a:bodyPr/>
                    <a:lstStyle/>
                    <a:p>
                      <a:pPr algn="ctr" fontAlgn="ctr"/>
                      <a:r>
                        <a:rPr lang="pt-BR" sz="1000" b="1" i="0" u="none" strike="noStrike">
                          <a:effectLst/>
                          <a:latin typeface="Arial"/>
                        </a:rPr>
                        <a:t>............... T   A   Ş   I   N   I   R        H   E   S   A   P          C   E   T   V   E   L   İ</a:t>
                      </a:r>
                    </a:p>
                  </a:txBody>
                  <a:tcPr marL="6935" marR="6935" marT="693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7456">
                <a:tc gridSpan="2">
                  <a:txBody>
                    <a:bodyPr/>
                    <a:lstStyle/>
                    <a:p>
                      <a:pPr algn="l" fontAlgn="ctr"/>
                      <a:r>
                        <a:rPr lang="tr-TR" sz="700" b="0" i="0" u="none" strike="noStrike">
                          <a:effectLst/>
                          <a:latin typeface="Arial"/>
                        </a:rPr>
                        <a:t>İL VE İLÇENİN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ADI</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KODU</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700" b="0" i="0" u="none" strike="noStrike">
                          <a:effectLst/>
                          <a:latin typeface="Arial"/>
                        </a:rPr>
                        <a:t>YILI</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700" b="0" i="0" u="none" strike="noStrike">
                        <a:effectLst/>
                        <a:latin typeface="Arial"/>
                      </a:endParaRP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456">
                <a:tc gridSpan="2">
                  <a:txBody>
                    <a:bodyPr/>
                    <a:lstStyle/>
                    <a:p>
                      <a:pPr algn="l" fontAlgn="ctr"/>
                      <a:r>
                        <a:rPr lang="tr-TR" sz="700" b="0" i="0" u="none" strike="noStrike">
                          <a:effectLst/>
                          <a:latin typeface="Arial"/>
                        </a:rPr>
                        <a:t>İDARENİN</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ADI</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KODU</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Arial"/>
                        </a:rPr>
                        <a:t>TAŞINIR I.DÜZEY DETAY KODU</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498">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11">
                <a:tc rowSpan="2">
                  <a:txBody>
                    <a:bodyPr/>
                    <a:lstStyle/>
                    <a:p>
                      <a:pPr algn="ctr" fontAlgn="ctr"/>
                      <a:r>
                        <a:rPr lang="tr-TR" sz="700" b="0" i="0" u="none" strike="noStrike">
                          <a:effectLst/>
                          <a:latin typeface="Arial"/>
                        </a:rPr>
                        <a:t>TAŞINIR II. DÜZEY DETAY KODU</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700" b="0" i="0" u="none" strike="noStrike">
                          <a:effectLst/>
                          <a:latin typeface="Arial"/>
                        </a:rPr>
                        <a:t>TAŞINIR II. DÜZEY DETAY  ADI</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700" b="0" i="0" u="none" strike="noStrike">
                          <a:effectLst/>
                          <a:latin typeface="Arial"/>
                        </a:rPr>
                        <a:t>ÖLÇÜ     BİRİMİ</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700" b="0" i="0" u="none" strike="noStrike">
                          <a:effectLst/>
                          <a:latin typeface="Arial"/>
                        </a:rPr>
                        <a:t>GEÇEN YILDAN DEVREDEN</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GİREN</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TOPLAM</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ÇIKAN</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GELECEK YILA DEVREDEN</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437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700" b="0" i="0" u="none" strike="noStrike">
                          <a:effectLst/>
                          <a:latin typeface="Arial"/>
                        </a:rPr>
                        <a:t>MİKTAR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68856">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56">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56">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856">
                <a:tc>
                  <a:txBody>
                    <a:bodyPr/>
                    <a:lstStyle/>
                    <a:p>
                      <a:pPr algn="ctr" fontAlgn="ctr"/>
                      <a:r>
                        <a:rPr lang="tr-TR" sz="7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6935" marR="6935" marT="69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effectLst/>
                          <a:latin typeface="Arial"/>
                        </a:rPr>
                        <a:t> </a:t>
                      </a:r>
                    </a:p>
                  </a:txBody>
                  <a:tcPr marL="6935" marR="6935" marT="69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effectLst/>
                          <a:latin typeface="Arial"/>
                        </a:rPr>
                        <a:t> </a:t>
                      </a:r>
                    </a:p>
                  </a:txBody>
                  <a:tcPr marL="6935" marR="6935" marT="693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456">
                <a:tc gridSpan="3">
                  <a:txBody>
                    <a:bodyPr/>
                    <a:lstStyle/>
                    <a:p>
                      <a:pPr algn="ctr" fontAlgn="ctr"/>
                      <a:r>
                        <a:rPr lang="pt-BR" sz="600" b="1" i="0" u="none" strike="noStrike">
                          <a:effectLst/>
                          <a:latin typeface="Arial"/>
                        </a:rPr>
                        <a:t>T O P L A M </a:t>
                      </a:r>
                    </a:p>
                  </a:txBody>
                  <a:tcPr marL="6935" marR="6935" marT="69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6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169">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2101">
                <a:tc>
                  <a:txBody>
                    <a:bodyPr/>
                    <a:lstStyle/>
                    <a:p>
                      <a:pPr algn="ctr"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a:noFill/>
                    </a:lnB>
                  </a:tcPr>
                </a:tc>
                <a:tc gridSpan="16">
                  <a:txBody>
                    <a:bodyPr/>
                    <a:lstStyle/>
                    <a:p>
                      <a:pPr algn="ctr" fontAlgn="b"/>
                      <a:r>
                        <a:rPr lang="tr-TR" sz="600" b="0" i="0" u="none" strike="noStrike">
                          <a:effectLst/>
                          <a:latin typeface="Arial"/>
                        </a:rPr>
                        <a:t>Yukarıdaki miktar ve tutarlar Harcama Birimi Taşınır Yönetim Hesabı Cetvellerinde gösterilen miktar ve tutarlarla uyumludur.  ......../....../.........</a:t>
                      </a:r>
                    </a:p>
                  </a:txBody>
                  <a:tcPr marL="6935" marR="6935" marT="693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a:noFill/>
                    </a:lnB>
                  </a:tcPr>
                </a:tc>
              </a:tr>
              <a:tr h="275593">
                <a:tc>
                  <a:txBody>
                    <a:bodyPr/>
                    <a:lstStyle/>
                    <a:p>
                      <a:pPr algn="ctr"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gridSpan="7">
                  <a:txBody>
                    <a:bodyPr/>
                    <a:lstStyle/>
                    <a:p>
                      <a:pPr algn="l" fontAlgn="b"/>
                      <a:r>
                        <a:rPr lang="tr-TR" sz="700" b="1" i="0" u="none" strike="noStrike">
                          <a:effectLst/>
                          <a:latin typeface="Arial"/>
                        </a:rPr>
                        <a:t>TAŞINIR KONSOLİDE GÖREVLİSİ</a:t>
                      </a:r>
                    </a:p>
                  </a:txBody>
                  <a:tcPr marL="6935" marR="6935" marT="693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a:noFill/>
                    </a:lnB>
                  </a:tcPr>
                </a:tc>
              </a:tr>
              <a:tr h="275593">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gridSpan="7">
                  <a:txBody>
                    <a:bodyPr/>
                    <a:lstStyle/>
                    <a:p>
                      <a:pPr algn="ctr" fontAlgn="b"/>
                      <a:r>
                        <a:rPr lang="tr-TR" sz="700" b="1" i="0" u="none" strike="noStrike">
                          <a:effectLst/>
                          <a:latin typeface="Arial"/>
                        </a:rPr>
                        <a:t>ADI, SOYADI:............................................................................</a:t>
                      </a:r>
                    </a:p>
                  </a:txBody>
                  <a:tcPr marL="6935" marR="6935" marT="693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ctr"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ctr"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a:noFill/>
                    </a:lnB>
                  </a:tcPr>
                </a:tc>
              </a:tr>
              <a:tr h="275593">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gridSpan="7">
                  <a:txBody>
                    <a:bodyPr/>
                    <a:lstStyle/>
                    <a:p>
                      <a:pPr algn="ctr" fontAlgn="b"/>
                      <a:r>
                        <a:rPr lang="tr-TR" sz="700" b="1" i="0" u="none" strike="noStrike">
                          <a:effectLst/>
                          <a:latin typeface="Arial"/>
                        </a:rPr>
                        <a:t>UNVANI :..................................................................................</a:t>
                      </a:r>
                    </a:p>
                  </a:txBody>
                  <a:tcPr marL="6935" marR="6935" marT="693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a:noFill/>
                    </a:lnB>
                  </a:tcPr>
                </a:tc>
              </a:tr>
              <a:tr h="275593">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6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1"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gridSpan="7">
                  <a:txBody>
                    <a:bodyPr/>
                    <a:lstStyle/>
                    <a:p>
                      <a:pPr algn="ctr" fontAlgn="b"/>
                      <a:r>
                        <a:rPr lang="tr-TR" sz="700" b="1" i="0" u="none" strike="noStrike">
                          <a:effectLst/>
                          <a:latin typeface="Arial"/>
                        </a:rPr>
                        <a:t>İMZA/MÜHÜR :........................................................................</a:t>
                      </a:r>
                    </a:p>
                  </a:txBody>
                  <a:tcPr marL="6935" marR="6935" marT="693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a:noFill/>
                    </a:lnT>
                    <a:lnB>
                      <a:noFill/>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a:noFill/>
                    </a:lnB>
                  </a:tcPr>
                </a:tc>
              </a:tr>
              <a:tr h="275593">
                <a:tc>
                  <a:txBody>
                    <a:bodyPr/>
                    <a:lstStyle/>
                    <a:p>
                      <a:pPr algn="l" fontAlgn="b"/>
                      <a:r>
                        <a:rPr lang="tr-TR" sz="700" b="0" i="0" u="none" strike="noStrike">
                          <a:effectLst/>
                          <a:latin typeface="Arial"/>
                        </a:rPr>
                        <a:t> </a:t>
                      </a:r>
                    </a:p>
                  </a:txBody>
                  <a:tcPr marL="6935" marR="6935" marT="693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6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tr-TR" sz="700" b="1" i="0" u="none" strike="noStrike">
                          <a:effectLst/>
                          <a:latin typeface="Arial"/>
                        </a:rPr>
                        <a:t> </a:t>
                      </a:r>
                    </a:p>
                  </a:txBody>
                  <a:tcPr marL="6935" marR="6935" marT="693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gridSpan="8">
                  <a:txBody>
                    <a:bodyPr/>
                    <a:lstStyle/>
                    <a:p>
                      <a:pPr algn="ctr"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935" marR="6935" marT="693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6169">
                <a:tc gridSpan="2">
                  <a:txBody>
                    <a:bodyPr/>
                    <a:lstStyle/>
                    <a:p>
                      <a:pPr algn="l" fontAlgn="b"/>
                      <a:r>
                        <a:rPr lang="tr-TR" sz="600" b="1" i="0" u="none" strike="noStrike">
                          <a:effectLst/>
                          <a:latin typeface="Arial"/>
                        </a:rPr>
                        <a:t>T.M.Y.Örnek: 15</a:t>
                      </a: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effectLst/>
                        <a:latin typeface="Arial"/>
                      </a:endParaRPr>
                    </a:p>
                  </a:txBody>
                  <a:tcPr marL="6935" marR="6935" marT="693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3759940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ChangeArrowheads="1"/>
          </p:cNvSpPr>
          <p:nvPr/>
        </p:nvSpPr>
        <p:spPr bwMode="auto">
          <a:xfrm>
            <a:off x="684213" y="2124413"/>
            <a:ext cx="7753350" cy="2031325"/>
          </a:xfrm>
          <a:prstGeom prst="rect">
            <a:avLst/>
          </a:prstGeom>
          <a:noFill/>
          <a:ln w="9525">
            <a:noFill/>
            <a:miter lim="800000"/>
            <a:headEnd/>
            <a:tailEnd/>
          </a:ln>
        </p:spPr>
        <p:txBody>
          <a:bodyPr anchor="ctr">
            <a:spAutoFit/>
          </a:bodyPr>
          <a:lstStyle/>
          <a:p>
            <a:pPr algn="just"/>
            <a:r>
              <a:rPr lang="tr-TR" b="1" dirty="0"/>
              <a:t>i) Taşınır Kesin Hesap Cetveli (Örnek: 16): </a:t>
            </a:r>
            <a:r>
              <a:rPr lang="tr-TR" dirty="0"/>
              <a:t>Bu Cetvel, </a:t>
            </a:r>
            <a:r>
              <a:rPr lang="tr-TR" dirty="0">
                <a:solidFill>
                  <a:srgbClr val="FF0000"/>
                </a:solidFill>
              </a:rPr>
              <a:t>merkezdeki taşınır konsolide görevlisince</a:t>
            </a:r>
            <a:r>
              <a:rPr lang="tr-TR" dirty="0"/>
              <a:t> kamu idaresinin taşınır kesin hesabının çıkarılması amacıyla taşınır konsolide görevlilerinden alınan Taşınır Hesap Cetveline dayanılarak taşınır I inci düzey detay kodunda gösterilen her bir taşınır grubu için düzenlenir ve taşınırlar Cetvele taşınır II </a:t>
            </a:r>
            <a:r>
              <a:rPr lang="tr-TR" dirty="0" err="1"/>
              <a:t>nci</a:t>
            </a:r>
            <a:r>
              <a:rPr lang="tr-TR" dirty="0"/>
              <a:t> düzey detay kodu düzeyinde kaydedilir.</a:t>
            </a:r>
          </a:p>
          <a:p>
            <a:pPr algn="ctr"/>
            <a:r>
              <a:rPr lang="tr-TR" dirty="0"/>
              <a:t>	</a:t>
            </a: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57</a:t>
            </a:fld>
            <a:endParaRPr lang="tr-TR"/>
          </a:p>
        </p:txBody>
      </p:sp>
    </p:spTree>
    <p:extLst>
      <p:ext uri="{BB962C8B-B14F-4D97-AF65-F5344CB8AC3E}">
        <p14:creationId xmlns:p14="http://schemas.microsoft.com/office/powerpoint/2010/main" xmlns="" val="2206500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11CD448D-3AC1-4708-BD07-91DDA1C64D55}" type="slidenum">
              <a:rPr lang="tr-TR" smtClean="0"/>
              <a:pPr>
                <a:defRPr/>
              </a:pPr>
              <a:t>58</a:t>
            </a:fld>
            <a:endParaRPr lang="tr-TR"/>
          </a:p>
        </p:txBody>
      </p:sp>
      <p:graphicFrame>
        <p:nvGraphicFramePr>
          <p:cNvPr id="4" name="Tablo 3"/>
          <p:cNvGraphicFramePr>
            <a:graphicFrameLocks noGrp="1"/>
          </p:cNvGraphicFramePr>
          <p:nvPr/>
        </p:nvGraphicFramePr>
        <p:xfrm>
          <a:off x="457202" y="2334712"/>
          <a:ext cx="8229595" cy="3056938"/>
        </p:xfrm>
        <a:graphic>
          <a:graphicData uri="http://schemas.openxmlformats.org/drawingml/2006/table">
            <a:tbl>
              <a:tblPr/>
              <a:tblGrid>
                <a:gridCol w="617158"/>
                <a:gridCol w="826195"/>
                <a:gridCol w="527570"/>
                <a:gridCol w="462868"/>
                <a:gridCol w="462868"/>
                <a:gridCol w="246365"/>
                <a:gridCol w="462868"/>
                <a:gridCol w="462868"/>
                <a:gridCol w="246365"/>
                <a:gridCol w="467845"/>
                <a:gridCol w="462868"/>
                <a:gridCol w="216503"/>
                <a:gridCol w="447937"/>
                <a:gridCol w="462868"/>
                <a:gridCol w="462868"/>
                <a:gridCol w="462868"/>
                <a:gridCol w="467845"/>
                <a:gridCol w="462868"/>
              </a:tblGrid>
              <a:tr h="333833">
                <a:tc gridSpan="18">
                  <a:txBody>
                    <a:bodyPr/>
                    <a:lstStyle/>
                    <a:p>
                      <a:pPr algn="ctr" fontAlgn="ctr"/>
                      <a:r>
                        <a:rPr lang="pt-BR" sz="1200" b="1" i="0" u="none" strike="noStrike">
                          <a:effectLst/>
                          <a:latin typeface="Arial"/>
                        </a:rPr>
                        <a:t> T A Ş I N I R   K E S İ N   H E S A P   C E T V E L İ </a:t>
                      </a:r>
                    </a:p>
                  </a:txBody>
                  <a:tcPr marL="7419" marR="7419" marT="74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740">
                <a:tc>
                  <a:txBody>
                    <a:bodyPr/>
                    <a:lstStyle/>
                    <a:p>
                      <a:pPr algn="ctr" fontAlgn="ctr"/>
                      <a:r>
                        <a:rPr lang="tr-TR" sz="700" b="0" i="0" u="none" strike="noStrike">
                          <a:effectLst/>
                          <a:latin typeface="Arial"/>
                        </a:rPr>
                        <a:t>İDARENİN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ADI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tr-TR" sz="700" b="0"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700" b="0" i="0" u="none" strike="noStrike">
                          <a:effectLst/>
                          <a:latin typeface="Arial"/>
                        </a:rPr>
                        <a:t>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Arial"/>
                        </a:rPr>
                        <a:t>TAŞINIR I DÜZEY DETAY 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YILI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996">
                <a:tc rowSpan="2">
                  <a:txBody>
                    <a:bodyPr/>
                    <a:lstStyle/>
                    <a:p>
                      <a:pPr algn="ctr" fontAlgn="ctr"/>
                      <a:r>
                        <a:rPr lang="tr-TR" sz="700" b="0" i="0" u="none" strike="noStrike">
                          <a:effectLst/>
                          <a:latin typeface="Arial"/>
                        </a:rPr>
                        <a:t>TAŞINIR II. DÜZEY DETAY 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700" b="0" i="0" u="none" strike="noStrike">
                          <a:effectLst/>
                          <a:latin typeface="Arial"/>
                        </a:rPr>
                        <a:t>TAŞINIR II. DÜZEY DETAY  ADI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700" b="0" i="0" u="none" strike="noStrike">
                          <a:effectLst/>
                          <a:latin typeface="Arial"/>
                        </a:rPr>
                        <a:t>ÖLÇÜ     BİRİMİ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tr-TR" sz="700" b="0" i="0" u="none" strike="noStrike">
                          <a:effectLst/>
                          <a:latin typeface="Arial"/>
                        </a:rPr>
                        <a:t>GEÇEN YILDAN DEVREDEN</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GİREN</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TOPLAM</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ÇIKAN</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GELECEK YILA DEVREDEN</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1424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700" b="0" i="0" u="none" strike="noStrike">
                          <a:effectLst/>
                          <a:latin typeface="Arial"/>
                        </a:rPr>
                        <a:t>MİKTAR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MİKTAR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17115">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17115">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17115">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6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96740">
                <a:tc gridSpan="3">
                  <a:txBody>
                    <a:bodyPr/>
                    <a:lstStyle/>
                    <a:p>
                      <a:pPr algn="ctr" fontAlgn="ctr"/>
                      <a:r>
                        <a:rPr lang="pt-BR" sz="600" b="1" i="0" u="none" strike="noStrike">
                          <a:effectLst/>
                          <a:latin typeface="Arial"/>
                        </a:rPr>
                        <a:t>T  O  P  L  A  M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26115">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3207">
                <a:tc>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tr-TR" sz="800" b="1" i="0" u="none" strike="noStrike">
                          <a:effectLst/>
                          <a:latin typeface="Arial"/>
                        </a:rPr>
                        <a:t>Merkezdeki Taşınır Konsolide Görevlisi</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ctr"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163207">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Adı Soyadı:</a:t>
                      </a:r>
                    </a:p>
                  </a:txBody>
                  <a:tcPr marL="7419" marR="7419" marT="7419" marB="0" anchor="b">
                    <a:lnL>
                      <a:noFill/>
                    </a:lnL>
                    <a:lnR>
                      <a:noFill/>
                    </a:lnR>
                    <a:lnT>
                      <a:noFill/>
                    </a:lnT>
                    <a:lnB>
                      <a:noFill/>
                    </a:lnB>
                  </a:tcPr>
                </a:tc>
                <a:tc gridSpan="3">
                  <a:txBody>
                    <a:bodyPr/>
                    <a:lstStyle/>
                    <a:p>
                      <a:pPr algn="l" fontAlgn="b"/>
                      <a:r>
                        <a:rPr lang="tr-TR" sz="800" b="1" i="0" u="none" strike="noStrike">
                          <a:effectLst/>
                          <a:latin typeface="Arial"/>
                        </a:rPr>
                        <a:t>............................................ </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gridSpan="4">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gridSpan="3">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163207">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İmza - Mühür:.</a:t>
                      </a:r>
                    </a:p>
                  </a:txBody>
                  <a:tcPr marL="7419" marR="7419" marT="7419" marB="0" anchor="b">
                    <a:lnL>
                      <a:noFill/>
                    </a:lnL>
                    <a:lnR>
                      <a:noFill/>
                    </a:lnR>
                    <a:lnT>
                      <a:noFill/>
                    </a:lnT>
                    <a:lnB>
                      <a:noFill/>
                    </a:lnB>
                  </a:tcPr>
                </a:tc>
                <a:tc gridSpan="3">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gridSpan="4">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gridSpan="3">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163207">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Tarih:</a:t>
                      </a:r>
                    </a:p>
                  </a:txBody>
                  <a:tcPr marL="7419" marR="7419" marT="7419" marB="0" anchor="b">
                    <a:lnL>
                      <a:noFill/>
                    </a:lnL>
                    <a:lnR>
                      <a:noFill/>
                    </a:lnR>
                    <a:lnT>
                      <a:noFill/>
                    </a:lnT>
                    <a:lnB>
                      <a:noFill/>
                    </a:lnB>
                  </a:tcPr>
                </a:tc>
                <a:tc gridSpan="2">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133533">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6115">
                <a:tc gridSpan="2">
                  <a:txBody>
                    <a:bodyPr/>
                    <a:lstStyle/>
                    <a:p>
                      <a:pPr algn="l" fontAlgn="b"/>
                      <a:r>
                        <a:rPr lang="tr-TR" sz="800" b="1" i="0" u="none" strike="noStrike">
                          <a:effectLst/>
                          <a:latin typeface="Arial"/>
                        </a:rPr>
                        <a:t>T.M.Y.Örnek: 16</a:t>
                      </a: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dirty="0">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454042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ChangeArrowheads="1"/>
          </p:cNvSpPr>
          <p:nvPr/>
        </p:nvSpPr>
        <p:spPr bwMode="auto">
          <a:xfrm>
            <a:off x="684213" y="2262912"/>
            <a:ext cx="7753350" cy="1754326"/>
          </a:xfrm>
          <a:prstGeom prst="rect">
            <a:avLst/>
          </a:prstGeom>
          <a:noFill/>
          <a:ln w="9525">
            <a:noFill/>
            <a:miter lim="800000"/>
            <a:headEnd/>
            <a:tailEnd/>
          </a:ln>
        </p:spPr>
        <p:txBody>
          <a:bodyPr anchor="ctr">
            <a:spAutoFit/>
          </a:bodyPr>
          <a:lstStyle/>
          <a:p>
            <a:pPr algn="just"/>
            <a:r>
              <a:rPr lang="tr-TR" dirty="0"/>
              <a:t>	</a:t>
            </a:r>
            <a:r>
              <a:rPr lang="tr-TR" b="1" dirty="0"/>
              <a:t>j) Taşınır Kesin Hesap İcmal Cetveli (Örnek: 17): </a:t>
            </a:r>
            <a:r>
              <a:rPr lang="tr-TR" dirty="0"/>
              <a:t>Bu Cetvel, kamu idaresinin taşınır kesin hesabının çıkarılmasına ilişkin işlemlerde taşınır hesap kodunda gösterilen her bir taşınır grubu için düzenlenir ve taşınırlar Cetvele taşınır I inci düzey detay kodu düzeyinde kaydedilir.</a:t>
            </a:r>
          </a:p>
          <a:p>
            <a:pPr algn="ctr"/>
            <a:r>
              <a:rPr lang="tr-TR" dirty="0"/>
              <a:t>	</a:t>
            </a:r>
            <a:r>
              <a:rPr lang="tr-TR" dirty="0" smtClean="0"/>
              <a:t>.</a:t>
            </a:r>
            <a:endParaRPr lang="tr-TR" dirty="0"/>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Grp="1" noChangeArrowheads="1"/>
          </p:cNvSpPr>
          <p:nvPr>
            <p:ph type="sldNum" sz="quarter" idx="12"/>
          </p:nvPr>
        </p:nvSpPr>
        <p:spPr/>
        <p:txBody>
          <a:bodyPr/>
          <a:lstStyle/>
          <a:p>
            <a:pPr>
              <a:defRPr/>
            </a:pPr>
            <a:fld id="{33F1F05E-D3B3-4B9C-9091-07FF1287B54B}" type="slidenum">
              <a:rPr lang="tr-TR">
                <a:solidFill>
                  <a:srgbClr val="FFFFFF"/>
                </a:solidFill>
              </a:rPr>
              <a:pPr>
                <a:defRPr/>
              </a:pPr>
              <a:t>6</a:t>
            </a:fld>
            <a:endParaRPr lang="tr-TR">
              <a:solidFill>
                <a:srgbClr val="FFFFFF"/>
              </a:solidFill>
            </a:endParaRPr>
          </a:p>
        </p:txBody>
      </p:sp>
      <p:sp>
        <p:nvSpPr>
          <p:cNvPr id="300036" name="Rectangle 4"/>
          <p:cNvSpPr>
            <a:spLocks noChangeArrowheads="1"/>
          </p:cNvSpPr>
          <p:nvPr/>
        </p:nvSpPr>
        <p:spPr bwMode="auto">
          <a:xfrm>
            <a:off x="611188" y="1195388"/>
            <a:ext cx="8208962" cy="8636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endParaRPr lang="tr-TR" sz="1600" smtClean="0">
              <a:solidFill>
                <a:srgbClr val="FFFFFF"/>
              </a:solidFill>
              <a:latin typeface="Verdana" pitchFamily="34" charset="0"/>
              <a:cs typeface="+mn-cs"/>
            </a:endParaRPr>
          </a:p>
        </p:txBody>
      </p:sp>
      <p:sp>
        <p:nvSpPr>
          <p:cNvPr id="300038" name="WordArt 6"/>
          <p:cNvSpPr>
            <a:spLocks noChangeArrowheads="1" noChangeShapeType="1" noTextEdit="1"/>
          </p:cNvSpPr>
          <p:nvPr/>
        </p:nvSpPr>
        <p:spPr bwMode="auto">
          <a:xfrm>
            <a:off x="827088" y="1339850"/>
            <a:ext cx="7777162" cy="571500"/>
          </a:xfrm>
          <a:prstGeom prst="rect">
            <a:avLst/>
          </a:prstGeom>
        </p:spPr>
        <p:txBody>
          <a:bodyPr wrap="none" fromWordArt="1">
            <a:prstTxWarp prst="textPlain">
              <a:avLst>
                <a:gd name="adj" fmla="val 50000"/>
              </a:avLst>
            </a:prstTxWarp>
          </a:bodyPr>
          <a:lstStyle/>
          <a:p>
            <a:pPr algn="ctr"/>
            <a:r>
              <a:rPr lang="tr-TR" sz="3200" kern="10" dirty="0" smtClean="0">
                <a:ln w="9525" cap="sq">
                  <a:solidFill>
                    <a:srgbClr val="000000"/>
                  </a:solidFill>
                  <a:miter lim="800000"/>
                  <a:headEnd type="none" w="sm" len="sm"/>
                  <a:tailEnd type="none" w="sm" len="sm"/>
                </a:ln>
                <a:solidFill>
                  <a:srgbClr val="FFFFFF"/>
                </a:solidFill>
                <a:latin typeface="Arial Black"/>
                <a:cs typeface="+mn-cs"/>
              </a:rPr>
              <a:t>GENEL YÖNETİM KAPSAMINDAKİ KAMU İDARELERİ</a:t>
            </a:r>
          </a:p>
        </p:txBody>
      </p:sp>
      <p:sp>
        <p:nvSpPr>
          <p:cNvPr id="300039" name="AutoShape 7"/>
          <p:cNvSpPr>
            <a:spLocks noChangeArrowheads="1"/>
          </p:cNvSpPr>
          <p:nvPr/>
        </p:nvSpPr>
        <p:spPr bwMode="auto">
          <a:xfrm>
            <a:off x="323850" y="3355975"/>
            <a:ext cx="2519363" cy="1223963"/>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tr-TR" sz="2000" smtClean="0">
                <a:solidFill>
                  <a:srgbClr val="FFFFFF"/>
                </a:solidFill>
                <a:latin typeface="Verdana" pitchFamily="34" charset="0"/>
                <a:cs typeface="+mn-cs"/>
              </a:rPr>
              <a:t>MERKEZİ YÖNETİM</a:t>
            </a:r>
          </a:p>
          <a:p>
            <a:pPr algn="ctr"/>
            <a:r>
              <a:rPr lang="tr-TR" sz="2000" smtClean="0">
                <a:solidFill>
                  <a:srgbClr val="FFFFFF"/>
                </a:solidFill>
                <a:latin typeface="Verdana" pitchFamily="34" charset="0"/>
                <a:cs typeface="+mn-cs"/>
              </a:rPr>
              <a:t>KAPSAMINDAKİ</a:t>
            </a:r>
          </a:p>
          <a:p>
            <a:pPr algn="ctr"/>
            <a:r>
              <a:rPr lang="tr-TR" sz="2000" smtClean="0">
                <a:solidFill>
                  <a:srgbClr val="FFFFFF"/>
                </a:solidFill>
                <a:latin typeface="Verdana" pitchFamily="34" charset="0"/>
                <a:cs typeface="+mn-cs"/>
              </a:rPr>
              <a:t>KAMU İDARELERİ</a:t>
            </a:r>
          </a:p>
        </p:txBody>
      </p:sp>
      <p:sp>
        <p:nvSpPr>
          <p:cNvPr id="300040" name="AutoShape 8"/>
          <p:cNvSpPr>
            <a:spLocks noChangeArrowheads="1"/>
          </p:cNvSpPr>
          <p:nvPr/>
        </p:nvSpPr>
        <p:spPr bwMode="auto">
          <a:xfrm>
            <a:off x="3419475" y="3355975"/>
            <a:ext cx="2520950" cy="1223963"/>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tr-TR" sz="2000" smtClean="0">
                <a:solidFill>
                  <a:srgbClr val="FFFFFF"/>
                </a:solidFill>
                <a:latin typeface="Verdana" pitchFamily="34" charset="0"/>
                <a:cs typeface="+mn-cs"/>
              </a:rPr>
              <a:t>SOSYAL GÜVENLİK</a:t>
            </a:r>
          </a:p>
          <a:p>
            <a:pPr algn="ctr"/>
            <a:r>
              <a:rPr lang="tr-TR" sz="2000" smtClean="0">
                <a:solidFill>
                  <a:srgbClr val="FFFFFF"/>
                </a:solidFill>
                <a:latin typeface="Verdana" pitchFamily="34" charset="0"/>
                <a:cs typeface="+mn-cs"/>
              </a:rPr>
              <a:t>KURUMLARI</a:t>
            </a:r>
          </a:p>
        </p:txBody>
      </p:sp>
      <p:sp>
        <p:nvSpPr>
          <p:cNvPr id="300041" name="AutoShape 9"/>
          <p:cNvSpPr>
            <a:spLocks noChangeArrowheads="1"/>
          </p:cNvSpPr>
          <p:nvPr/>
        </p:nvSpPr>
        <p:spPr bwMode="auto">
          <a:xfrm>
            <a:off x="6372225" y="3355975"/>
            <a:ext cx="2592388" cy="1223963"/>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tr-TR" sz="2000" smtClean="0">
                <a:solidFill>
                  <a:srgbClr val="FFFFFF"/>
                </a:solidFill>
                <a:latin typeface="Verdana" pitchFamily="34" charset="0"/>
                <a:cs typeface="+mn-cs"/>
              </a:rPr>
              <a:t>MAHALLİ İDARELER</a:t>
            </a:r>
          </a:p>
        </p:txBody>
      </p:sp>
      <p:sp>
        <p:nvSpPr>
          <p:cNvPr id="300046" name="Line 14"/>
          <p:cNvSpPr>
            <a:spLocks noChangeShapeType="1"/>
          </p:cNvSpPr>
          <p:nvPr/>
        </p:nvSpPr>
        <p:spPr bwMode="auto">
          <a:xfrm>
            <a:off x="1331913" y="2636838"/>
            <a:ext cx="6335712" cy="0"/>
          </a:xfrm>
          <a:prstGeom prst="line">
            <a:avLst/>
          </a:prstGeom>
          <a:noFill/>
          <a:ln w="76200" cap="sq">
            <a:solidFill>
              <a:srgbClr val="33CCCC"/>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600" smtClean="0">
              <a:solidFill>
                <a:srgbClr val="FFFFFF"/>
              </a:solidFill>
              <a:latin typeface="Verdana" pitchFamily="34" charset="0"/>
              <a:cs typeface="+mn-cs"/>
            </a:endParaRPr>
          </a:p>
        </p:txBody>
      </p:sp>
      <p:sp>
        <p:nvSpPr>
          <p:cNvPr id="300047" name="Line 15"/>
          <p:cNvSpPr>
            <a:spLocks noChangeShapeType="1"/>
          </p:cNvSpPr>
          <p:nvPr/>
        </p:nvSpPr>
        <p:spPr bwMode="auto">
          <a:xfrm>
            <a:off x="4572000" y="2133600"/>
            <a:ext cx="0" cy="503238"/>
          </a:xfrm>
          <a:prstGeom prst="line">
            <a:avLst/>
          </a:prstGeom>
          <a:noFill/>
          <a:ln w="76200" cap="sq">
            <a:solidFill>
              <a:srgbClr val="33CCCC"/>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600" smtClean="0">
              <a:solidFill>
                <a:srgbClr val="FFFFFF"/>
              </a:solidFill>
              <a:latin typeface="Verdana" pitchFamily="34" charset="0"/>
              <a:cs typeface="+mn-cs"/>
            </a:endParaRPr>
          </a:p>
        </p:txBody>
      </p:sp>
      <p:sp>
        <p:nvSpPr>
          <p:cNvPr id="300050" name="AutoShape 18"/>
          <p:cNvSpPr>
            <a:spLocks noChangeArrowheads="1"/>
          </p:cNvSpPr>
          <p:nvPr/>
        </p:nvSpPr>
        <p:spPr bwMode="auto">
          <a:xfrm>
            <a:off x="4500563" y="2636838"/>
            <a:ext cx="144462" cy="431800"/>
          </a:xfrm>
          <a:prstGeom prst="downArrow">
            <a:avLst>
              <a:gd name="adj1" fmla="val 50000"/>
              <a:gd name="adj2" fmla="val 74726"/>
            </a:avLst>
          </a:prstGeom>
          <a:solidFill>
            <a:schemeClr val="accent1"/>
          </a:solidFill>
          <a:ln w="12700" cap="sq">
            <a:solidFill>
              <a:srgbClr val="33CCCC"/>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1" name="AutoShape 19"/>
          <p:cNvSpPr>
            <a:spLocks noChangeArrowheads="1"/>
          </p:cNvSpPr>
          <p:nvPr/>
        </p:nvSpPr>
        <p:spPr bwMode="auto">
          <a:xfrm>
            <a:off x="7596188" y="2636838"/>
            <a:ext cx="142875" cy="431800"/>
          </a:xfrm>
          <a:prstGeom prst="downArrow">
            <a:avLst>
              <a:gd name="adj1" fmla="val 50000"/>
              <a:gd name="adj2" fmla="val 75556"/>
            </a:avLst>
          </a:prstGeom>
          <a:solidFill>
            <a:schemeClr val="accent1"/>
          </a:solidFill>
          <a:ln w="12700" cap="sq">
            <a:solidFill>
              <a:srgbClr val="33CCCC"/>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2" name="AutoShape 20"/>
          <p:cNvSpPr>
            <a:spLocks noChangeArrowheads="1"/>
          </p:cNvSpPr>
          <p:nvPr/>
        </p:nvSpPr>
        <p:spPr bwMode="auto">
          <a:xfrm>
            <a:off x="1258888" y="2636838"/>
            <a:ext cx="144462" cy="431800"/>
          </a:xfrm>
          <a:prstGeom prst="downArrow">
            <a:avLst>
              <a:gd name="adj1" fmla="val 50000"/>
              <a:gd name="adj2" fmla="val 74726"/>
            </a:avLst>
          </a:prstGeom>
          <a:solidFill>
            <a:schemeClr val="accent1"/>
          </a:solidFill>
          <a:ln w="12700" cap="sq">
            <a:solidFill>
              <a:srgbClr val="33CCCC"/>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3" name="Line 21"/>
          <p:cNvSpPr>
            <a:spLocks noChangeShapeType="1"/>
          </p:cNvSpPr>
          <p:nvPr/>
        </p:nvSpPr>
        <p:spPr bwMode="auto">
          <a:xfrm>
            <a:off x="900113" y="5227638"/>
            <a:ext cx="3816350" cy="0"/>
          </a:xfrm>
          <a:prstGeom prst="line">
            <a:avLst/>
          </a:prstGeom>
          <a:noFill/>
          <a:ln w="76200" cap="sq">
            <a:solidFill>
              <a:srgbClr val="00CCFF"/>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600" smtClean="0">
              <a:solidFill>
                <a:srgbClr val="FFFFFF"/>
              </a:solidFill>
              <a:latin typeface="Verdana" pitchFamily="34" charset="0"/>
              <a:cs typeface="+mn-cs"/>
            </a:endParaRPr>
          </a:p>
        </p:txBody>
      </p:sp>
      <p:sp>
        <p:nvSpPr>
          <p:cNvPr id="300054" name="Line 22"/>
          <p:cNvSpPr>
            <a:spLocks noChangeShapeType="1"/>
          </p:cNvSpPr>
          <p:nvPr/>
        </p:nvSpPr>
        <p:spPr bwMode="auto">
          <a:xfrm>
            <a:off x="1763713" y="4651375"/>
            <a:ext cx="0" cy="503238"/>
          </a:xfrm>
          <a:prstGeom prst="line">
            <a:avLst/>
          </a:prstGeom>
          <a:noFill/>
          <a:ln w="76200" cap="sq">
            <a:solidFill>
              <a:srgbClr val="00CCFF"/>
            </a:solidFill>
            <a:miter lim="800000"/>
            <a:headEnd type="none" w="sm" len="sm"/>
            <a:tailEnd type="none" w="sm" len="sm"/>
          </a:ln>
          <a:extLst>
            <a:ext uri="{909E8E84-426E-40DD-AFC4-6F175D3DCCD1}">
              <a14:hiddenFill xmlns:a14="http://schemas.microsoft.com/office/drawing/2010/main" xmlns="">
                <a:noFill/>
              </a14:hiddenFill>
            </a:ext>
          </a:extLst>
        </p:spPr>
        <p:txBody>
          <a:bodyPr wrap="none"/>
          <a:lstStyle/>
          <a:p>
            <a:endParaRPr lang="tr-TR" sz="1600" smtClean="0">
              <a:solidFill>
                <a:srgbClr val="FFFFFF"/>
              </a:solidFill>
              <a:latin typeface="Verdana" pitchFamily="34" charset="0"/>
              <a:cs typeface="+mn-cs"/>
            </a:endParaRPr>
          </a:p>
        </p:txBody>
      </p:sp>
      <p:sp>
        <p:nvSpPr>
          <p:cNvPr id="300055" name="AutoShape 23"/>
          <p:cNvSpPr>
            <a:spLocks noChangeArrowheads="1"/>
          </p:cNvSpPr>
          <p:nvPr/>
        </p:nvSpPr>
        <p:spPr bwMode="auto">
          <a:xfrm>
            <a:off x="2771775" y="5227638"/>
            <a:ext cx="144463" cy="431800"/>
          </a:xfrm>
          <a:prstGeom prst="downArrow">
            <a:avLst>
              <a:gd name="adj1" fmla="val 50000"/>
              <a:gd name="adj2" fmla="val 74725"/>
            </a:avLst>
          </a:prstGeom>
          <a:solidFill>
            <a:srgbClr val="00CCFF"/>
          </a:solidFill>
          <a:ln w="12700" cap="sq">
            <a:solidFill>
              <a:srgbClr val="00CCFF"/>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6" name="AutoShape 24"/>
          <p:cNvSpPr>
            <a:spLocks noChangeArrowheads="1"/>
          </p:cNvSpPr>
          <p:nvPr/>
        </p:nvSpPr>
        <p:spPr bwMode="auto">
          <a:xfrm>
            <a:off x="4643438" y="5227638"/>
            <a:ext cx="142875" cy="431800"/>
          </a:xfrm>
          <a:prstGeom prst="downArrow">
            <a:avLst>
              <a:gd name="adj1" fmla="val 50000"/>
              <a:gd name="adj2" fmla="val 75556"/>
            </a:avLst>
          </a:prstGeom>
          <a:solidFill>
            <a:srgbClr val="00CCFF"/>
          </a:solidFill>
          <a:ln w="12700" cap="sq">
            <a:solidFill>
              <a:srgbClr val="00CCFF"/>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7" name="AutoShape 25"/>
          <p:cNvSpPr>
            <a:spLocks noChangeArrowheads="1"/>
          </p:cNvSpPr>
          <p:nvPr/>
        </p:nvSpPr>
        <p:spPr bwMode="auto">
          <a:xfrm>
            <a:off x="827088" y="5227638"/>
            <a:ext cx="144462" cy="431800"/>
          </a:xfrm>
          <a:prstGeom prst="downArrow">
            <a:avLst>
              <a:gd name="adj1" fmla="val 50000"/>
              <a:gd name="adj2" fmla="val 74726"/>
            </a:avLst>
          </a:prstGeom>
          <a:solidFill>
            <a:srgbClr val="00CCFF"/>
          </a:solidFill>
          <a:ln w="12700" cap="sq">
            <a:solidFill>
              <a:srgbClr val="00CCFF"/>
            </a:solidFill>
            <a:miter lim="800000"/>
            <a:headEnd type="none" w="sm" len="sm"/>
            <a:tailEnd type="none" w="sm" len="sm"/>
          </a:ln>
        </p:spPr>
        <p:txBody>
          <a:bodyPr wrap="none" anchor="ctr"/>
          <a:lstStyle/>
          <a:p>
            <a:endParaRPr lang="tr-TR" sz="1600" smtClean="0">
              <a:solidFill>
                <a:srgbClr val="FFFFFF"/>
              </a:solidFill>
              <a:latin typeface="Verdana" pitchFamily="34" charset="0"/>
              <a:cs typeface="+mn-cs"/>
            </a:endParaRPr>
          </a:p>
        </p:txBody>
      </p:sp>
      <p:sp>
        <p:nvSpPr>
          <p:cNvPr id="300058" name="AutoShape 26"/>
          <p:cNvSpPr>
            <a:spLocks noChangeArrowheads="1"/>
          </p:cNvSpPr>
          <p:nvPr/>
        </p:nvSpPr>
        <p:spPr bwMode="auto">
          <a:xfrm>
            <a:off x="215900" y="5876925"/>
            <a:ext cx="1619250" cy="720725"/>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ctr"/>
            <a:r>
              <a:rPr lang="tr-TR" sz="1400" smtClean="0">
                <a:solidFill>
                  <a:srgbClr val="FFFFFF"/>
                </a:solidFill>
                <a:latin typeface="Verdana" pitchFamily="34" charset="0"/>
                <a:cs typeface="+mn-cs"/>
              </a:rPr>
              <a:t>GENEL BÜTÇELİ</a:t>
            </a:r>
          </a:p>
          <a:p>
            <a:pPr algn="ctr"/>
            <a:r>
              <a:rPr lang="tr-TR" sz="1400" smtClean="0">
                <a:solidFill>
                  <a:srgbClr val="FFFFFF"/>
                </a:solidFill>
                <a:latin typeface="Verdana" pitchFamily="34" charset="0"/>
                <a:cs typeface="+mn-cs"/>
              </a:rPr>
              <a:t>KAMU İDARELERİ</a:t>
            </a:r>
          </a:p>
        </p:txBody>
      </p:sp>
      <p:sp>
        <p:nvSpPr>
          <p:cNvPr id="300061" name="AutoShape 29"/>
          <p:cNvSpPr>
            <a:spLocks noChangeArrowheads="1"/>
          </p:cNvSpPr>
          <p:nvPr/>
        </p:nvSpPr>
        <p:spPr bwMode="auto">
          <a:xfrm>
            <a:off x="2051050" y="5876925"/>
            <a:ext cx="1655763" cy="720725"/>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ctr"/>
            <a:r>
              <a:rPr lang="tr-TR" sz="1400" smtClean="0">
                <a:solidFill>
                  <a:srgbClr val="FFFFFF"/>
                </a:solidFill>
                <a:latin typeface="Verdana" pitchFamily="34" charset="0"/>
                <a:cs typeface="+mn-cs"/>
              </a:rPr>
              <a:t>ÖZEL BÜTÇELİ</a:t>
            </a:r>
          </a:p>
          <a:p>
            <a:pPr algn="ctr"/>
            <a:r>
              <a:rPr lang="tr-TR" sz="1400" smtClean="0">
                <a:solidFill>
                  <a:srgbClr val="FFFFFF"/>
                </a:solidFill>
                <a:latin typeface="Verdana" pitchFamily="34" charset="0"/>
                <a:cs typeface="+mn-cs"/>
              </a:rPr>
              <a:t>KAMU İDARELERİ</a:t>
            </a:r>
          </a:p>
        </p:txBody>
      </p:sp>
      <p:sp>
        <p:nvSpPr>
          <p:cNvPr id="300062" name="AutoShape 30"/>
          <p:cNvSpPr>
            <a:spLocks noChangeArrowheads="1"/>
          </p:cNvSpPr>
          <p:nvPr/>
        </p:nvSpPr>
        <p:spPr bwMode="auto">
          <a:xfrm>
            <a:off x="3924300" y="5876925"/>
            <a:ext cx="1727200" cy="720725"/>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ctr"/>
            <a:r>
              <a:rPr lang="tr-TR" sz="1400" smtClean="0">
                <a:solidFill>
                  <a:srgbClr val="FFFFFF"/>
                </a:solidFill>
                <a:latin typeface="Verdana" pitchFamily="34" charset="0"/>
                <a:cs typeface="+mn-cs"/>
              </a:rPr>
              <a:t>DÜZENLEYİCİ VE </a:t>
            </a:r>
          </a:p>
          <a:p>
            <a:pPr algn="ctr"/>
            <a:r>
              <a:rPr lang="tr-TR" sz="1400" smtClean="0">
                <a:solidFill>
                  <a:srgbClr val="FFFFFF"/>
                </a:solidFill>
                <a:latin typeface="Verdana" pitchFamily="34" charset="0"/>
                <a:cs typeface="+mn-cs"/>
              </a:rPr>
              <a:t>DENETLEYİCİ</a:t>
            </a:r>
          </a:p>
          <a:p>
            <a:pPr algn="ctr"/>
            <a:r>
              <a:rPr lang="tr-TR" sz="1400" smtClean="0">
                <a:solidFill>
                  <a:srgbClr val="FFFFFF"/>
                </a:solidFill>
                <a:latin typeface="Verdana" pitchFamily="34" charset="0"/>
                <a:cs typeface="+mn-cs"/>
              </a:rPr>
              <a:t>KAMU İDARELERİ</a:t>
            </a:r>
          </a:p>
        </p:txBody>
      </p:sp>
      <p:sp>
        <p:nvSpPr>
          <p:cNvPr id="300064" name="Text Box 32"/>
          <p:cNvSpPr txBox="1">
            <a:spLocks noChangeArrowheads="1"/>
          </p:cNvSpPr>
          <p:nvPr/>
        </p:nvSpPr>
        <p:spPr bwMode="auto">
          <a:xfrm>
            <a:off x="539750" y="404813"/>
            <a:ext cx="1570038" cy="427037"/>
          </a:xfrm>
          <a:prstGeom prst="rect">
            <a:avLst/>
          </a:prstGeom>
          <a:noFill/>
          <a:ln w="12700" cap="sq">
            <a:noFill/>
            <a:miter lim="800000"/>
            <a:headEnd type="none" w="sm" len="sm"/>
            <a:tailEnd type="none" w="sm" len="sm"/>
          </a:ln>
          <a:effectLst/>
        </p:spPr>
        <p:txBody>
          <a:bodyPr wrap="none">
            <a:spAutoFit/>
          </a:bodyPr>
          <a:lstStyle/>
          <a:p>
            <a:pPr>
              <a:lnSpc>
                <a:spcPct val="110000"/>
              </a:lnSpc>
              <a:spcBef>
                <a:spcPct val="20000"/>
              </a:spcBef>
              <a:buFont typeface="Tahoma" pitchFamily="34" charset="0"/>
              <a:buNone/>
              <a:defRPr/>
            </a:pPr>
            <a:r>
              <a:rPr lang="tr-TR" sz="2000" b="1" dirty="0">
                <a:solidFill>
                  <a:srgbClr val="FFCC00"/>
                </a:solidFill>
                <a:effectLst>
                  <a:outerShdw blurRad="38100" dist="38100" dir="2700000" algn="tl">
                    <a:srgbClr val="000000"/>
                  </a:outerShdw>
                </a:effectLst>
                <a:latin typeface="Verdana" pitchFamily="34" charset="0"/>
                <a:cs typeface="+mn-cs"/>
              </a:rPr>
              <a:t>KAPSAM ;</a:t>
            </a:r>
            <a:endParaRPr lang="tr-TR" sz="2000" dirty="0">
              <a:solidFill>
                <a:srgbClr val="FFFFFF"/>
              </a:solidFill>
              <a:latin typeface="Verdana" pitchFamily="34" charset="0"/>
              <a:cs typeface="+mn-cs"/>
            </a:endParaRPr>
          </a:p>
        </p:txBody>
      </p:sp>
    </p:spTree>
    <p:extLst>
      <p:ext uri="{BB962C8B-B14F-4D97-AF65-F5344CB8AC3E}">
        <p14:creationId xmlns:p14="http://schemas.microsoft.com/office/powerpoint/2010/main" xmlns="" val="1033930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box(in)">
                                      <p:cBhvr>
                                        <p:cTn id="7" dur="500"/>
                                        <p:tgtEl>
                                          <p:spTgt spid="30003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0038"/>
                                        </p:tgtEl>
                                        <p:attrNameLst>
                                          <p:attrName>style.visibility</p:attrName>
                                        </p:attrNameLst>
                                      </p:cBhvr>
                                      <p:to>
                                        <p:strVal val="visible"/>
                                      </p:to>
                                    </p:set>
                                    <p:animEffect transition="in" filter="box(in)">
                                      <p:cBhvr>
                                        <p:cTn id="10" dur="500"/>
                                        <p:tgtEl>
                                          <p:spTgt spid="30003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0064"/>
                                        </p:tgtEl>
                                        <p:attrNameLst>
                                          <p:attrName>style.visibility</p:attrName>
                                        </p:attrNameLst>
                                      </p:cBhvr>
                                      <p:to>
                                        <p:strVal val="visible"/>
                                      </p:to>
                                    </p:set>
                                    <p:animEffect transition="in" filter="box(in)">
                                      <p:cBhvr>
                                        <p:cTn id="13" dur="500"/>
                                        <p:tgtEl>
                                          <p:spTgt spid="3000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0039"/>
                                        </p:tgtEl>
                                        <p:attrNameLst>
                                          <p:attrName>style.visibility</p:attrName>
                                        </p:attrNameLst>
                                      </p:cBhvr>
                                      <p:to>
                                        <p:strVal val="visible"/>
                                      </p:to>
                                    </p:set>
                                    <p:animEffect transition="in" filter="box(in)">
                                      <p:cBhvr>
                                        <p:cTn id="18" dur="500"/>
                                        <p:tgtEl>
                                          <p:spTgt spid="30003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00040"/>
                                        </p:tgtEl>
                                        <p:attrNameLst>
                                          <p:attrName>style.visibility</p:attrName>
                                        </p:attrNameLst>
                                      </p:cBhvr>
                                      <p:to>
                                        <p:strVal val="visible"/>
                                      </p:to>
                                    </p:set>
                                    <p:animEffect transition="in" filter="box(in)">
                                      <p:cBhvr>
                                        <p:cTn id="21" dur="500"/>
                                        <p:tgtEl>
                                          <p:spTgt spid="30004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00041"/>
                                        </p:tgtEl>
                                        <p:attrNameLst>
                                          <p:attrName>style.visibility</p:attrName>
                                        </p:attrNameLst>
                                      </p:cBhvr>
                                      <p:to>
                                        <p:strVal val="visible"/>
                                      </p:to>
                                    </p:set>
                                    <p:animEffect transition="in" filter="box(in)">
                                      <p:cBhvr>
                                        <p:cTn id="24" dur="500"/>
                                        <p:tgtEl>
                                          <p:spTgt spid="30004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00046"/>
                                        </p:tgtEl>
                                        <p:attrNameLst>
                                          <p:attrName>style.visibility</p:attrName>
                                        </p:attrNameLst>
                                      </p:cBhvr>
                                      <p:to>
                                        <p:strVal val="visible"/>
                                      </p:to>
                                    </p:set>
                                    <p:animEffect transition="in" filter="box(in)">
                                      <p:cBhvr>
                                        <p:cTn id="27" dur="500"/>
                                        <p:tgtEl>
                                          <p:spTgt spid="30004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00047"/>
                                        </p:tgtEl>
                                        <p:attrNameLst>
                                          <p:attrName>style.visibility</p:attrName>
                                        </p:attrNameLst>
                                      </p:cBhvr>
                                      <p:to>
                                        <p:strVal val="visible"/>
                                      </p:to>
                                    </p:set>
                                    <p:animEffect transition="in" filter="box(in)">
                                      <p:cBhvr>
                                        <p:cTn id="30" dur="500"/>
                                        <p:tgtEl>
                                          <p:spTgt spid="30004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00050"/>
                                        </p:tgtEl>
                                        <p:attrNameLst>
                                          <p:attrName>style.visibility</p:attrName>
                                        </p:attrNameLst>
                                      </p:cBhvr>
                                      <p:to>
                                        <p:strVal val="visible"/>
                                      </p:to>
                                    </p:set>
                                    <p:animEffect transition="in" filter="box(in)">
                                      <p:cBhvr>
                                        <p:cTn id="33" dur="500"/>
                                        <p:tgtEl>
                                          <p:spTgt spid="30005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00051"/>
                                        </p:tgtEl>
                                        <p:attrNameLst>
                                          <p:attrName>style.visibility</p:attrName>
                                        </p:attrNameLst>
                                      </p:cBhvr>
                                      <p:to>
                                        <p:strVal val="visible"/>
                                      </p:to>
                                    </p:set>
                                    <p:animEffect transition="in" filter="box(in)">
                                      <p:cBhvr>
                                        <p:cTn id="36" dur="500"/>
                                        <p:tgtEl>
                                          <p:spTgt spid="30005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0052"/>
                                        </p:tgtEl>
                                        <p:attrNameLst>
                                          <p:attrName>style.visibility</p:attrName>
                                        </p:attrNameLst>
                                      </p:cBhvr>
                                      <p:to>
                                        <p:strVal val="visible"/>
                                      </p:to>
                                    </p:set>
                                    <p:animEffect transition="in" filter="box(in)">
                                      <p:cBhvr>
                                        <p:cTn id="39" dur="500"/>
                                        <p:tgtEl>
                                          <p:spTgt spid="30005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00053"/>
                                        </p:tgtEl>
                                        <p:attrNameLst>
                                          <p:attrName>style.visibility</p:attrName>
                                        </p:attrNameLst>
                                      </p:cBhvr>
                                      <p:to>
                                        <p:strVal val="visible"/>
                                      </p:to>
                                    </p:set>
                                    <p:animEffect transition="in" filter="box(in)">
                                      <p:cBhvr>
                                        <p:cTn id="44" dur="500"/>
                                        <p:tgtEl>
                                          <p:spTgt spid="300053"/>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00054"/>
                                        </p:tgtEl>
                                        <p:attrNameLst>
                                          <p:attrName>style.visibility</p:attrName>
                                        </p:attrNameLst>
                                      </p:cBhvr>
                                      <p:to>
                                        <p:strVal val="visible"/>
                                      </p:to>
                                    </p:set>
                                    <p:animEffect transition="in" filter="box(in)">
                                      <p:cBhvr>
                                        <p:cTn id="47" dur="500"/>
                                        <p:tgtEl>
                                          <p:spTgt spid="30005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00055"/>
                                        </p:tgtEl>
                                        <p:attrNameLst>
                                          <p:attrName>style.visibility</p:attrName>
                                        </p:attrNameLst>
                                      </p:cBhvr>
                                      <p:to>
                                        <p:strVal val="visible"/>
                                      </p:to>
                                    </p:set>
                                    <p:animEffect transition="in" filter="box(in)">
                                      <p:cBhvr>
                                        <p:cTn id="50" dur="500"/>
                                        <p:tgtEl>
                                          <p:spTgt spid="30005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00056"/>
                                        </p:tgtEl>
                                        <p:attrNameLst>
                                          <p:attrName>style.visibility</p:attrName>
                                        </p:attrNameLst>
                                      </p:cBhvr>
                                      <p:to>
                                        <p:strVal val="visible"/>
                                      </p:to>
                                    </p:set>
                                    <p:animEffect transition="in" filter="box(in)">
                                      <p:cBhvr>
                                        <p:cTn id="53" dur="500"/>
                                        <p:tgtEl>
                                          <p:spTgt spid="300056"/>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300057"/>
                                        </p:tgtEl>
                                        <p:attrNameLst>
                                          <p:attrName>style.visibility</p:attrName>
                                        </p:attrNameLst>
                                      </p:cBhvr>
                                      <p:to>
                                        <p:strVal val="visible"/>
                                      </p:to>
                                    </p:set>
                                    <p:animEffect transition="in" filter="box(in)">
                                      <p:cBhvr>
                                        <p:cTn id="56" dur="500"/>
                                        <p:tgtEl>
                                          <p:spTgt spid="300057"/>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00058"/>
                                        </p:tgtEl>
                                        <p:attrNameLst>
                                          <p:attrName>style.visibility</p:attrName>
                                        </p:attrNameLst>
                                      </p:cBhvr>
                                      <p:to>
                                        <p:strVal val="visible"/>
                                      </p:to>
                                    </p:set>
                                    <p:animEffect transition="in" filter="box(in)">
                                      <p:cBhvr>
                                        <p:cTn id="59" dur="500"/>
                                        <p:tgtEl>
                                          <p:spTgt spid="300058"/>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0061"/>
                                        </p:tgtEl>
                                        <p:attrNameLst>
                                          <p:attrName>style.visibility</p:attrName>
                                        </p:attrNameLst>
                                      </p:cBhvr>
                                      <p:to>
                                        <p:strVal val="visible"/>
                                      </p:to>
                                    </p:set>
                                    <p:animEffect transition="in" filter="box(in)">
                                      <p:cBhvr>
                                        <p:cTn id="62" dur="500"/>
                                        <p:tgtEl>
                                          <p:spTgt spid="30006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00062"/>
                                        </p:tgtEl>
                                        <p:attrNameLst>
                                          <p:attrName>style.visibility</p:attrName>
                                        </p:attrNameLst>
                                      </p:cBhvr>
                                      <p:to>
                                        <p:strVal val="visible"/>
                                      </p:to>
                                    </p:set>
                                    <p:animEffect transition="in" filter="box(in)">
                                      <p:cBhvr>
                                        <p:cTn id="65" dur="500"/>
                                        <p:tgtEl>
                                          <p:spTgt spid="30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animBg="1"/>
      <p:bldP spid="300038" grpId="0" animBg="1"/>
      <p:bldP spid="300039" grpId="0" animBg="1"/>
      <p:bldP spid="300040" grpId="0" animBg="1"/>
      <p:bldP spid="300041" grpId="0" animBg="1"/>
      <p:bldP spid="300046" grpId="0" animBg="1"/>
      <p:bldP spid="300047" grpId="0" animBg="1"/>
      <p:bldP spid="300050" grpId="0" animBg="1"/>
      <p:bldP spid="300051" grpId="0" animBg="1"/>
      <p:bldP spid="300052" grpId="0" animBg="1"/>
      <p:bldP spid="300053" grpId="0" animBg="1"/>
      <p:bldP spid="300054" grpId="0" animBg="1"/>
      <p:bldP spid="300055" grpId="0" animBg="1"/>
      <p:bldP spid="300056" grpId="0" animBg="1"/>
      <p:bldP spid="300057" grpId="0" animBg="1"/>
      <p:bldP spid="300058" grpId="0" animBg="1"/>
      <p:bldP spid="300061" grpId="0" animBg="1"/>
      <p:bldP spid="300062" grpId="0" animBg="1"/>
      <p:bldP spid="30006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60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1402242442"/>
              </p:ext>
            </p:extLst>
          </p:nvPr>
        </p:nvGraphicFramePr>
        <p:xfrm>
          <a:off x="457200" y="764705"/>
          <a:ext cx="8229601" cy="4743792"/>
        </p:xfrm>
        <a:graphic>
          <a:graphicData uri="http://schemas.openxmlformats.org/drawingml/2006/table">
            <a:tbl>
              <a:tblPr/>
              <a:tblGrid>
                <a:gridCol w="617905"/>
                <a:gridCol w="822212"/>
                <a:gridCol w="523226"/>
                <a:gridCol w="463429"/>
                <a:gridCol w="463429"/>
                <a:gridCol w="246664"/>
                <a:gridCol w="463429"/>
                <a:gridCol w="463429"/>
                <a:gridCol w="246664"/>
                <a:gridCol w="468412"/>
                <a:gridCol w="463429"/>
                <a:gridCol w="216765"/>
                <a:gridCol w="448480"/>
                <a:gridCol w="463429"/>
                <a:gridCol w="463429"/>
                <a:gridCol w="463429"/>
                <a:gridCol w="468412"/>
                <a:gridCol w="463429"/>
              </a:tblGrid>
              <a:tr h="481256">
                <a:tc gridSpan="18">
                  <a:txBody>
                    <a:bodyPr/>
                    <a:lstStyle/>
                    <a:p>
                      <a:pPr algn="ctr" fontAlgn="ctr"/>
                      <a:r>
                        <a:rPr lang="pt-BR" sz="1100" b="1" i="0" u="none" strike="noStrike">
                          <a:effectLst/>
                          <a:latin typeface="Arial"/>
                        </a:rPr>
                        <a:t> T A Ş I N I R    K E S İ N    H E S A P    İ C M A L    C E T V E L İ </a:t>
                      </a:r>
                    </a:p>
                  </a:txBody>
                  <a:tcPr marL="7419" marR="7419" marT="74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7088">
                <a:tc>
                  <a:txBody>
                    <a:bodyPr/>
                    <a:lstStyle/>
                    <a:p>
                      <a:pPr algn="ctr" fontAlgn="ctr"/>
                      <a:r>
                        <a:rPr lang="tr-TR" sz="700" b="0" i="0" u="none" strike="noStrike">
                          <a:effectLst/>
                          <a:latin typeface="Arial"/>
                        </a:rPr>
                        <a:t>İDARENİN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0" i="0" u="none" strike="noStrike">
                          <a:effectLst/>
                          <a:latin typeface="Arial"/>
                        </a:rPr>
                        <a:t>ADI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fontAlgn="ctr"/>
                      <a:r>
                        <a:rPr lang="tr-TR" sz="700" b="0"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700" b="0" i="0" u="none" strike="noStrike">
                          <a:effectLst/>
                          <a:latin typeface="Arial"/>
                        </a:rPr>
                        <a:t>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700" b="0" i="0" u="none" strike="noStrike">
                          <a:effectLst/>
                          <a:latin typeface="Arial"/>
                        </a:rPr>
                        <a:t>TAŞINIR HESAP 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700" b="0" i="0" u="none" strike="noStrike">
                          <a:effectLst/>
                          <a:latin typeface="Arial"/>
                        </a:rPr>
                        <a:t>YILI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700">
                <a:tc>
                  <a:txBody>
                    <a:bodyPr/>
                    <a:lstStyle/>
                    <a:p>
                      <a:pPr algn="ctr" fontAlgn="ctr"/>
                      <a:r>
                        <a:rPr lang="tr-TR" sz="700" b="0" i="0" u="none" strike="noStrike">
                          <a:effectLst/>
                          <a:latin typeface="Arial"/>
                        </a:rPr>
                        <a:t>TAŞINIR I. DÜZEY DETAY KODU</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700" b="0" i="0" u="none" strike="noStrike">
                          <a:effectLst/>
                          <a:latin typeface="Arial"/>
                        </a:rPr>
                        <a:t>TAŞINIR I. DÜZEY DETAY ADI</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700" b="0" i="0" u="none" strike="noStrike">
                          <a:effectLst/>
                          <a:latin typeface="Arial"/>
                        </a:rPr>
                        <a:t>GEÇEN YILDAN DEVREDEN 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GİREN 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TOPLAM 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YIL İÇİNDE ÇIKAN 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700" b="0" i="0" u="none" strike="noStrike">
                          <a:effectLst/>
                          <a:latin typeface="Arial"/>
                        </a:rPr>
                        <a:t>GELECEK YILA DEVREDEN TUTAR</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12994">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12994">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12994">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12994">
                <a:tc>
                  <a:txBody>
                    <a:bodyPr/>
                    <a:lstStyle/>
                    <a:p>
                      <a:pPr algn="ctr" fontAlgn="ctr"/>
                      <a:r>
                        <a:rPr lang="tr-TR" sz="8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27782">
                <a:tc gridSpan="3">
                  <a:txBody>
                    <a:bodyPr/>
                    <a:lstStyle/>
                    <a:p>
                      <a:pPr algn="ctr" fontAlgn="ctr"/>
                      <a:r>
                        <a:rPr lang="pt-BR" sz="600" b="1" i="0" u="none" strike="noStrike">
                          <a:effectLst/>
                          <a:latin typeface="Arial"/>
                        </a:rPr>
                        <a:t>T  O  P  L  A  M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600" b="1" i="0" u="none" strike="noStrike">
                          <a:effectLst/>
                          <a:latin typeface="Arial"/>
                        </a:rPr>
                        <a:t> </a:t>
                      </a:r>
                    </a:p>
                  </a:txBody>
                  <a:tcPr marL="7419" marR="7419" marT="74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186456">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456">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235280">
                <a:tc>
                  <a:txBody>
                    <a:bodyPr/>
                    <a:lstStyle/>
                    <a:p>
                      <a:pPr algn="ctr"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600" b="1" i="0" u="none" strike="noStrike">
                        <a:effectLst/>
                        <a:latin typeface="Arial"/>
                      </a:endParaRPr>
                    </a:p>
                  </a:txBody>
                  <a:tcPr marL="7419" marR="7419" marT="7419" marB="0" anchor="b">
                    <a:lnL>
                      <a:noFill/>
                    </a:lnL>
                    <a:lnR>
                      <a:noFill/>
                    </a:lnR>
                    <a:lnT>
                      <a:noFill/>
                    </a:lnT>
                    <a:lnB>
                      <a:noFill/>
                    </a:lnB>
                  </a:tcPr>
                </a:tc>
                <a:tc gridSpan="5">
                  <a:txBody>
                    <a:bodyPr/>
                    <a:lstStyle/>
                    <a:p>
                      <a:pPr algn="l" fontAlgn="b"/>
                      <a:r>
                        <a:rPr lang="tr-TR" sz="800" b="1" i="0" u="none" strike="noStrike">
                          <a:effectLst/>
                          <a:latin typeface="Arial"/>
                        </a:rPr>
                        <a:t>Merkezdeki Taşınır Konsolide Görevlisi</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gridSpan="4">
                  <a:txBody>
                    <a:bodyPr/>
                    <a:lstStyle/>
                    <a:p>
                      <a:pPr algn="l" fontAlgn="b"/>
                      <a:r>
                        <a:rPr lang="tr-TR" sz="800" b="1" i="0" u="none" strike="noStrike">
                          <a:effectLst/>
                          <a:latin typeface="Arial"/>
                        </a:rPr>
                        <a:t>Kamu İdaresi Üst Yöneticisi</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r>
                        <a:rPr lang="tr-TR" sz="800" b="1" i="0" u="none" strike="noStrike">
                          <a:effectLst/>
                          <a:latin typeface="Arial"/>
                        </a:rPr>
                        <a:t>Bakan</a:t>
                      </a: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ctr"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235280">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Adı Soyadı:</a:t>
                      </a:r>
                    </a:p>
                  </a:txBody>
                  <a:tcPr marL="7419" marR="7419" marT="7419" marB="0" anchor="b">
                    <a:lnL>
                      <a:noFill/>
                    </a:lnL>
                    <a:lnR>
                      <a:noFill/>
                    </a:lnR>
                    <a:lnT>
                      <a:noFill/>
                    </a:lnT>
                    <a:lnB>
                      <a:noFill/>
                    </a:lnB>
                  </a:tcPr>
                </a:tc>
                <a:tc gridSpan="3">
                  <a:txBody>
                    <a:bodyPr/>
                    <a:lstStyle/>
                    <a:p>
                      <a:pPr algn="l" fontAlgn="b"/>
                      <a:r>
                        <a:rPr lang="tr-TR" sz="800" b="1" i="0" u="none" strike="noStrike">
                          <a:effectLst/>
                          <a:latin typeface="Arial"/>
                        </a:rPr>
                        <a:t>............................................ </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gridSpan="4">
                  <a:txBody>
                    <a:bodyPr/>
                    <a:lstStyle/>
                    <a:p>
                      <a:pPr algn="ctr" fontAlgn="b"/>
                      <a:r>
                        <a:rPr lang="tr-TR" sz="800" b="1" i="0" u="none" strike="noStrike">
                          <a:effectLst/>
                          <a:latin typeface="Arial"/>
                        </a:rPr>
                        <a:t>............................................. </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gridSpan="3">
                  <a:txBody>
                    <a:bodyPr/>
                    <a:lstStyle/>
                    <a:p>
                      <a:pPr algn="ctr"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ctr"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235280">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İmza - Mühür:.</a:t>
                      </a:r>
                    </a:p>
                  </a:txBody>
                  <a:tcPr marL="7419" marR="7419" marT="7419" marB="0" anchor="b">
                    <a:lnL>
                      <a:noFill/>
                    </a:lnL>
                    <a:lnR>
                      <a:noFill/>
                    </a:lnR>
                    <a:lnT>
                      <a:noFill/>
                    </a:lnT>
                    <a:lnB>
                      <a:noFill/>
                    </a:lnB>
                  </a:tcPr>
                </a:tc>
                <a:tc gridSpan="3">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gridSpan="4">
                  <a:txBody>
                    <a:bodyPr/>
                    <a:lstStyle/>
                    <a:p>
                      <a:pPr algn="ctr"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gridSpan="3">
                  <a:txBody>
                    <a:bodyPr/>
                    <a:lstStyle/>
                    <a:p>
                      <a:pPr algn="ctr"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235280">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tr-TR" sz="800" b="1" i="0" u="none" strike="noStrike">
                          <a:effectLst/>
                          <a:latin typeface="Arial"/>
                        </a:rPr>
                        <a:t>Tarih:</a:t>
                      </a:r>
                    </a:p>
                  </a:txBody>
                  <a:tcPr marL="7419" marR="7419" marT="7419" marB="0" anchor="b">
                    <a:lnL>
                      <a:noFill/>
                    </a:lnL>
                    <a:lnR>
                      <a:noFill/>
                    </a:lnR>
                    <a:lnT>
                      <a:noFill/>
                    </a:lnT>
                    <a:lnB>
                      <a:noFill/>
                    </a:lnB>
                  </a:tcPr>
                </a:tc>
                <a:tc gridSpan="2">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600" b="0" i="0" u="none" strike="noStrike">
                        <a:effectLst/>
                        <a:latin typeface="Arial"/>
                      </a:endParaRPr>
                    </a:p>
                  </a:txBody>
                  <a:tcPr marL="7419" marR="7419" marT="7419" marB="0" anchor="b">
                    <a:lnL>
                      <a:noFill/>
                    </a:lnL>
                    <a:lnR>
                      <a:noFill/>
                    </a:lnR>
                    <a:lnT>
                      <a:noFill/>
                    </a:lnT>
                    <a:lnB>
                      <a:noFill/>
                    </a:lnB>
                  </a:tcPr>
                </a:tc>
                <a:tc gridSpan="2">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a:txBody>
                    <a:bodyPr/>
                    <a:lstStyle/>
                    <a:p>
                      <a:pPr algn="l" fontAlgn="b"/>
                      <a:endParaRPr lang="tr-TR" sz="800" b="1" i="0" u="none" strike="noStrike">
                        <a:effectLst/>
                        <a:latin typeface="Arial"/>
                      </a:endParaRPr>
                    </a:p>
                  </a:txBody>
                  <a:tcPr marL="7419" marR="7419" marT="7419" marB="0" anchor="b">
                    <a:lnL>
                      <a:noFill/>
                    </a:lnL>
                    <a:lnR>
                      <a:noFill/>
                    </a:lnR>
                    <a:lnT>
                      <a:noFill/>
                    </a:lnT>
                    <a:lnB>
                      <a:noFill/>
                    </a:lnB>
                  </a:tcPr>
                </a:tc>
                <a:tc>
                  <a:txBody>
                    <a:bodyPr/>
                    <a:lstStyle/>
                    <a:p>
                      <a:pPr algn="ctr"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gridSpan="2">
                  <a:txBody>
                    <a:bodyPr/>
                    <a:lstStyle/>
                    <a:p>
                      <a:pPr algn="l" fontAlgn="b"/>
                      <a:r>
                        <a:rPr lang="tr-TR" sz="800" b="1" i="0" u="none" strike="noStrike">
                          <a:effectLst/>
                          <a:latin typeface="Arial"/>
                        </a:rPr>
                        <a:t>....../......./........</a:t>
                      </a:r>
                    </a:p>
                  </a:txBody>
                  <a:tcPr marL="7419" marR="7419" marT="7419" marB="0" anchor="b">
                    <a:lnL>
                      <a:noFill/>
                    </a:lnL>
                    <a:lnR>
                      <a:noFill/>
                    </a:lnR>
                    <a:lnT>
                      <a:noFill/>
                    </a:lnT>
                    <a:lnB>
                      <a:noFill/>
                    </a:lnB>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a:noFill/>
                    </a:lnT>
                    <a:lnB>
                      <a:noFill/>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a:noFill/>
                    </a:lnB>
                  </a:tcPr>
                </a:tc>
              </a:tr>
              <a:tr h="192502">
                <a:tc>
                  <a:txBody>
                    <a:bodyPr/>
                    <a:lstStyle/>
                    <a:p>
                      <a:pPr algn="l" fontAlgn="b"/>
                      <a:r>
                        <a:rPr lang="tr-TR" sz="800" b="0" i="0" u="none" strike="noStrike">
                          <a:effectLst/>
                          <a:latin typeface="Arial"/>
                        </a:rPr>
                        <a:t> </a:t>
                      </a:r>
                    </a:p>
                  </a:txBody>
                  <a:tcPr marL="7419" marR="7419" marT="741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0" i="0" u="none" strike="noStrike">
                          <a:effectLst/>
                          <a:latin typeface="Arial"/>
                        </a:rPr>
                        <a:t> </a:t>
                      </a:r>
                    </a:p>
                  </a:txBody>
                  <a:tcPr marL="7419" marR="7419" marT="74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6456">
                <a:tc gridSpan="2">
                  <a:txBody>
                    <a:bodyPr/>
                    <a:lstStyle/>
                    <a:p>
                      <a:pPr algn="l" fontAlgn="b"/>
                      <a:r>
                        <a:rPr lang="tr-TR" sz="600" b="1" i="0" u="none" strike="noStrike">
                          <a:effectLst/>
                          <a:latin typeface="Arial"/>
                        </a:rPr>
                        <a:t>T.M.Y.Örnek: 17</a:t>
                      </a: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dirty="0">
                        <a:effectLst/>
                        <a:latin typeface="Arial"/>
                      </a:endParaRPr>
                    </a:p>
                  </a:txBody>
                  <a:tcPr marL="7419" marR="7419" marT="7419"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11485171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ChangeArrowheads="1"/>
          </p:cNvSpPr>
          <p:nvPr/>
        </p:nvSpPr>
        <p:spPr bwMode="auto">
          <a:xfrm>
            <a:off x="684213" y="2262912"/>
            <a:ext cx="7753350" cy="1754326"/>
          </a:xfrm>
          <a:prstGeom prst="rect">
            <a:avLst/>
          </a:prstGeom>
          <a:noFill/>
          <a:ln w="9525">
            <a:noFill/>
            <a:miter lim="800000"/>
            <a:headEnd/>
            <a:tailEnd/>
          </a:ln>
        </p:spPr>
        <p:txBody>
          <a:bodyPr anchor="ctr">
            <a:spAutoFit/>
          </a:bodyPr>
          <a:lstStyle/>
          <a:p>
            <a:pPr algn="just"/>
            <a:r>
              <a:rPr lang="tr-TR" dirty="0"/>
              <a:t>	</a:t>
            </a:r>
            <a:r>
              <a:rPr lang="tr-TR" b="1" dirty="0"/>
              <a:t>k) Müze/Kütüphane Yönetim Hesabı Cetveli (Örnek: 18): </a:t>
            </a:r>
            <a:r>
              <a:rPr lang="tr-TR" dirty="0"/>
              <a:t>Bu Cetvel, kamu idarelerinin elinde bulunan veya müzelerdeki tarihi ve sanat değeri olan taşınırlar ile kütüphanelerde bulunan yazma ve basma nadir eserler ile diğer materyallerin yönetim hesaplarının verilmesinde düzenlenir.</a:t>
            </a:r>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61</a:t>
            </a:fld>
            <a:endParaRPr lang="tr-TR"/>
          </a:p>
        </p:txBody>
      </p:sp>
    </p:spTree>
    <p:extLst>
      <p:ext uri="{BB962C8B-B14F-4D97-AF65-F5344CB8AC3E}">
        <p14:creationId xmlns:p14="http://schemas.microsoft.com/office/powerpoint/2010/main" xmlns="" val="28000264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873AF1F3-4FC4-47C4-B503-1C97E6EDFBF1}" type="slidenum">
              <a:rPr lang="tr-TR" smtClean="0"/>
              <a:pPr>
                <a:defRPr/>
              </a:pPr>
              <a:t>62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xmlns="" val="1882532551"/>
              </p:ext>
            </p:extLst>
          </p:nvPr>
        </p:nvGraphicFramePr>
        <p:xfrm>
          <a:off x="457200" y="692696"/>
          <a:ext cx="8229599" cy="5128069"/>
        </p:xfrm>
        <a:graphic>
          <a:graphicData uri="http://schemas.openxmlformats.org/drawingml/2006/table">
            <a:tbl>
              <a:tblPr/>
              <a:tblGrid>
                <a:gridCol w="481194"/>
                <a:gridCol w="394421"/>
                <a:gridCol w="481194"/>
                <a:gridCol w="496971"/>
                <a:gridCol w="230736"/>
                <a:gridCol w="230736"/>
                <a:gridCol w="496971"/>
                <a:gridCol w="489083"/>
                <a:gridCol w="295816"/>
                <a:gridCol w="195239"/>
                <a:gridCol w="491054"/>
                <a:gridCol w="489083"/>
                <a:gridCol w="283983"/>
                <a:gridCol w="171573"/>
                <a:gridCol w="491054"/>
                <a:gridCol w="504859"/>
                <a:gridCol w="408226"/>
                <a:gridCol w="59163"/>
                <a:gridCol w="502887"/>
                <a:gridCol w="402310"/>
                <a:gridCol w="301732"/>
                <a:gridCol w="331314"/>
              </a:tblGrid>
              <a:tr h="511358">
                <a:tc gridSpan="22">
                  <a:txBody>
                    <a:bodyPr/>
                    <a:lstStyle/>
                    <a:p>
                      <a:pPr algn="ctr" fontAlgn="ctr"/>
                      <a:r>
                        <a:rPr lang="pt-BR" sz="900" b="1" i="0" u="none" strike="noStrike">
                          <a:effectLst/>
                          <a:latin typeface="Arial"/>
                        </a:rPr>
                        <a:t>MÜZE / KÜTÜPHANE                                                                                                                                                                                                                                                                                                                                                               Y   Ö   N   E   T   İ   M         H   E   S   A   B   I         C   E   T   V   E   L   İ                                                                     </a:t>
                      </a:r>
                    </a:p>
                  </a:txBody>
                  <a:tcPr marL="6197" marR="6197" marT="619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08439">
                <a:tc>
                  <a:txBody>
                    <a:bodyPr/>
                    <a:lstStyle/>
                    <a:p>
                      <a:pPr algn="ctr" fontAlgn="ctr"/>
                      <a:r>
                        <a:rPr lang="tr-TR" sz="600" b="0" i="0" u="none" strike="noStrike">
                          <a:effectLst/>
                          <a:latin typeface="Arial"/>
                        </a:rPr>
                        <a:t>İDARENİN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ADI</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tr-TR" sz="600" b="0"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600" b="0" i="0" u="none" strike="noStrike">
                          <a:effectLst/>
                          <a:latin typeface="Arial"/>
                        </a:rPr>
                        <a:t>KODU</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600" b="0"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0" i="0" u="none" strike="noStrike">
                          <a:effectLst/>
                          <a:latin typeface="Arial"/>
                        </a:rPr>
                        <a:t>TAŞINIR I. DÜZEY DETAY KODU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ctr" fontAlgn="b"/>
                      <a:r>
                        <a:rPr lang="tr-TR" sz="6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effectLst/>
                          <a:latin typeface="Arial"/>
                        </a:rPr>
                        <a:t>YILI</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0"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70453">
                <a:tc rowSpan="3">
                  <a:txBody>
                    <a:bodyPr/>
                    <a:lstStyle/>
                    <a:p>
                      <a:pPr algn="ctr" fontAlgn="ctr"/>
                      <a:r>
                        <a:rPr lang="tr-TR" sz="600" b="0" i="0" u="none" strike="noStrike">
                          <a:effectLst/>
                          <a:latin typeface="Arial"/>
                        </a:rPr>
                        <a:t>TAŞINIR II. DÜZEY DETAY KODU</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00" b="0" i="0" u="none" strike="noStrike">
                          <a:effectLst/>
                          <a:latin typeface="Arial"/>
                        </a:rPr>
                        <a:t>TAŞINIR II. DÜZEY DETAY    ADI</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tr-TR" sz="600" b="0" i="0" u="none" strike="noStrike">
                          <a:effectLst/>
                          <a:latin typeface="Arial"/>
                        </a:rPr>
                        <a:t>GEÇEN YILDAN DEVREDEN</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600" b="0" i="0" u="none" strike="noStrike">
                          <a:effectLst/>
                          <a:latin typeface="Arial"/>
                        </a:rPr>
                        <a:t>YIL İÇİNDE GİREN</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600" b="0" i="0" u="none" strike="noStrike">
                          <a:effectLst/>
                          <a:latin typeface="Arial"/>
                        </a:rPr>
                        <a:t>TOPLAM</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600" b="0" i="0" u="none" strike="noStrike">
                          <a:effectLst/>
                          <a:latin typeface="Arial"/>
                        </a:rPr>
                        <a:t>YIL İÇİNDE ÇIKAN</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b"/>
                      <a:r>
                        <a:rPr lang="tr-TR" sz="600" b="0" i="0" u="none" strike="noStrike">
                          <a:effectLst/>
                          <a:latin typeface="Arial"/>
                        </a:rPr>
                        <a:t>GELECEK YILA DEVREDEN</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194803">
                <a:tc vMerge="1">
                  <a:txBody>
                    <a:bodyPr/>
                    <a:lstStyle/>
                    <a:p>
                      <a:endParaRPr lang="tr-TR"/>
                    </a:p>
                  </a:txBody>
                  <a:tcPr/>
                </a:tc>
                <a:tc vMerge="1">
                  <a:txBody>
                    <a:bodyPr/>
                    <a:lstStyle/>
                    <a:p>
                      <a:endParaRPr lang="tr-TR"/>
                    </a:p>
                  </a:txBody>
                  <a:tcPr/>
                </a:tc>
                <a:tc gridSpan="2">
                  <a:txBody>
                    <a:bodyPr/>
                    <a:lstStyle/>
                    <a:p>
                      <a:pPr algn="ctr" fontAlgn="ctr"/>
                      <a:r>
                        <a:rPr lang="tr-TR" sz="600" b="0" i="0" u="none" strike="noStrike">
                          <a:effectLst/>
                          <a:latin typeface="Arial"/>
                        </a:rPr>
                        <a:t>MİKTAR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2">
                  <a:txBody>
                    <a:bodyPr/>
                    <a:lstStyle/>
                    <a:p>
                      <a:pPr algn="ctr" fontAlgn="ctr"/>
                      <a:r>
                        <a:rPr lang="tr-TR" sz="600" b="0" i="0" u="none" strike="noStrike">
                          <a:effectLst/>
                          <a:latin typeface="Arial"/>
                        </a:rPr>
                        <a:t>TUTAR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600" b="0" i="0" u="none" strike="noStrike">
                          <a:effectLst/>
                          <a:latin typeface="Arial"/>
                        </a:rPr>
                        <a:t>MİKTAR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2">
                  <a:txBody>
                    <a:bodyPr/>
                    <a:lstStyle/>
                    <a:p>
                      <a:pPr algn="ctr" fontAlgn="ctr"/>
                      <a:r>
                        <a:rPr lang="tr-TR" sz="600" b="0" i="0" u="none" strike="noStrike">
                          <a:effectLst/>
                          <a:latin typeface="Arial"/>
                        </a:rPr>
                        <a:t>TUTAR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600" b="0" i="0" u="none" strike="noStrike">
                          <a:effectLst/>
                          <a:latin typeface="Arial"/>
                        </a:rPr>
                        <a:t>MİKTAR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2">
                  <a:txBody>
                    <a:bodyPr/>
                    <a:lstStyle/>
                    <a:p>
                      <a:pPr algn="ctr" fontAlgn="ctr"/>
                      <a:r>
                        <a:rPr lang="tr-TR" sz="600" b="0" i="0" u="none" strike="noStrike">
                          <a:effectLst/>
                          <a:latin typeface="Arial"/>
                        </a:rPr>
                        <a:t>TUTAR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600" b="0" i="0" u="none" strike="noStrike">
                          <a:effectLst/>
                          <a:latin typeface="Arial"/>
                        </a:rPr>
                        <a:t>MİKTAR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2">
                  <a:txBody>
                    <a:bodyPr/>
                    <a:lstStyle/>
                    <a:p>
                      <a:pPr algn="ctr" fontAlgn="ctr"/>
                      <a:r>
                        <a:rPr lang="tr-TR" sz="600" b="0" i="0" u="none" strike="noStrike">
                          <a:effectLst/>
                          <a:latin typeface="Arial"/>
                        </a:rPr>
                        <a:t>TUTAR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gridSpan="2">
                  <a:txBody>
                    <a:bodyPr/>
                    <a:lstStyle/>
                    <a:p>
                      <a:pPr algn="ctr" fontAlgn="ctr"/>
                      <a:r>
                        <a:rPr lang="tr-TR" sz="600" b="0" i="0" u="none" strike="noStrike">
                          <a:effectLst/>
                          <a:latin typeface="Arial"/>
                        </a:rPr>
                        <a:t>MİKTAR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gridSpan="2">
                  <a:txBody>
                    <a:bodyPr/>
                    <a:lstStyle/>
                    <a:p>
                      <a:pPr algn="ctr" fontAlgn="ctr"/>
                      <a:r>
                        <a:rPr lang="tr-TR" sz="600" b="0" i="0" u="none" strike="noStrike">
                          <a:effectLst/>
                          <a:latin typeface="Arial"/>
                        </a:rPr>
                        <a:t>TUTAR</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r>
              <a:tr h="657460">
                <a:tc vMerge="1">
                  <a:txBody>
                    <a:bodyPr/>
                    <a:lstStyle/>
                    <a:p>
                      <a:endParaRPr lang="tr-TR"/>
                    </a:p>
                  </a:txBody>
                  <a:tcPr/>
                </a:tc>
                <a:tc vMerge="1">
                  <a:txBody>
                    <a:bodyPr/>
                    <a:lstStyle/>
                    <a:p>
                      <a:endParaRPr lang="tr-TR"/>
                    </a:p>
                  </a:txBody>
                  <a:tcPr/>
                </a:tc>
                <a:tc>
                  <a:txBody>
                    <a:bodyPr/>
                    <a:lstStyle/>
                    <a:p>
                      <a:pPr algn="ctr" fontAlgn="ctr"/>
                      <a:r>
                        <a:rPr lang="tr-TR" sz="600" b="0" i="0" u="none" strike="noStrike">
                          <a:effectLst/>
                          <a:latin typeface="Arial"/>
                        </a:rPr>
                        <a:t>İZ BEDELİ ÜZERİNDEN  KAYITLI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DEĞERİ BELLİ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ctr" fontAlgn="ctr"/>
                      <a:r>
                        <a:rPr lang="tr-TR" sz="600" b="0" i="0" u="none" strike="noStrike">
                          <a:effectLst/>
                          <a:latin typeface="Arial"/>
                        </a:rPr>
                        <a:t>İZ BEDELİ ÜZERİNDEN  KAYITLI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DEĞERİ BELLİ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ctr" fontAlgn="ctr"/>
                      <a:r>
                        <a:rPr lang="tr-TR" sz="600" b="0" i="0" u="none" strike="noStrike">
                          <a:effectLst/>
                          <a:latin typeface="Arial"/>
                        </a:rPr>
                        <a:t>İZ BEDELİ ÜZERİNDEN  KAYITLI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DEĞERİ BELLİ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ctr" fontAlgn="ctr"/>
                      <a:r>
                        <a:rPr lang="tr-TR" sz="600" b="0" i="0" u="none" strike="noStrike">
                          <a:effectLst/>
                          <a:latin typeface="Arial"/>
                        </a:rPr>
                        <a:t>İZ BEDELİ ÜZERİNDEN  KAYITLI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DEĞERİ BELLİ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c>
                  <a:txBody>
                    <a:bodyPr/>
                    <a:lstStyle/>
                    <a:p>
                      <a:pPr algn="ctr" fontAlgn="ctr"/>
                      <a:r>
                        <a:rPr lang="tr-TR" sz="600" b="0" i="0" u="none" strike="noStrike">
                          <a:effectLst/>
                          <a:latin typeface="Arial"/>
                        </a:rPr>
                        <a:t>İZ BEDELİ ÜZERİNDEN  KAYITLI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DEĞERİ BELLİ OLAN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tr-TR"/>
                    </a:p>
                  </a:txBody>
                  <a:tcPr/>
                </a:tc>
                <a:tc hMerge="1" vMerge="1">
                  <a:txBody>
                    <a:bodyPr/>
                    <a:lstStyle/>
                    <a:p>
                      <a:endParaRPr lang="tr-TR"/>
                    </a:p>
                  </a:txBody>
                  <a:tcPr/>
                </a:tc>
              </a:tr>
              <a:tr h="237551">
                <a:tc>
                  <a:txBody>
                    <a:bodyPr/>
                    <a:lstStyle/>
                    <a:p>
                      <a:pPr algn="ctr" fontAlgn="ctr"/>
                      <a:r>
                        <a:rPr lang="tr-TR" sz="7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37551">
                <a:tc>
                  <a:txBody>
                    <a:bodyPr/>
                    <a:lstStyle/>
                    <a:p>
                      <a:pPr algn="ctr" fontAlgn="ctr"/>
                      <a:r>
                        <a:rPr lang="tr-TR" sz="7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37551">
                <a:tc>
                  <a:txBody>
                    <a:bodyPr/>
                    <a:lstStyle/>
                    <a:p>
                      <a:pPr algn="ctr" fontAlgn="ctr"/>
                      <a:r>
                        <a:rPr lang="tr-TR" sz="7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237551">
                <a:tc>
                  <a:txBody>
                    <a:bodyPr/>
                    <a:lstStyle/>
                    <a:p>
                      <a:pPr algn="ctr" fontAlgn="ctr"/>
                      <a:r>
                        <a:rPr lang="tr-TR" sz="7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5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5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4671">
                <a:tc gridSpan="2">
                  <a:txBody>
                    <a:bodyPr/>
                    <a:lstStyle/>
                    <a:p>
                      <a:pPr algn="ctr" fontAlgn="ctr"/>
                      <a:r>
                        <a:rPr lang="pt-BR" sz="500" b="1" i="0" u="none" strike="noStrike">
                          <a:effectLst/>
                          <a:latin typeface="Arial"/>
                        </a:rPr>
                        <a:t>T O P L A M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5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5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47846">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7846">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1"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a:noFill/>
                    </a:lnT>
                    <a:lnB>
                      <a:noFill/>
                    </a:lnB>
                  </a:tcPr>
                </a:tc>
              </a:tr>
              <a:tr h="178570">
                <a:tc>
                  <a:txBody>
                    <a:bodyPr/>
                    <a:lstStyle/>
                    <a:p>
                      <a:pPr algn="ctr"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tr-TR" sz="700" b="0" i="0" u="none" strike="noStrike">
                          <a:effectLst/>
                          <a:latin typeface="Arial"/>
                        </a:rPr>
                        <a:t>Defter Kayıtlarına  uygundur. </a:t>
                      </a: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l" fontAlgn="b"/>
                      <a:r>
                        <a:rPr lang="tr-TR" sz="700" b="0" i="0" u="none" strike="noStrike">
                          <a:effectLst/>
                          <a:latin typeface="Arial"/>
                        </a:rPr>
                        <a:t>Kayıtlara uygundur.</a:t>
                      </a: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gridSpan="4">
                  <a:txBody>
                    <a:bodyPr/>
                    <a:lstStyle/>
                    <a:p>
                      <a:pPr algn="l" fontAlgn="b"/>
                      <a:r>
                        <a:rPr lang="tr-TR" sz="700" b="0" i="0" u="none" strike="noStrike">
                          <a:effectLst/>
                          <a:latin typeface="Arial"/>
                        </a:rPr>
                        <a:t>Muhasebe kayıtlarına uygundur.</a:t>
                      </a: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ctr"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ctr"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ctr"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ctr"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a:noFill/>
                    </a:lnT>
                    <a:lnB>
                      <a:noFill/>
                    </a:lnB>
                  </a:tcPr>
                </a:tc>
              </a:tr>
              <a:tr h="267855">
                <a:tc>
                  <a:txBody>
                    <a:bodyPr/>
                    <a:lstStyle/>
                    <a:p>
                      <a:pPr algn="ctr" fontAlgn="ctr"/>
                      <a:r>
                        <a:rPr lang="tr-TR" sz="700" b="1"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tr-TR" sz="700" b="1" i="0" u="none" strike="noStrike">
                          <a:effectLst/>
                          <a:latin typeface="Arial"/>
                        </a:rPr>
                        <a:t>Taşınır Kayıt ve Kontrol Yetkilisi</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l" fontAlgn="ctr"/>
                      <a:r>
                        <a:rPr lang="tr-TR" sz="700" b="1" i="0" u="none" strike="noStrike">
                          <a:effectLst/>
                          <a:latin typeface="Arial"/>
                        </a:rPr>
                        <a:t>Harcama Yetkilisi/Kütüphane/Müze Müdürü</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700" b="1" i="0" u="none" strike="noStrike">
                          <a:effectLst/>
                          <a:latin typeface="Arial"/>
                        </a:rPr>
                        <a:t>Muhasebe Yetkilisi</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700" b="1" i="0" u="none" strike="noStrike">
                        <a:effectLst/>
                        <a:latin typeface="Arial"/>
                      </a:endParaRPr>
                    </a:p>
                  </a:txBody>
                  <a:tcPr marL="6197" marR="6197" marT="6197" marB="0" anchor="ctr">
                    <a:lnL>
                      <a:noFill/>
                    </a:lnL>
                    <a:lnR>
                      <a:noFill/>
                    </a:lnR>
                    <a:lnT>
                      <a:noFill/>
                    </a:lnT>
                    <a:lnB>
                      <a:noFill/>
                    </a:lnB>
                  </a:tcPr>
                </a:tc>
                <a:tc>
                  <a:txBody>
                    <a:bodyPr/>
                    <a:lstStyle/>
                    <a:p>
                      <a:pPr algn="ctr" fontAlgn="ctr"/>
                      <a:endParaRPr lang="tr-TR" sz="700" b="1" i="0" u="none" strike="noStrike">
                        <a:effectLst/>
                        <a:latin typeface="Arial"/>
                      </a:endParaRPr>
                    </a:p>
                  </a:txBody>
                  <a:tcPr marL="6197" marR="6197" marT="6197" marB="0" anchor="ctr">
                    <a:lnL>
                      <a:noFill/>
                    </a:lnL>
                    <a:lnR>
                      <a:noFill/>
                    </a:lnR>
                    <a:lnT>
                      <a:noFill/>
                    </a:lnT>
                    <a:lnB>
                      <a:noFill/>
                    </a:lnB>
                  </a:tcPr>
                </a:tc>
                <a:tc>
                  <a:txBody>
                    <a:bodyPr/>
                    <a:lstStyle/>
                    <a:p>
                      <a:pPr algn="ctr" fontAlgn="ctr"/>
                      <a:endParaRPr lang="tr-TR" sz="700" b="1" i="0" u="none" strike="noStrike">
                        <a:effectLst/>
                        <a:latin typeface="Arial"/>
                      </a:endParaRPr>
                    </a:p>
                  </a:txBody>
                  <a:tcPr marL="6197" marR="6197" marT="6197" marB="0" anchor="ctr">
                    <a:lnL>
                      <a:noFill/>
                    </a:lnL>
                    <a:lnR>
                      <a:noFill/>
                    </a:lnR>
                    <a:lnT>
                      <a:noFill/>
                    </a:lnT>
                    <a:lnB>
                      <a:noFill/>
                    </a:lnB>
                  </a:tcPr>
                </a:tc>
                <a:tc>
                  <a:txBody>
                    <a:bodyPr/>
                    <a:lstStyle/>
                    <a:p>
                      <a:pPr algn="ctr" fontAlgn="ctr"/>
                      <a:endParaRPr lang="tr-TR" sz="700" b="1" i="0" u="none" strike="noStrike">
                        <a:effectLst/>
                        <a:latin typeface="Arial"/>
                      </a:endParaRPr>
                    </a:p>
                  </a:txBody>
                  <a:tcPr marL="6197" marR="6197" marT="6197" marB="0" anchor="ctr">
                    <a:lnL>
                      <a:noFill/>
                    </a:lnL>
                    <a:lnR>
                      <a:noFill/>
                    </a:lnR>
                    <a:lnT>
                      <a:noFill/>
                    </a:lnT>
                    <a:lnB>
                      <a:noFill/>
                    </a:lnB>
                  </a:tcPr>
                </a:tc>
                <a:tc>
                  <a:txBody>
                    <a:bodyPr/>
                    <a:lstStyle/>
                    <a:p>
                      <a:pPr algn="ctr" fontAlgn="ctr"/>
                      <a:endParaRPr lang="tr-TR" sz="700" b="1" i="0" u="none" strike="noStrike">
                        <a:effectLst/>
                        <a:latin typeface="Arial"/>
                      </a:endParaRPr>
                    </a:p>
                  </a:txBody>
                  <a:tcPr marL="6197" marR="6197" marT="6197" marB="0" anchor="ctr">
                    <a:lnL>
                      <a:noFill/>
                    </a:lnL>
                    <a:lnR>
                      <a:noFill/>
                    </a:lnR>
                    <a:lnT>
                      <a:noFill/>
                    </a:lnT>
                    <a:lnB>
                      <a:noFill/>
                    </a:lnB>
                  </a:tcPr>
                </a:tc>
                <a:tc>
                  <a:txBody>
                    <a:bodyPr/>
                    <a:lstStyle/>
                    <a:p>
                      <a:pPr algn="ctr" fontAlgn="ctr"/>
                      <a:r>
                        <a:rPr lang="tr-TR" sz="700" b="1" i="0" u="none" strike="noStrike">
                          <a:effectLst/>
                          <a:latin typeface="Arial"/>
                        </a:rPr>
                        <a:t> </a:t>
                      </a:r>
                    </a:p>
                  </a:txBody>
                  <a:tcPr marL="6197" marR="6197" marT="6197" marB="0" anchor="ctr">
                    <a:lnL>
                      <a:noFill/>
                    </a:lnL>
                    <a:lnR w="12700" cap="flat" cmpd="sng" algn="ctr">
                      <a:solidFill>
                        <a:srgbClr val="000000"/>
                      </a:solidFill>
                      <a:prstDash val="solid"/>
                      <a:round/>
                      <a:headEnd type="none" w="med" len="med"/>
                      <a:tailEnd type="none" w="med" len="med"/>
                    </a:lnR>
                    <a:lnT>
                      <a:noFill/>
                    </a:lnT>
                    <a:lnB>
                      <a:noFill/>
                    </a:lnB>
                  </a:tcPr>
                </a:tc>
              </a:tr>
              <a:tr h="287575">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tr-TR" sz="700" b="1" i="0" u="none" strike="noStrike">
                          <a:effectLst/>
                          <a:latin typeface="Arial"/>
                        </a:rPr>
                        <a:t>Adı Soyadı:</a:t>
                      </a:r>
                      <a:r>
                        <a:rPr lang="tr-TR" sz="700" b="0" i="0" u="none" strike="noStrike">
                          <a:effectLst/>
                          <a:latin typeface="Arial"/>
                        </a:rPr>
                        <a:t>............................................ </a:t>
                      </a:r>
                      <a:endParaRPr lang="tr-TR" sz="700" b="1" i="0" u="none" strike="noStrike">
                        <a:effectLst/>
                        <a:latin typeface="Arial"/>
                      </a:endParaRP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700" b="0" i="0" u="none" strike="noStrike">
                          <a:effectLst/>
                          <a:latin typeface="Arial"/>
                        </a:rPr>
                        <a:t>........................................................................ </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700" b="0" i="0" u="none" strike="noStrike">
                          <a:effectLst/>
                          <a:latin typeface="Arial"/>
                        </a:rPr>
                        <a:t>................................................................. </a:t>
                      </a: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500" b="0" i="0" u="none" strike="noStrike">
                        <a:effectLst/>
                        <a:latin typeface="Arial"/>
                      </a:endParaRPr>
                    </a:p>
                  </a:txBody>
                  <a:tcPr marL="6197" marR="6197" marT="6197" marB="0" anchor="b">
                    <a:lnL>
                      <a:noFill/>
                    </a:lnL>
                    <a:lnR>
                      <a:noFill/>
                    </a:lnR>
                    <a:lnT>
                      <a:noFill/>
                    </a:lnT>
                    <a:lnB>
                      <a:noFill/>
                    </a:lnB>
                  </a:tcPr>
                </a:tc>
                <a:tc>
                  <a:txBody>
                    <a:bodyPr/>
                    <a:lstStyle/>
                    <a:p>
                      <a:pPr algn="ctr" fontAlgn="b"/>
                      <a:endParaRPr lang="tr-TR" sz="700" b="1" i="0" u="none" strike="noStrike">
                        <a:effectLst/>
                        <a:latin typeface="Arial"/>
                      </a:endParaRPr>
                    </a:p>
                  </a:txBody>
                  <a:tcPr marL="6197" marR="6197" marT="6197" marB="0" anchor="b">
                    <a:lnL>
                      <a:noFill/>
                    </a:lnL>
                    <a:lnR>
                      <a:noFill/>
                    </a:lnR>
                    <a:lnT>
                      <a:noFill/>
                    </a:lnT>
                    <a:lnB>
                      <a:noFill/>
                    </a:lnB>
                  </a:tcPr>
                </a:tc>
                <a:tc>
                  <a:txBody>
                    <a:bodyPr/>
                    <a:lstStyle/>
                    <a:p>
                      <a:pPr algn="ctr" fontAlgn="b"/>
                      <a:endParaRPr lang="tr-TR" sz="700" b="1" i="0" u="none" strike="noStrike">
                        <a:effectLst/>
                        <a:latin typeface="Arial"/>
                      </a:endParaRPr>
                    </a:p>
                  </a:txBody>
                  <a:tcPr marL="6197" marR="6197" marT="6197" marB="0" anchor="b">
                    <a:lnL>
                      <a:noFill/>
                    </a:lnL>
                    <a:lnR>
                      <a:noFill/>
                    </a:lnR>
                    <a:lnT>
                      <a:noFill/>
                    </a:lnT>
                    <a:lnB>
                      <a:noFill/>
                    </a:lnB>
                  </a:tcPr>
                </a:tc>
                <a:tc>
                  <a:txBody>
                    <a:bodyPr/>
                    <a:lstStyle/>
                    <a:p>
                      <a:pPr algn="ctr"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a:noFill/>
                    </a:lnT>
                    <a:lnB>
                      <a:noFill/>
                    </a:lnB>
                  </a:tcPr>
                </a:tc>
              </a:tr>
              <a:tr h="287575">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b"/>
                      <a:r>
                        <a:rPr lang="tr-TR" sz="700" b="1" i="0" u="none" strike="noStrike">
                          <a:effectLst/>
                          <a:latin typeface="Arial"/>
                        </a:rPr>
                        <a:t>İmza - Mühür</a:t>
                      </a:r>
                      <a:r>
                        <a:rPr lang="tr-TR" sz="700" b="0" i="0" u="none" strike="noStrike">
                          <a:effectLst/>
                          <a:latin typeface="Arial"/>
                        </a:rPr>
                        <a:t>:.........................................</a:t>
                      </a:r>
                      <a:endParaRPr lang="tr-TR" sz="700" b="1" i="0" u="none" strike="noStrike">
                        <a:effectLst/>
                        <a:latin typeface="Arial"/>
                      </a:endParaRP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700" b="0" i="0" u="none" strike="noStrike">
                          <a:effectLst/>
                          <a:latin typeface="Arial"/>
                        </a:rPr>
                        <a:t>........................................................................</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700" b="0" i="0" u="none" strike="noStrike">
                          <a:effectLst/>
                          <a:latin typeface="Arial"/>
                        </a:rPr>
                        <a:t>.....................................................................</a:t>
                      </a:r>
                    </a:p>
                  </a:txBody>
                  <a:tcPr marL="6197" marR="6197" marT="6197"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a:noFill/>
                    </a:lnT>
                    <a:lnB>
                      <a:noFill/>
                    </a:lnB>
                  </a:tcPr>
                </a:tc>
              </a:tr>
              <a:tr h="397722">
                <a:tc>
                  <a:txBody>
                    <a:bodyPr/>
                    <a:lstStyle/>
                    <a:p>
                      <a:pPr algn="l" fontAlgn="b"/>
                      <a:r>
                        <a:rPr lang="tr-TR" sz="700" b="0" i="0" u="none" strike="noStrike">
                          <a:effectLst/>
                          <a:latin typeface="Arial"/>
                        </a:rPr>
                        <a:t> </a:t>
                      </a:r>
                    </a:p>
                  </a:txBody>
                  <a:tcPr marL="6197" marR="6197" marT="6197" marB="0" anchor="b">
                    <a:lnL w="12700" cap="flat" cmpd="sng" algn="ctr">
                      <a:solidFill>
                        <a:srgbClr val="000000"/>
                      </a:solidFill>
                      <a:prstDash val="solid"/>
                      <a:round/>
                      <a:headEnd type="none" w="med" len="med"/>
                      <a:tailEnd type="none" w="med" len="med"/>
                    </a:lnL>
                    <a:lnR>
                      <a:noFill/>
                    </a:lnR>
                    <a:lnT>
                      <a:noFill/>
                    </a:lnT>
                    <a:lnB>
                      <a:noFill/>
                    </a:lnB>
                  </a:tcPr>
                </a:tc>
                <a:tc gridSpan="6">
                  <a:txBody>
                    <a:bodyPr/>
                    <a:lstStyle/>
                    <a:p>
                      <a:pPr algn="l" fontAlgn="ctr"/>
                      <a:r>
                        <a:rPr lang="tr-TR" sz="700" b="1" i="0" u="none" strike="noStrike">
                          <a:effectLst/>
                          <a:latin typeface="Arial"/>
                        </a:rPr>
                        <a:t>Tarih:</a:t>
                      </a:r>
                      <a:r>
                        <a:rPr lang="tr-TR" sz="700" b="0" i="0" u="none" strike="noStrike">
                          <a:effectLst/>
                          <a:latin typeface="Arial"/>
                        </a:rPr>
                        <a:t>....../......./........</a:t>
                      </a:r>
                      <a:endParaRPr lang="tr-TR" sz="700" b="1" i="0" u="none" strike="noStrike">
                        <a:effectLst/>
                        <a:latin typeface="Arial"/>
                      </a:endParaRP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700" b="0" i="0" u="none" strike="noStrike">
                          <a:effectLst/>
                          <a:latin typeface="Arial"/>
                        </a:rPr>
                        <a:t>                         ...../......./........</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700" b="0" i="0" u="none" strike="noStrike">
                          <a:effectLst/>
                          <a:latin typeface="Arial"/>
                        </a:rPr>
                        <a:t>                ...../......./........</a:t>
                      </a:r>
                    </a:p>
                  </a:txBody>
                  <a:tcPr marL="6197" marR="6197" marT="6197"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a:noFill/>
                    </a:lnT>
                    <a:lnB>
                      <a:noFill/>
                    </a:lnB>
                  </a:tcPr>
                </a:tc>
                <a:tc>
                  <a:txBody>
                    <a:bodyPr/>
                    <a:lstStyle/>
                    <a:p>
                      <a:pPr algn="l" fontAlgn="b"/>
                      <a:r>
                        <a:rPr lang="tr-TR" sz="700" b="0" i="0" u="none" strike="noStrike">
                          <a:effectLst/>
                          <a:latin typeface="Arial"/>
                        </a:rPr>
                        <a:t> </a:t>
                      </a:r>
                    </a:p>
                  </a:txBody>
                  <a:tcPr marL="6197" marR="6197" marT="6197" marB="0" anchor="b">
                    <a:lnL>
                      <a:noFill/>
                    </a:lnL>
                    <a:lnR w="12700" cap="flat" cmpd="sng" algn="ctr">
                      <a:solidFill>
                        <a:srgbClr val="000000"/>
                      </a:solidFill>
                      <a:prstDash val="solid"/>
                      <a:round/>
                      <a:headEnd type="none" w="med" len="med"/>
                      <a:tailEnd type="none" w="med" len="med"/>
                    </a:lnR>
                    <a:lnT>
                      <a:noFill/>
                    </a:lnT>
                    <a:lnB>
                      <a:noFill/>
                    </a:lnB>
                  </a:tcPr>
                </a:tc>
              </a:tr>
              <a:tr h="147846">
                <a:tc gridSpan="22">
                  <a:txBody>
                    <a:bodyPr/>
                    <a:lstStyle/>
                    <a:p>
                      <a:pPr algn="l" fontAlgn="ctr"/>
                      <a:r>
                        <a:rPr lang="tr-TR" sz="700" b="0" i="0" u="none" strike="noStrike">
                          <a:effectLst/>
                          <a:latin typeface="Arial"/>
                        </a:rPr>
                        <a:t> </a:t>
                      </a:r>
                    </a:p>
                  </a:txBody>
                  <a:tcPr marL="6197" marR="6197" marT="61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846">
                <a:tc gridSpan="2">
                  <a:txBody>
                    <a:bodyPr/>
                    <a:lstStyle/>
                    <a:p>
                      <a:pPr algn="l" fontAlgn="b"/>
                      <a:r>
                        <a:rPr lang="tr-TR" sz="500" b="1" i="0" u="none" strike="noStrike">
                          <a:effectLst/>
                          <a:latin typeface="Arial"/>
                        </a:rPr>
                        <a:t>T.M.Y.Örnek: 18</a:t>
                      </a: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600" b="0" i="0" u="none" strike="noStrike">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700" b="0" i="0" u="none" strike="noStrike" dirty="0">
                        <a:effectLst/>
                        <a:latin typeface="Arial"/>
                      </a:endParaRPr>
                    </a:p>
                  </a:txBody>
                  <a:tcPr marL="6197" marR="6197" marT="6197"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19679177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187450" y="1261259"/>
            <a:ext cx="6958013" cy="3416320"/>
          </a:xfrm>
          <a:prstGeom prst="rect">
            <a:avLst/>
          </a:prstGeom>
          <a:noFill/>
          <a:ln w="9525">
            <a:noFill/>
            <a:miter lim="800000"/>
            <a:headEnd/>
            <a:tailEnd/>
          </a:ln>
          <a:effectLst/>
        </p:spPr>
        <p:txBody>
          <a:bodyPr anchor="ctr">
            <a:spAutoFit/>
          </a:bodyPr>
          <a:lstStyle/>
          <a:p>
            <a:pPr algn="ctr"/>
            <a:r>
              <a:rPr lang="tr-TR" b="1" dirty="0"/>
              <a:t>Kamu idarelerince yapılabilecek düzenlemeler ile defter ve belgelerin elektronik ortamda </a:t>
            </a:r>
            <a:r>
              <a:rPr lang="tr-TR" b="1" dirty="0" smtClean="0"/>
              <a:t>tutulması</a:t>
            </a:r>
          </a:p>
          <a:p>
            <a:pPr algn="ctr"/>
            <a:endParaRPr lang="tr-TR" dirty="0"/>
          </a:p>
          <a:p>
            <a:pPr algn="just"/>
            <a:r>
              <a:rPr lang="tr-TR" b="1" dirty="0"/>
              <a:t>	MADDE 11 –</a:t>
            </a:r>
            <a:r>
              <a:rPr lang="tr-TR" dirty="0"/>
              <a:t> (1) Taşınırların tüm giriş ve çıkış kayıtları ile kullanılacak defter, belge ve cetvellerin bilgisayar ortamında tutulması ve düzenlenmesi esastır.</a:t>
            </a:r>
          </a:p>
          <a:p>
            <a:pPr algn="just"/>
            <a:r>
              <a:rPr lang="tr-TR" dirty="0"/>
              <a:t>	</a:t>
            </a:r>
          </a:p>
          <a:p>
            <a:pPr algn="just"/>
            <a:r>
              <a:rPr lang="tr-TR" dirty="0"/>
              <a:t>	(2) Kamu idareleri, bu Yönetmelikte belirlenen esas ve usullere bağlı kalmak ve Bakanlığın uygun görüşünü almak koşuluyla özel düzenleme yapabilir ve gereken hallerde bu Yönetmelikte yer alan defter, belge ve cetveller yanında başka defter, belge ve cetveller de kullanabilirler.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323850" y="999073"/>
            <a:ext cx="8388350" cy="4750316"/>
          </a:xfrm>
          <a:prstGeom prst="rect">
            <a:avLst/>
          </a:prstGeom>
          <a:noFill/>
          <a:ln w="9525">
            <a:noFill/>
            <a:miter lim="800000"/>
            <a:headEnd/>
            <a:tailEnd/>
          </a:ln>
          <a:effectLst/>
        </p:spPr>
        <p:txBody>
          <a:bodyPr tIns="71415" bIns="0" anchor="ctr">
            <a:spAutoFit/>
          </a:bodyPr>
          <a:lstStyle/>
          <a:p>
            <a:pPr algn="ctr"/>
            <a:r>
              <a:rPr lang="tr-TR" sz="1600" b="1" dirty="0"/>
              <a:t>DÖRDÜNCÜ BÖLÜM</a:t>
            </a:r>
          </a:p>
          <a:p>
            <a:pPr algn="ctr"/>
            <a:r>
              <a:rPr lang="tr-TR" sz="1600" b="1" dirty="0"/>
              <a:t>Taşınır İşlemleri</a:t>
            </a:r>
            <a:endParaRPr lang="tr-TR" sz="1600" dirty="0"/>
          </a:p>
          <a:p>
            <a:pPr algn="ctr"/>
            <a:r>
              <a:rPr lang="tr-TR" sz="1600" b="1" dirty="0"/>
              <a:t>	</a:t>
            </a:r>
            <a:endParaRPr lang="tr-TR" sz="1600" dirty="0"/>
          </a:p>
          <a:p>
            <a:pPr algn="ctr"/>
            <a:r>
              <a:rPr lang="tr-TR" sz="1600" b="1" dirty="0"/>
              <a:t>	Taşınırların kaydı </a:t>
            </a:r>
            <a:endParaRPr lang="tr-TR" sz="1600" dirty="0"/>
          </a:p>
          <a:p>
            <a:pPr algn="just"/>
            <a:r>
              <a:rPr lang="tr-TR" sz="1600" b="1" dirty="0"/>
              <a:t>	MADDE 12 –</a:t>
            </a:r>
            <a:r>
              <a:rPr lang="tr-TR" sz="1600" dirty="0"/>
              <a:t> </a:t>
            </a:r>
            <a:r>
              <a:rPr lang="tr-TR" sz="1600" b="1" dirty="0"/>
              <a:t>(8/11/2012-28461 sayılı R.G.: 8/10/2012 - 2012/3832 sayılı BKK ile eklenen) </a:t>
            </a:r>
            <a:endParaRPr lang="tr-TR" sz="1600" dirty="0"/>
          </a:p>
          <a:p>
            <a:pPr algn="just"/>
            <a:r>
              <a:rPr lang="tr-TR" sz="1600" b="1" dirty="0"/>
              <a:t>	</a:t>
            </a:r>
            <a:r>
              <a:rPr lang="tr-TR" sz="1600" dirty="0"/>
              <a:t>(1) Kamu idarelerince bütün taşınırların ve bunlara ilişkin işlemlerin kayıt altına alınması esastır. Taşınır kayıtları harcama birimleri itibarıyla, yönetim hesabı verilmesine esas olacak şekilde tutulur. Her bir kaydın belgeye dayanması şarttır.</a:t>
            </a:r>
          </a:p>
          <a:p>
            <a:pPr algn="just"/>
            <a:r>
              <a:rPr lang="tr-TR" sz="1600" dirty="0"/>
              <a:t>	</a:t>
            </a:r>
          </a:p>
          <a:p>
            <a:pPr algn="just"/>
            <a:r>
              <a:rPr lang="tr-TR" sz="1600" dirty="0"/>
              <a:t>	(2) Bu çerçevede;</a:t>
            </a:r>
          </a:p>
          <a:p>
            <a:pPr algn="just"/>
            <a:r>
              <a:rPr lang="tr-TR" sz="1600" dirty="0"/>
              <a:t>	a) Önceki yıldan devren gelen taşınırlar ile içinde bulunulan yılda herhangi bir şekilde edinilen veya elden çıkarılan taşınırlar,</a:t>
            </a:r>
          </a:p>
          <a:p>
            <a:pPr algn="just"/>
            <a:r>
              <a:rPr lang="tr-TR" sz="1600" dirty="0"/>
              <a:t>	b) Taşınırlardaki kayıp, fire, yıpranma ve benzeri nedenlerle meydana gelen azalmalar,</a:t>
            </a:r>
          </a:p>
          <a:p>
            <a:pPr algn="just"/>
            <a:r>
              <a:rPr lang="tr-TR" sz="1600" dirty="0"/>
              <a:t>	c) Sayım sonucunda ortaya çıkan fazlalar,</a:t>
            </a:r>
          </a:p>
          <a:p>
            <a:pPr algn="just"/>
            <a:r>
              <a:rPr lang="tr-TR" sz="1600" dirty="0"/>
              <a:t>	miktar ve değer olarak kayıtlara alınarak takip edilir.</a:t>
            </a:r>
          </a:p>
          <a:p>
            <a:pPr algn="ctr"/>
            <a:r>
              <a:rPr lang="tr-TR" sz="1600" b="1" dirty="0"/>
              <a:t>	</a:t>
            </a:r>
            <a:endParaRPr lang="tr-TR" sz="1600" dirty="0"/>
          </a:p>
          <a:p>
            <a:pPr algn="ctr"/>
            <a:r>
              <a:rPr lang="tr-TR" sz="1600" b="1" dirty="0"/>
              <a:t>	</a:t>
            </a: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64</a:t>
            </a:fld>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323850" y="629745"/>
            <a:ext cx="8388350" cy="5488980"/>
          </a:xfrm>
          <a:prstGeom prst="rect">
            <a:avLst/>
          </a:prstGeom>
          <a:noFill/>
          <a:ln w="9525">
            <a:noFill/>
            <a:miter lim="800000"/>
            <a:headEnd/>
            <a:tailEnd/>
          </a:ln>
          <a:effectLst/>
        </p:spPr>
        <p:txBody>
          <a:bodyPr tIns="71415" bIns="0" anchor="ctr">
            <a:spAutoFit/>
          </a:bodyPr>
          <a:lstStyle/>
          <a:p>
            <a:pPr algn="ctr"/>
            <a:r>
              <a:rPr lang="tr-TR" sz="1600" b="1" dirty="0"/>
              <a:t>	</a:t>
            </a:r>
            <a:endParaRPr lang="tr-TR" sz="1600" dirty="0"/>
          </a:p>
          <a:p>
            <a:pPr algn="ctr"/>
            <a:r>
              <a:rPr lang="tr-TR" sz="1600" b="1" dirty="0" smtClean="0"/>
              <a:t>Kayıt </a:t>
            </a:r>
            <a:r>
              <a:rPr lang="tr-TR" sz="1600" b="1" dirty="0"/>
              <a:t>zamanı, kayıt değeri ve değer tespit </a:t>
            </a:r>
            <a:r>
              <a:rPr lang="tr-TR" sz="1600" b="1" dirty="0" smtClean="0"/>
              <a:t>komisyonu</a:t>
            </a:r>
          </a:p>
          <a:p>
            <a:pPr algn="ctr"/>
            <a:endParaRPr lang="tr-TR" sz="1600" b="1" dirty="0"/>
          </a:p>
          <a:p>
            <a:pPr algn="ctr"/>
            <a:endParaRPr lang="tr-TR" sz="1600" dirty="0"/>
          </a:p>
          <a:p>
            <a:pPr algn="just"/>
            <a:r>
              <a:rPr lang="tr-TR" sz="1600" b="1" dirty="0"/>
              <a:t>	MADDE 13 –</a:t>
            </a:r>
            <a:r>
              <a:rPr lang="tr-TR" sz="1600" dirty="0"/>
              <a:t> (1) Taşınırlar, edinme şekline bakılmaksızın kamu idaresince kullanılmak üzere teslim alındığında giriş; tüketime verildiğinde, satıldığında, başka harcama birimlerine devredildiğinde, bağışlandığında veya yardım yapıldığında, çeşitli nedenlerle kullanılamaz hale geldiğinde, hurdaya ayrıldığında veya kaybolma, çalınma, canlı taşınırın ölümü gibi yok olma hallerinde çıkış kaydedilir</a:t>
            </a:r>
            <a:r>
              <a:rPr lang="tr-TR" sz="1600" dirty="0" smtClean="0"/>
              <a:t>.</a:t>
            </a:r>
          </a:p>
          <a:p>
            <a:pPr algn="just"/>
            <a:endParaRPr lang="tr-TR" sz="1600" dirty="0"/>
          </a:p>
          <a:p>
            <a:pPr algn="just"/>
            <a:endParaRPr lang="tr-TR" sz="1600" dirty="0" smtClean="0"/>
          </a:p>
          <a:p>
            <a:pPr algn="just"/>
            <a:r>
              <a:rPr lang="tr-TR" sz="1600" dirty="0"/>
              <a:t>(2) Giriş ve çıkış kayıtları Taşınır İşlem Fişine dayanılarak yapılır</a:t>
            </a:r>
            <a:r>
              <a:rPr lang="tr-TR" sz="1600" dirty="0" smtClean="0"/>
              <a:t>.</a:t>
            </a:r>
          </a:p>
          <a:p>
            <a:pPr algn="just"/>
            <a:r>
              <a:rPr lang="tr-TR" sz="1600" dirty="0"/>
              <a:t>	</a:t>
            </a:r>
            <a:r>
              <a:rPr lang="tr-TR" sz="1600" dirty="0" smtClean="0"/>
              <a:t> </a:t>
            </a:r>
            <a:r>
              <a:rPr lang="tr-TR" sz="1600" dirty="0"/>
              <a:t>Giriş ve çıkış kayıtlarında;</a:t>
            </a:r>
          </a:p>
          <a:p>
            <a:pPr algn="just"/>
            <a:r>
              <a:rPr lang="tr-TR" sz="1600" dirty="0"/>
              <a:t>	a) Satın alma suretiyle edinme ve değer artırıcı değişiklik hallerinde maliyet bedeli,</a:t>
            </a:r>
          </a:p>
          <a:p>
            <a:pPr algn="just"/>
            <a:r>
              <a:rPr lang="tr-TR" sz="1600" dirty="0"/>
              <a:t>	b) Bedelsiz devir, kullanılamaz hale gelme, yok olma ve hurdaya ayrılma hallerinde kayıtlı değeri,</a:t>
            </a:r>
          </a:p>
          <a:p>
            <a:pPr algn="just"/>
            <a:r>
              <a:rPr lang="tr-TR" sz="1600" dirty="0"/>
              <a:t>	c) Bağış ve yardım yoluyla edinilen taşınırlarda; bağış ve yardımda bulunan tarafından ispat edici bir belge ile değeri belirtilmiş ise bu değer, belli bir değeri yoksa değer tespit komisyonunca belirlenen değer, </a:t>
            </a:r>
          </a:p>
          <a:p>
            <a:pPr algn="just"/>
            <a:r>
              <a:rPr lang="tr-TR" sz="1600" dirty="0"/>
              <a:t>	esas alınır.</a:t>
            </a:r>
          </a:p>
          <a:p>
            <a:pPr algn="ct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65</a:t>
            </a:fld>
            <a:endParaRPr lang="tr-TR"/>
          </a:p>
        </p:txBody>
      </p:sp>
    </p:spTree>
    <p:extLst>
      <p:ext uri="{BB962C8B-B14F-4D97-AF65-F5344CB8AC3E}">
        <p14:creationId xmlns:p14="http://schemas.microsoft.com/office/powerpoint/2010/main" xmlns="" val="1614636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323850" y="1761043"/>
            <a:ext cx="8424863" cy="3046988"/>
          </a:xfrm>
          <a:prstGeom prst="rect">
            <a:avLst/>
          </a:prstGeom>
          <a:noFill/>
          <a:ln w="9525">
            <a:noFill/>
            <a:miter lim="800000"/>
            <a:headEnd/>
            <a:tailEnd/>
          </a:ln>
          <a:effectLst/>
        </p:spPr>
        <p:txBody>
          <a:bodyPr anchor="ctr">
            <a:spAutoFit/>
          </a:bodyPr>
          <a:lstStyle/>
          <a:p>
            <a:pPr algn="just"/>
            <a:r>
              <a:rPr lang="tr-TR" sz="1600" dirty="0"/>
              <a:t>	</a:t>
            </a:r>
          </a:p>
          <a:p>
            <a:pPr algn="just"/>
            <a:r>
              <a:rPr lang="tr-TR" sz="1600" dirty="0"/>
              <a:t>	(3) Değer tespit komisyonu, harcama yetkilisinin onayı ile taşınır kayıt ve kontrol yetkilisinin ve işin uzmanının da katıldığı en az üç kişiden oluşturulur. Komisyon değer tespitinde ticaret odası, sanayi odası, borsa, meslek kuruluşları, ilgili diğer kuruluşlardan veya aynı nitelikteki taşınırı satın alan idarelerden ve fiyat araştırması sonuçlarından yararlanabilir. </a:t>
            </a:r>
          </a:p>
          <a:p>
            <a:pPr algn="just"/>
            <a:r>
              <a:rPr lang="tr-TR" sz="1600" dirty="0"/>
              <a:t>	</a:t>
            </a:r>
          </a:p>
          <a:p>
            <a:pPr algn="just"/>
            <a:r>
              <a:rPr lang="tr-TR" sz="1600" dirty="0"/>
              <a:t>	(4) Satın alma suretiyle edinilen taşınırların maliyet bedelinin tespitinde, Genel Yönetim Muhasebe Yönetmeliğinin ilgili hükümleri uygulanır. Faturada çeşitli taşınırlar için topluca gösterilmiş giderler olması durumunda, giderler taşınırların alış bedelleri ile orantılı olarak paylaştırılır. Taşınırlar faturada kayıtlara esas olacak şekilde çeşitleri itibarıyla ayrı ayrı gösterilir.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468313" y="1109266"/>
            <a:ext cx="7837487" cy="3693319"/>
          </a:xfrm>
          <a:prstGeom prst="rect">
            <a:avLst/>
          </a:prstGeom>
          <a:noFill/>
          <a:ln w="9525">
            <a:noFill/>
            <a:miter lim="800000"/>
            <a:headEnd/>
            <a:tailEnd/>
          </a:ln>
          <a:effectLst/>
        </p:spPr>
        <p:txBody>
          <a:bodyPr anchor="ctr">
            <a:spAutoFit/>
          </a:bodyPr>
          <a:lstStyle/>
          <a:p>
            <a:pPr algn="ctr"/>
            <a:r>
              <a:rPr lang="tr-TR" b="1" dirty="0"/>
              <a:t>Dayanıklı taşınırlarda değer </a:t>
            </a:r>
            <a:r>
              <a:rPr lang="tr-TR" b="1" dirty="0" smtClean="0"/>
              <a:t>artışı</a:t>
            </a:r>
          </a:p>
          <a:p>
            <a:pPr algn="ctr"/>
            <a:endParaRPr lang="tr-TR" dirty="0"/>
          </a:p>
          <a:p>
            <a:pPr algn="just"/>
            <a:r>
              <a:rPr lang="tr-TR" b="1" dirty="0"/>
              <a:t>	MADDE 14 –</a:t>
            </a:r>
            <a:r>
              <a:rPr lang="tr-TR" dirty="0"/>
              <a:t> (1) Kullanım devamlılığının sağlanması için yapılan bakım ve onarım harcamaları hariç olmak üzere dayanıklı taşınırların; niteliğini, kullanım şeklini değiştiren, hizmet kalitesini ve taşınırlardan sağlanan faydayı artıran ve benzeri amaçlarla yapılan değer artırıcı harcamalar, taşınırın kayıtlı maliyet değerine Taşınır İşlem Fişi düzenlenmek suretiyle ilave edilir. </a:t>
            </a:r>
          </a:p>
          <a:p>
            <a:pPr algn="just"/>
            <a:r>
              <a:rPr lang="tr-TR" dirty="0"/>
              <a:t>	</a:t>
            </a:r>
          </a:p>
          <a:p>
            <a:pPr algn="just"/>
            <a:r>
              <a:rPr lang="tr-TR" dirty="0"/>
              <a:t>	(2) Bu şekilde maliyetlere ilave edilecek değer artırıcı harcamalar nitelik, tür ve tutar itibarıyla Bakanlıkça belirlenebilir.</a:t>
            </a:r>
          </a:p>
          <a:p>
            <a:pPr algn="just"/>
            <a:r>
              <a:rPr lang="tr-TR" b="1" dirty="0"/>
              <a:t>	</a:t>
            </a:r>
            <a:endParaRPr lang="tr-TR" dirty="0"/>
          </a:p>
          <a:p>
            <a:pPr algn="ctr" eaLnBrk="0" hangingPunct="0"/>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79388" y="362865"/>
            <a:ext cx="8720137" cy="5786199"/>
          </a:xfrm>
          <a:prstGeom prst="rect">
            <a:avLst/>
          </a:prstGeom>
          <a:noFill/>
          <a:ln w="9525">
            <a:noFill/>
            <a:miter lim="800000"/>
            <a:headEnd/>
            <a:tailEnd/>
          </a:ln>
          <a:effectLst/>
        </p:spPr>
        <p:txBody>
          <a:bodyPr anchor="ctr">
            <a:spAutoFit/>
          </a:bodyPr>
          <a:lstStyle/>
          <a:p>
            <a:pPr algn="ctr">
              <a:tabLst>
                <a:tab pos="358775" algn="l"/>
              </a:tabLst>
            </a:pPr>
            <a:r>
              <a:rPr lang="tr-TR" b="1" dirty="0"/>
              <a:t>Satın alınan taşınırların giriş işlemleri </a:t>
            </a:r>
            <a:endParaRPr lang="tr-TR" b="1" dirty="0" smtClean="0"/>
          </a:p>
          <a:p>
            <a:pPr algn="ctr">
              <a:tabLst>
                <a:tab pos="358775" algn="l"/>
              </a:tabLst>
            </a:pPr>
            <a:endParaRPr lang="tr-TR" sz="1600" dirty="0"/>
          </a:p>
          <a:p>
            <a:pPr algn="just">
              <a:tabLst>
                <a:tab pos="358775" algn="l"/>
              </a:tabLst>
            </a:pPr>
            <a:r>
              <a:rPr lang="tr-TR" sz="1600" b="1" dirty="0"/>
              <a:t>	MADDE 15 –</a:t>
            </a:r>
            <a:r>
              <a:rPr lang="tr-TR" sz="1600" dirty="0"/>
              <a:t> (1) Satın alınan taşınırlar için, teslim alındıktan sonra, Taşınır Kod Listesindeki hesap kodları itibarıyla üçer nüsha Taşınır İşlem Fişi düzenlenir. </a:t>
            </a:r>
            <a:endParaRPr lang="tr-TR" sz="1600" dirty="0" smtClean="0"/>
          </a:p>
          <a:p>
            <a:pPr algn="just">
              <a:tabLst>
                <a:tab pos="358775" algn="l"/>
              </a:tabLst>
            </a:pPr>
            <a:endParaRPr lang="tr-TR" sz="1600" dirty="0"/>
          </a:p>
          <a:p>
            <a:pPr algn="just">
              <a:tabLst>
                <a:tab pos="358775" algn="l"/>
              </a:tabLst>
            </a:pPr>
            <a:r>
              <a:rPr lang="tr-TR" sz="1600" dirty="0"/>
              <a:t>	(2</a:t>
            </a:r>
            <a:r>
              <a:rPr lang="tr-TR" sz="1100" dirty="0"/>
              <a:t>) </a:t>
            </a:r>
            <a:r>
              <a:rPr lang="tr-TR" sz="1100" b="1" dirty="0"/>
              <a:t>(8/11/2012-28461 sayılı R.G.; 8/10/2012 - 2012/3832 sayılı BKK ile değişen) </a:t>
            </a:r>
            <a:r>
              <a:rPr lang="tr-TR" sz="1600" dirty="0"/>
              <a:t>Alımı bir merkezden yapılarak birden fazla birime doğrudan teslim edilen taşınırlar için, taşınırın teslim edildiği birimlerce iki nüsha </a:t>
            </a:r>
            <a:r>
              <a:rPr lang="tr-TR" sz="1600" dirty="0">
                <a:solidFill>
                  <a:srgbClr val="FF0000"/>
                </a:solidFill>
              </a:rPr>
              <a:t>Taşınır Geçici Alındısı düzenlenir</a:t>
            </a:r>
            <a:r>
              <a:rPr lang="tr-TR" sz="1600" dirty="0"/>
              <a:t> ve bir nüshası alımı yapan birime gönderilir. Alımı yapan birim, bu alındıya dayanarak, ödemeye ve kendi giriş kayıtlarına esas olmak üzere Taşınır İşlem Fişi düzenler. Diğer birimlerden alınan geçici alındılar, düzenlenen bu fişin idarede kalan nüshasına bağlanır. Alımı yapan birimce giriş kayıtları yapıldıktan sonra düzenlenecek Taşınır İşlem Fişiyle de ilgili diğer birimler adına çıkış kaydedilir</a:t>
            </a:r>
            <a:r>
              <a:rPr lang="tr-TR" sz="1600" dirty="0" smtClean="0"/>
              <a:t>.</a:t>
            </a:r>
          </a:p>
          <a:p>
            <a:pPr algn="just">
              <a:tabLst>
                <a:tab pos="358775" algn="l"/>
              </a:tabLst>
            </a:pPr>
            <a:endParaRPr lang="tr-TR" sz="1600" dirty="0"/>
          </a:p>
          <a:p>
            <a:pPr algn="just">
              <a:tabLst>
                <a:tab pos="358775" algn="l"/>
              </a:tabLst>
            </a:pPr>
            <a:r>
              <a:rPr lang="tr-TR" sz="1600" dirty="0"/>
              <a:t>	(3) </a:t>
            </a:r>
            <a:r>
              <a:rPr lang="tr-TR" sz="1600" dirty="0">
                <a:solidFill>
                  <a:srgbClr val="FF0000"/>
                </a:solidFill>
              </a:rPr>
              <a:t>Farklı hesaplara kaydı gereken taşınırların aynı faturada yer alması halinde</a:t>
            </a:r>
            <a:r>
              <a:rPr lang="tr-TR" sz="1600" dirty="0"/>
              <a:t>, faturadaki taşınırların kaydedileceği hesap sayısınca fatura fotokopileri çıkarılır ve üzerine her hesap için düzenlenen Taşınır İşlem Fişinin numarası yazılır. Fişin birinci nüshası ödeme emri belgesine, ikinci nüshası ise ödeme emri belgesinin harcama biriminde kalan nüshasına bağlanır. Üçüncü nüshası, muayene ve kabul komisyon tutanağı veya idare yetkilisince düzenlenmiş kabul belgesi ile birlikte, sıralı olarak dosyalanır. </a:t>
            </a:r>
            <a:endParaRPr lang="tr-TR" sz="1600" dirty="0" smtClean="0"/>
          </a:p>
          <a:p>
            <a:pPr algn="just">
              <a:tabLst>
                <a:tab pos="358775" algn="l"/>
              </a:tabLst>
            </a:pPr>
            <a:endParaRPr lang="tr-TR" sz="1600" dirty="0"/>
          </a:p>
          <a:p>
            <a:pPr algn="just">
              <a:tabLst>
                <a:tab pos="358775" algn="l"/>
              </a:tabLst>
            </a:pPr>
            <a:r>
              <a:rPr lang="tr-TR" sz="1600" dirty="0"/>
              <a:t>	(4) Satın alınan dergi ve gazete gibi süreli yayınların bedellerinin ödenmesi sırasında Taşınır İşlem Fişi düzenlenmez. Söz konusu yayınlardan cilt birliği sağlananlar, </a:t>
            </a:r>
            <a:r>
              <a:rPr lang="tr-TR" sz="1600" dirty="0" err="1"/>
              <a:t>ciltletildikten</a:t>
            </a:r>
            <a:r>
              <a:rPr lang="tr-TR" sz="1600" dirty="0"/>
              <a:t> sonra Taşınır İşlem Fişi düzenlenerek kayıtlara alınır.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95288" y="2260144"/>
            <a:ext cx="8312150" cy="2031325"/>
          </a:xfrm>
          <a:prstGeom prst="rect">
            <a:avLst/>
          </a:prstGeom>
          <a:noFill/>
          <a:ln w="9525">
            <a:noFill/>
            <a:miter lim="800000"/>
            <a:headEnd/>
            <a:tailEnd/>
          </a:ln>
          <a:effectLst/>
        </p:spPr>
        <p:txBody>
          <a:bodyPr anchor="ctr">
            <a:spAutoFit/>
          </a:bodyPr>
          <a:lstStyle/>
          <a:p>
            <a:pPr algn="ctr"/>
            <a:r>
              <a:rPr lang="tr-TR" b="1" dirty="0"/>
              <a:t>Bağış ve yardım yoluyla edinilen taşınırların girişi</a:t>
            </a:r>
            <a:endParaRPr lang="tr-TR" dirty="0"/>
          </a:p>
          <a:p>
            <a:pPr algn="just"/>
            <a:r>
              <a:rPr lang="tr-TR" b="1" dirty="0"/>
              <a:t>	MADDE 16 –</a:t>
            </a:r>
            <a:r>
              <a:rPr lang="tr-TR" dirty="0"/>
              <a:t> (1) Kanunun 40 </a:t>
            </a:r>
            <a:r>
              <a:rPr lang="tr-TR" dirty="0" err="1"/>
              <a:t>ıncı</a:t>
            </a:r>
            <a:r>
              <a:rPr lang="tr-TR" dirty="0"/>
              <a:t> maddesi ile diğer mevzuat çerçevesinde bağış ve yardım olarak edinilen taşınırlar teslim alındığında, taşınır kayıt kontrol yetkilisi tarafından Taşınır İşlem Fişi düzenlenerek kayıtlara alınır. Fişin birinci nüshası bağış ve yardım edene verilir veya gönderilir.</a:t>
            </a:r>
          </a:p>
          <a:p>
            <a:pPr algn="ctr"/>
            <a:r>
              <a:rPr lang="tr-TR" b="1" dirty="0"/>
              <a:t>	</a:t>
            </a:r>
            <a:endParaRPr lang="tr-TR" dirty="0"/>
          </a:p>
          <a:p>
            <a:pPr algn="ctr"/>
            <a:r>
              <a:rPr lang="tr-TR" b="1"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69</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827088" y="784664"/>
            <a:ext cx="7993384" cy="4801314"/>
          </a:xfrm>
          <a:prstGeom prst="rect">
            <a:avLst/>
          </a:prstGeom>
          <a:noFill/>
          <a:ln w="9525">
            <a:noFill/>
            <a:miter lim="800000"/>
            <a:headEnd/>
            <a:tailEnd/>
          </a:ln>
        </p:spPr>
        <p:txBody>
          <a:bodyPr wrap="square" anchor="ctr">
            <a:spAutoFit/>
          </a:bodyPr>
          <a:lstStyle/>
          <a:p>
            <a:pPr algn="ctr"/>
            <a:r>
              <a:rPr lang="tr-TR" b="1" dirty="0"/>
              <a:t>	Dayanak</a:t>
            </a:r>
            <a:endParaRPr lang="tr-TR" dirty="0"/>
          </a:p>
          <a:p>
            <a:pPr algn="just"/>
            <a:r>
              <a:rPr lang="tr-TR" b="1" dirty="0"/>
              <a:t>	MADDE 3 –</a:t>
            </a:r>
            <a:r>
              <a:rPr lang="tr-TR" dirty="0"/>
              <a:t> (1) Bu Yönetmelik, 10/12/2003 tarihli ve 5018 sayılı Kamu Malî Yönetimi ve Kontrol Kanununun 44 üncü maddesine dayanılarak hazırlanmıştır</a:t>
            </a:r>
            <a:r>
              <a:rPr lang="tr-TR" dirty="0" smtClean="0"/>
              <a:t>.</a:t>
            </a:r>
          </a:p>
          <a:p>
            <a:pPr algn="just"/>
            <a:endParaRPr lang="tr-TR" dirty="0"/>
          </a:p>
          <a:p>
            <a:pPr algn="ctr"/>
            <a:endParaRPr lang="tr-TR" dirty="0" smtClean="0"/>
          </a:p>
          <a:p>
            <a:pPr algn="ctr"/>
            <a:endParaRPr lang="tr-TR" dirty="0"/>
          </a:p>
          <a:p>
            <a:pPr algn="ctr"/>
            <a:endParaRPr lang="tr-TR" dirty="0" smtClean="0"/>
          </a:p>
          <a:p>
            <a:pPr algn="ctr"/>
            <a:r>
              <a:rPr lang="tr-TR" dirty="0"/>
              <a:t>Taşınır ve taşınmaz işlemleri </a:t>
            </a:r>
            <a:br>
              <a:rPr lang="tr-TR" dirty="0"/>
            </a:br>
            <a:r>
              <a:rPr lang="tr-TR" dirty="0"/>
              <a:t>Madde 44- </a:t>
            </a:r>
            <a:r>
              <a:rPr lang="tr-TR" dirty="0" smtClean="0"/>
              <a:t>…….</a:t>
            </a:r>
          </a:p>
          <a:p>
            <a:pPr algn="just"/>
            <a:r>
              <a:rPr lang="tr-TR" dirty="0"/>
              <a:t/>
            </a:r>
            <a:br>
              <a:rPr lang="tr-TR" dirty="0"/>
            </a:br>
            <a:r>
              <a:rPr lang="tr-TR" dirty="0"/>
              <a:t>Bu malların kaydı ile taşınırların muhafazası, kullanımı, mal yönetim hesabının verilmesi ve mal yönetim sorumlularıyla bunlar adına görev yapacak olanların belirlenmesine ilişkin </a:t>
            </a:r>
            <a:r>
              <a:rPr lang="tr-TR" dirty="0" err="1"/>
              <a:t>usûl</a:t>
            </a:r>
            <a:r>
              <a:rPr lang="tr-TR" dirty="0"/>
              <a:t> ve esaslar, Maliye Bakanlığınca hazırlanacak ve Bakanlar Kurulu tarafından çıkarılacak yönetmeliklerle belirlenir. </a:t>
            </a:r>
            <a:br>
              <a:rPr lang="tr-TR" dirty="0"/>
            </a:br>
            <a:r>
              <a:rPr lang="tr-TR" dirty="0"/>
              <a:t/>
            </a:r>
            <a:br>
              <a:rPr lang="tr-TR" dirty="0"/>
            </a:br>
            <a:r>
              <a:rPr lang="tr-TR" dirty="0" smtClean="0"/>
              <a:t>…………</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a:t>
            </a:fld>
            <a:endParaRPr lang="tr-TR"/>
          </a:p>
        </p:txBody>
      </p:sp>
    </p:spTree>
    <p:extLst>
      <p:ext uri="{BB962C8B-B14F-4D97-AF65-F5344CB8AC3E}">
        <p14:creationId xmlns:p14="http://schemas.microsoft.com/office/powerpoint/2010/main" xmlns="" val="408296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95288" y="1983145"/>
            <a:ext cx="8312150" cy="2585323"/>
          </a:xfrm>
          <a:prstGeom prst="rect">
            <a:avLst/>
          </a:prstGeom>
          <a:noFill/>
          <a:ln w="9525">
            <a:noFill/>
            <a:miter lim="800000"/>
            <a:headEnd/>
            <a:tailEnd/>
          </a:ln>
          <a:effectLst/>
        </p:spPr>
        <p:txBody>
          <a:bodyPr anchor="ctr">
            <a:spAutoFit/>
          </a:bodyPr>
          <a:lstStyle/>
          <a:p>
            <a:pPr algn="ctr"/>
            <a:endParaRPr lang="tr-TR" dirty="0"/>
          </a:p>
          <a:p>
            <a:pPr algn="ctr"/>
            <a:r>
              <a:rPr lang="tr-TR" b="1" dirty="0"/>
              <a:t>	</a:t>
            </a:r>
            <a:endParaRPr lang="tr-TR" dirty="0"/>
          </a:p>
          <a:p>
            <a:pPr algn="ctr"/>
            <a:r>
              <a:rPr lang="tr-TR" b="1" dirty="0"/>
              <a:t>	Sayım fazlası taşınırların girişi  </a:t>
            </a:r>
            <a:endParaRPr lang="tr-TR" dirty="0"/>
          </a:p>
          <a:p>
            <a:pPr algn="just"/>
            <a:r>
              <a:rPr lang="tr-TR" b="1" dirty="0"/>
              <a:t>	MADDE 17 –</a:t>
            </a:r>
            <a:r>
              <a:rPr lang="tr-TR" dirty="0"/>
              <a:t> (1) Yapılan sayım sonucunda fazla bulunan taşınırlar, Taşınır İşlem Fişi düzenlenerek kayıtlara alınır. Sayım fazlası taşınırların giriş kaydedilmesinde; söz konusu taşınırla aynı nitelikte son bir yıl içinde girişi yapılan taşınır varsa bu değer, aksi halde değer tespit komisyonu tarafından belirlenecek değer esas alınır.</a:t>
            </a:r>
          </a:p>
          <a:p>
            <a:pPr algn="ctr"/>
            <a:r>
              <a:rPr lang="tr-TR" b="1"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70</a:t>
            </a:fld>
            <a:endParaRPr lang="tr-TR"/>
          </a:p>
        </p:txBody>
      </p:sp>
    </p:spTree>
    <p:extLst>
      <p:ext uri="{BB962C8B-B14F-4D97-AF65-F5344CB8AC3E}">
        <p14:creationId xmlns:p14="http://schemas.microsoft.com/office/powerpoint/2010/main" xmlns="" val="2896725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95288" y="321153"/>
            <a:ext cx="8312150" cy="5909310"/>
          </a:xfrm>
          <a:prstGeom prst="rect">
            <a:avLst/>
          </a:prstGeom>
          <a:noFill/>
          <a:ln w="9525">
            <a:noFill/>
            <a:miter lim="800000"/>
            <a:headEnd/>
            <a:tailEnd/>
          </a:ln>
          <a:effectLst/>
        </p:spPr>
        <p:txBody>
          <a:bodyPr anchor="ctr">
            <a:spAutoFit/>
          </a:bodyPr>
          <a:lstStyle/>
          <a:p>
            <a:pPr algn="ctr"/>
            <a:r>
              <a:rPr lang="tr-TR" b="1" dirty="0"/>
              <a:t>	</a:t>
            </a:r>
            <a:endParaRPr lang="tr-TR" dirty="0"/>
          </a:p>
          <a:p>
            <a:pPr algn="ctr"/>
            <a:r>
              <a:rPr lang="tr-TR" b="1" dirty="0"/>
              <a:t>	İade edilen taşınırların girişi</a:t>
            </a:r>
            <a:endParaRPr lang="tr-TR" dirty="0"/>
          </a:p>
          <a:p>
            <a:pPr algn="just"/>
            <a:r>
              <a:rPr lang="tr-TR" b="1" dirty="0"/>
              <a:t>	MADDE 18 –</a:t>
            </a:r>
            <a:r>
              <a:rPr lang="tr-TR" dirty="0"/>
              <a:t> (1) </a:t>
            </a:r>
            <a:r>
              <a:rPr lang="tr-TR" dirty="0">
                <a:solidFill>
                  <a:srgbClr val="FF0000"/>
                </a:solidFill>
              </a:rPr>
              <a:t>Kullanıma verilen tüketim malzemelerinden </a:t>
            </a:r>
            <a:r>
              <a:rPr lang="tr-TR" dirty="0"/>
              <a:t>herhangi bir nedenle iade edilenler, iadeyi yapan birim yetkilisinin onayını taşıyan ve iade edilen malzemenin cins ve miktarını belirten belge karşılığında teslim alınır ve </a:t>
            </a:r>
            <a:r>
              <a:rPr lang="tr-TR" u="sng" dirty="0">
                <a:solidFill>
                  <a:srgbClr val="FF0000"/>
                </a:solidFill>
              </a:rPr>
              <a:t>Taşınır İşlem Fişi düzenlenerek tekrar giriş kaydedilir. </a:t>
            </a:r>
            <a:r>
              <a:rPr lang="tr-TR" dirty="0"/>
              <a:t>Fişin birinci nüshası taşınırları iade edene verilir. </a:t>
            </a:r>
            <a:endParaRPr lang="tr-TR" dirty="0" smtClean="0"/>
          </a:p>
          <a:p>
            <a:pPr algn="just"/>
            <a:endParaRPr lang="tr-TR" dirty="0" smtClean="0"/>
          </a:p>
          <a:p>
            <a:pPr algn="just"/>
            <a:r>
              <a:rPr lang="tr-TR" dirty="0" smtClean="0"/>
              <a:t>	(</a:t>
            </a:r>
            <a:r>
              <a:rPr lang="tr-TR" dirty="0"/>
              <a:t>2) Yönetmelik eki taşınır kod listesinde tüketim malzemesi olarak sınıflandırılan taşınırlardan, üzerine kayıt yapmak veya yeniden formatlanmak ya da doldurulmak suretiyle tekrar kullanılması mümkün olanların, görevin tamamlanmasını takiben ambara iadesi zorunludur. Bu şekilde iade edilen taşınırlar hakkında birinci fıkraya göre işlem yapılır.</a:t>
            </a:r>
          </a:p>
          <a:p>
            <a:pPr algn="just"/>
            <a:r>
              <a:rPr lang="tr-TR" dirty="0"/>
              <a:t>	</a:t>
            </a:r>
          </a:p>
          <a:p>
            <a:pPr algn="just"/>
            <a:r>
              <a:rPr lang="tr-TR" dirty="0"/>
              <a:t>	(3) </a:t>
            </a:r>
            <a:r>
              <a:rPr lang="tr-TR" dirty="0">
                <a:solidFill>
                  <a:srgbClr val="FF0000"/>
                </a:solidFill>
              </a:rPr>
              <a:t>Kullanılmak üzere zimmetle verilen dayanıklı taşınırlardan, herhangi bir nedenle ilgililerince iade edilenler için</a:t>
            </a:r>
            <a:r>
              <a:rPr lang="tr-TR" dirty="0"/>
              <a:t> </a:t>
            </a:r>
            <a:r>
              <a:rPr lang="tr-TR" u="sng" dirty="0"/>
              <a:t>Taşınır İşlem Fişi düzenlenmez</a:t>
            </a:r>
            <a:r>
              <a:rPr lang="tr-TR" dirty="0"/>
              <a:t>. Bu taşınırların kullanıma verilmelerinde düzenlenmiş olan Zimmet Fişleri, </a:t>
            </a:r>
            <a:r>
              <a:rPr lang="tr-TR" u="sng" dirty="0"/>
              <a:t>ilgili bölüm imzalanarak zimmetinden düşülen kişiye geri verilir </a:t>
            </a:r>
            <a:r>
              <a:rPr lang="tr-TR" dirty="0"/>
              <a:t>ve Dayanıklı Taşınırlar Defterinde gerekli kayıtlar yapılır.</a:t>
            </a:r>
          </a:p>
          <a:p>
            <a:pPr algn="just"/>
            <a:r>
              <a:rPr lang="tr-TR" dirty="0"/>
              <a:t>	</a:t>
            </a:r>
          </a:p>
          <a:p>
            <a:pPr algn="just"/>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71</a:t>
            </a:fld>
            <a:endParaRPr lang="tr-TR"/>
          </a:p>
        </p:txBody>
      </p:sp>
    </p:spTree>
    <p:extLst>
      <p:ext uri="{BB962C8B-B14F-4D97-AF65-F5344CB8AC3E}">
        <p14:creationId xmlns:p14="http://schemas.microsoft.com/office/powerpoint/2010/main" xmlns="" val="1853952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684213" y="1143826"/>
            <a:ext cx="7640637" cy="4524315"/>
          </a:xfrm>
          <a:prstGeom prst="rect">
            <a:avLst/>
          </a:prstGeom>
          <a:noFill/>
          <a:ln w="9525">
            <a:noFill/>
            <a:miter lim="800000"/>
            <a:headEnd/>
            <a:tailEnd/>
          </a:ln>
          <a:effectLst/>
        </p:spPr>
        <p:txBody>
          <a:bodyPr anchor="ctr">
            <a:spAutoFit/>
          </a:bodyPr>
          <a:lstStyle/>
          <a:p>
            <a:pPr algn="ctr"/>
            <a:r>
              <a:rPr lang="tr-TR" b="1" dirty="0"/>
              <a:t>	</a:t>
            </a:r>
            <a:endParaRPr lang="tr-TR" dirty="0"/>
          </a:p>
          <a:p>
            <a:pPr algn="ctr"/>
            <a:r>
              <a:rPr lang="tr-TR" b="1" dirty="0"/>
              <a:t>	Devir alınan taşınırların girişi</a:t>
            </a:r>
            <a:endParaRPr lang="tr-TR" dirty="0"/>
          </a:p>
          <a:p>
            <a:pPr algn="just"/>
            <a:r>
              <a:rPr lang="tr-TR" b="1" dirty="0"/>
              <a:t>	MADDE 19 –</a:t>
            </a:r>
            <a:r>
              <a:rPr lang="tr-TR" dirty="0"/>
              <a:t> (1) Kamu idarelerince 31 inci madde hükümlerine göre bedelsiz olarak devir alınan taşınırlar, devreden idarenin Taşınır İşlem Fişinde gösterilen değer esas alınarak düzenlenecek Taşınır İşlem Fişi ile giriş kaydedilir ve </a:t>
            </a:r>
            <a:r>
              <a:rPr lang="tr-TR" dirty="0" smtClean="0">
                <a:solidFill>
                  <a:srgbClr val="FF0000"/>
                </a:solidFill>
              </a:rPr>
              <a:t>Taşınır </a:t>
            </a:r>
            <a:r>
              <a:rPr lang="tr-TR" dirty="0">
                <a:solidFill>
                  <a:srgbClr val="FF0000"/>
                </a:solidFill>
              </a:rPr>
              <a:t>İşlem Fişine bağlanmak üzere gönderilir. </a:t>
            </a:r>
            <a:r>
              <a:rPr lang="tr-TR" dirty="0" smtClean="0">
                <a:solidFill>
                  <a:srgbClr val="FF0000"/>
                </a:solidFill>
              </a:rPr>
              <a:t>Fişin bir nüshası </a:t>
            </a:r>
            <a:r>
              <a:rPr lang="tr-TR" b="1" dirty="0" smtClean="0">
                <a:solidFill>
                  <a:srgbClr val="FF0000"/>
                </a:solidFill>
              </a:rPr>
              <a:t>yedi gün </a:t>
            </a:r>
            <a:r>
              <a:rPr lang="tr-TR" dirty="0" smtClean="0">
                <a:solidFill>
                  <a:srgbClr val="FF0000"/>
                </a:solidFill>
              </a:rPr>
              <a:t>içerisinde devreden idarenin çıkış kaydına esas </a:t>
            </a:r>
            <a:endParaRPr lang="tr-TR" dirty="0" smtClean="0">
              <a:solidFill>
                <a:srgbClr val="FF0000"/>
              </a:solidFill>
            </a:endParaRPr>
          </a:p>
          <a:p>
            <a:pPr algn="just"/>
            <a:r>
              <a:rPr lang="tr-TR" dirty="0" smtClean="0"/>
              <a:t>Devralan </a:t>
            </a:r>
            <a:r>
              <a:rPr lang="tr-TR" dirty="0"/>
              <a:t>idarenin yapmış olduğu taşıma giderleri taşınırın değeri ile ilişkilendirilmez</a:t>
            </a:r>
            <a:r>
              <a:rPr lang="tr-TR" dirty="0" smtClean="0"/>
              <a:t>.</a:t>
            </a:r>
          </a:p>
          <a:p>
            <a:pPr algn="just"/>
            <a:endParaRPr lang="tr-TR" dirty="0" smtClean="0"/>
          </a:p>
          <a:p>
            <a:pPr algn="just"/>
            <a:r>
              <a:rPr lang="tr-TR" dirty="0"/>
              <a:t>(2) Aynı kamu idaresinin muhtelif harcama birimlerinin ambarları arasında devredilen taşınırların alınmasında da Taşınır İşlem Fişi düzenlenir ve Fişin birinci nüshası ilgili taşınır kayıt ve kontrol yetkilisine verilir. </a:t>
            </a:r>
          </a:p>
          <a:p>
            <a:pPr algn="just"/>
            <a:r>
              <a:rPr lang="tr-TR" dirty="0"/>
              <a:t>	</a:t>
            </a:r>
          </a:p>
          <a:p>
            <a:pPr algn="just"/>
            <a:r>
              <a:rPr lang="tr-TR" dirty="0" smtClean="0"/>
              <a:t>(</a:t>
            </a:r>
            <a:r>
              <a:rPr lang="tr-TR" dirty="0"/>
              <a:t>3) </a:t>
            </a:r>
            <a:r>
              <a:rPr lang="tr-TR" dirty="0">
                <a:solidFill>
                  <a:srgbClr val="FF0000"/>
                </a:solidFill>
              </a:rPr>
              <a:t>Aynı harcama biriminin ambarları arasındaki taşınır devirlerinde düzenlenen Taşınır İşlem Fişi muhasebe birimine gönderilmez.</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72</a:t>
            </a:fld>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611188" y="2078702"/>
            <a:ext cx="7673975" cy="2554545"/>
          </a:xfrm>
          <a:prstGeom prst="rect">
            <a:avLst/>
          </a:prstGeom>
          <a:noFill/>
          <a:ln w="9525">
            <a:noFill/>
            <a:miter lim="800000"/>
            <a:headEnd/>
            <a:tailEnd/>
          </a:ln>
          <a:effectLst/>
        </p:spPr>
        <p:txBody>
          <a:bodyPr anchor="ctr">
            <a:spAutoFit/>
          </a:bodyPr>
          <a:lstStyle/>
          <a:p>
            <a:pPr algn="ctr"/>
            <a:endParaRPr lang="tr-TR" sz="1600" dirty="0"/>
          </a:p>
          <a:p>
            <a:pPr algn="ctr"/>
            <a:r>
              <a:rPr lang="tr-TR" sz="1600" b="1" dirty="0"/>
              <a:t>	</a:t>
            </a:r>
            <a:endParaRPr lang="tr-TR" sz="1600" dirty="0"/>
          </a:p>
          <a:p>
            <a:pPr algn="ctr"/>
            <a:r>
              <a:rPr lang="tr-TR" sz="1600" b="1" dirty="0"/>
              <a:t>	Tasfiye idaresinden edinilen taşınırların </a:t>
            </a:r>
            <a:r>
              <a:rPr lang="tr-TR" sz="1600" b="1" dirty="0" smtClean="0"/>
              <a:t>girişi</a:t>
            </a:r>
          </a:p>
          <a:p>
            <a:pPr algn="ctr"/>
            <a:endParaRPr lang="tr-TR" sz="1600" dirty="0"/>
          </a:p>
          <a:p>
            <a:pPr algn="just"/>
            <a:r>
              <a:rPr lang="tr-TR" sz="1600" b="1" dirty="0"/>
              <a:t>	MADDE 20–(1) </a:t>
            </a:r>
            <a:r>
              <a:rPr lang="tr-TR" sz="1000" b="1" dirty="0"/>
              <a:t>(8/11/2012-28461 sayılı R.G.; 8/10/2012 - 2012/3832 sayılı BKK ile değişen) </a:t>
            </a:r>
            <a:r>
              <a:rPr lang="tr-TR" sz="1600" dirty="0"/>
              <a:t>27/10/1999 tarihli ve 4458 sayılı Gümrük Kanununun 178 inci maddesi gereğince yürürlüğe konulan tasfiye işlemlerine ilişkin yönetmelik hükümleri çerçevesinde kamu idarelerince temin edilen taşınırlar için Taşınır İşlem Fişi düzenlenir ve giriş kaydı yapılır. Fişin birinci nüshası, taşınırı teslim eden ilgili idare yetkilisine verilir.</a:t>
            </a:r>
          </a:p>
          <a:p>
            <a:pPr algn="ctr"/>
            <a:r>
              <a:rPr lang="tr-TR" sz="1600" b="1" dirty="0"/>
              <a:t>	</a:t>
            </a: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73</a:t>
            </a:fld>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611188" y="1955591"/>
            <a:ext cx="7993260" cy="2800767"/>
          </a:xfrm>
          <a:prstGeom prst="rect">
            <a:avLst/>
          </a:prstGeom>
          <a:noFill/>
          <a:ln w="9525">
            <a:noFill/>
            <a:miter lim="800000"/>
            <a:headEnd/>
            <a:tailEnd/>
          </a:ln>
          <a:effectLst/>
        </p:spPr>
        <p:txBody>
          <a:bodyPr wrap="square" anchor="ctr">
            <a:spAutoFit/>
          </a:bodyPr>
          <a:lstStyle/>
          <a:p>
            <a:pPr algn="ctr"/>
            <a:endParaRPr lang="tr-TR" sz="1600" dirty="0"/>
          </a:p>
          <a:p>
            <a:pPr algn="ctr"/>
            <a:r>
              <a:rPr lang="tr-TR" sz="1600" b="1" dirty="0"/>
              <a:t>	</a:t>
            </a:r>
            <a:endParaRPr lang="tr-TR" sz="1600" dirty="0"/>
          </a:p>
          <a:p>
            <a:pPr algn="ctr"/>
            <a:r>
              <a:rPr lang="tr-TR" sz="1600" b="1" dirty="0" smtClean="0"/>
              <a:t>İç </a:t>
            </a:r>
            <a:r>
              <a:rPr lang="tr-TR" sz="1600" b="1" dirty="0"/>
              <a:t>imkanlarla üretilen taşınırların giriş </a:t>
            </a:r>
            <a:r>
              <a:rPr lang="tr-TR" sz="1600" b="1" dirty="0" smtClean="0"/>
              <a:t>işlemleri</a:t>
            </a:r>
          </a:p>
          <a:p>
            <a:pPr algn="ctr"/>
            <a:endParaRPr lang="tr-TR" sz="1600" dirty="0"/>
          </a:p>
          <a:p>
            <a:pPr algn="just"/>
            <a:r>
              <a:rPr lang="tr-TR" sz="1600" b="1" dirty="0"/>
              <a:t>	MADDE 21 –</a:t>
            </a:r>
            <a:r>
              <a:rPr lang="tr-TR" sz="1600" dirty="0"/>
              <a:t> (1) Kamu idarelerinin kendi kullanımları için iç imkanlarıyla ürettikleri taşınırlar, değer tespit komisyonu tarafından belirlenecek rayiç bedel üzerinden Taşınır İşlem Fişi düzenlenerek giriş kaydedilir. </a:t>
            </a:r>
          </a:p>
          <a:p>
            <a:pPr algn="just"/>
            <a:r>
              <a:rPr lang="tr-TR" sz="1600" dirty="0"/>
              <a:t>	</a:t>
            </a:r>
          </a:p>
          <a:p>
            <a:pPr algn="just"/>
            <a:r>
              <a:rPr lang="tr-TR" sz="1600" dirty="0"/>
              <a:t>	(2) Kamu idarelerinin mülkiyetindeki arazilerde yetiştirilen ağaçlardan üretilen ekonomik değere sahip kereste, odun, meyve gibi ürünler hakkında da birinci fıkra hükmü uygulanır.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74</a:t>
            </a:fld>
            <a:endParaRPr lang="tr-TR"/>
          </a:p>
        </p:txBody>
      </p:sp>
    </p:spTree>
    <p:extLst>
      <p:ext uri="{BB962C8B-B14F-4D97-AF65-F5344CB8AC3E}">
        <p14:creationId xmlns:p14="http://schemas.microsoft.com/office/powerpoint/2010/main" xmlns="" val="25514676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11188" y="1737946"/>
            <a:ext cx="8213725" cy="3293209"/>
          </a:xfrm>
          <a:prstGeom prst="rect">
            <a:avLst/>
          </a:prstGeom>
          <a:noFill/>
          <a:ln w="9525">
            <a:noFill/>
            <a:miter lim="800000"/>
            <a:headEnd/>
            <a:tailEnd/>
          </a:ln>
          <a:effectLst/>
        </p:spPr>
        <p:txBody>
          <a:bodyPr anchor="ctr">
            <a:spAutoFit/>
          </a:bodyPr>
          <a:lstStyle/>
          <a:p>
            <a:pPr algn="ctr"/>
            <a:r>
              <a:rPr lang="tr-TR" sz="1600" b="1" dirty="0"/>
              <a:t>Tüketim suretiyle </a:t>
            </a:r>
            <a:r>
              <a:rPr lang="tr-TR" sz="1600" b="1" dirty="0" smtClean="0"/>
              <a:t>çıkış</a:t>
            </a:r>
          </a:p>
          <a:p>
            <a:pPr algn="ctr"/>
            <a:endParaRPr lang="tr-TR" sz="1600" dirty="0"/>
          </a:p>
          <a:p>
            <a:pPr algn="just"/>
            <a:r>
              <a:rPr lang="tr-TR" sz="1600" b="1" dirty="0"/>
              <a:t>	MADDE 22 –</a:t>
            </a:r>
            <a:r>
              <a:rPr lang="tr-TR" sz="1600" dirty="0"/>
              <a:t> (1) </a:t>
            </a:r>
            <a:r>
              <a:rPr lang="tr-TR" sz="1600" b="1" dirty="0">
                <a:solidFill>
                  <a:srgbClr val="FF0000"/>
                </a:solidFill>
              </a:rPr>
              <a:t>Tüketim malzemeleri, Taşınır İstek Belgesi karşılığında düzenlenecek Taşınır İşlem Fişi ile çıkış kaydedilir. </a:t>
            </a:r>
          </a:p>
          <a:p>
            <a:pPr algn="just"/>
            <a:r>
              <a:rPr lang="tr-TR" sz="1600" dirty="0"/>
              <a:t>	</a:t>
            </a:r>
          </a:p>
          <a:p>
            <a:pPr algn="just"/>
            <a:r>
              <a:rPr lang="tr-TR" sz="1600" dirty="0"/>
              <a:t>	(2) Kamu idarelerinin iç imkanlarıyla kendi kullanımları için üretecekleri dayanıklı taşınırların üretiminde kullanılan taşınırlar için de birinci fıkra hükmü uygulanır. </a:t>
            </a:r>
          </a:p>
          <a:p>
            <a:pPr algn="just"/>
            <a:r>
              <a:rPr lang="tr-TR" sz="1600" dirty="0"/>
              <a:t>	</a:t>
            </a:r>
          </a:p>
          <a:p>
            <a:pPr algn="just"/>
            <a:r>
              <a:rPr lang="tr-TR" sz="1600" dirty="0"/>
              <a:t>	(3) Taşınır İşlem Fişi düzenlenmeden hiçbir şekilde tüketim malzemesi çıkışı yapılamaz. </a:t>
            </a:r>
          </a:p>
          <a:p>
            <a:pPr algn="just"/>
            <a:r>
              <a:rPr lang="tr-TR" sz="1600" dirty="0"/>
              <a:t>	</a:t>
            </a:r>
          </a:p>
          <a:p>
            <a:pPr algn="just"/>
            <a:r>
              <a:rPr lang="tr-TR" sz="1600" dirty="0"/>
              <a:t>	(4) </a:t>
            </a:r>
            <a:r>
              <a:rPr lang="tr-TR" sz="1600" dirty="0">
                <a:solidFill>
                  <a:srgbClr val="FF0000"/>
                </a:solidFill>
              </a:rPr>
              <a:t>Tüketim malzemelerinin çıkış kayıtları, ambarlara girişlerindeki öncelik sırası dikkate alınarak "ilk giren-ilk çıkar" esasına göre ve giriş bedelleri üzerinden yapılır</a:t>
            </a:r>
            <a:r>
              <a:rPr lang="tr-TR" sz="1600" dirty="0" smtClean="0">
                <a:solidFill>
                  <a:srgbClr val="FF0000"/>
                </a:solidFill>
              </a:rPr>
              <a:t>.</a:t>
            </a:r>
            <a:endParaRPr lang="tr-TR" sz="16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75</a:t>
            </a:fld>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11188" y="753062"/>
            <a:ext cx="8213725" cy="5262979"/>
          </a:xfrm>
          <a:prstGeom prst="rect">
            <a:avLst/>
          </a:prstGeom>
          <a:noFill/>
          <a:ln w="9525">
            <a:noFill/>
            <a:miter lim="800000"/>
            <a:headEnd/>
            <a:tailEnd/>
          </a:ln>
          <a:effectLst/>
        </p:spPr>
        <p:txBody>
          <a:bodyPr anchor="ctr">
            <a:spAutoFit/>
          </a:bodyPr>
          <a:lstStyle/>
          <a:p>
            <a:pPr algn="ctr"/>
            <a:r>
              <a:rPr lang="tr-TR" sz="1600" b="1" dirty="0" smtClean="0"/>
              <a:t>Kullanım </a:t>
            </a:r>
            <a:r>
              <a:rPr lang="tr-TR" sz="1600" b="1" dirty="0"/>
              <a:t>suretiyle </a:t>
            </a:r>
            <a:r>
              <a:rPr lang="tr-TR" sz="1600" b="1" dirty="0" smtClean="0"/>
              <a:t>çıkış</a:t>
            </a:r>
          </a:p>
          <a:p>
            <a:pPr algn="ctr"/>
            <a:endParaRPr lang="tr-TR" sz="1600" dirty="0"/>
          </a:p>
          <a:p>
            <a:pPr algn="just"/>
            <a:r>
              <a:rPr lang="tr-TR" sz="1600" b="1" dirty="0"/>
              <a:t>	MADDE 23 –</a:t>
            </a:r>
            <a:r>
              <a:rPr lang="tr-TR" sz="1600" dirty="0"/>
              <a:t> (1) Taşıt ve iş makineleri </a:t>
            </a:r>
            <a:r>
              <a:rPr lang="tr-TR" sz="1600" dirty="0">
                <a:solidFill>
                  <a:schemeClr val="bg2">
                    <a:lumMod val="10000"/>
                  </a:schemeClr>
                </a:solidFill>
              </a:rPr>
              <a:t>haricindeki dayanıklı taşınırlar Taşınır İstek Belgesi düzenlenmek suretiyle talep edilir. Talep edilen dayanıklı taşınırlar 6/A örnek numaralı Zimmet Fişi düzenlenerek kullanıma verilir. </a:t>
            </a:r>
          </a:p>
          <a:p>
            <a:pPr algn="just"/>
            <a:r>
              <a:rPr lang="tr-TR" sz="1600" dirty="0"/>
              <a:t>	</a:t>
            </a:r>
          </a:p>
          <a:p>
            <a:pPr algn="just"/>
            <a:r>
              <a:rPr lang="tr-TR" sz="1600" dirty="0"/>
              <a:t>	(2) Kara taşıt ve iş makinelerinin yetkili makamın onayına istinaden yönetiminden sorumlu görevliye veya kullanıcısına verilmesinde ise 6 örnek numaralı Zimmet Fişi düzenlenir. </a:t>
            </a:r>
          </a:p>
          <a:p>
            <a:pPr algn="just"/>
            <a:r>
              <a:rPr lang="tr-TR" sz="1600" dirty="0"/>
              <a:t>	</a:t>
            </a:r>
          </a:p>
          <a:p>
            <a:pPr algn="just"/>
            <a:r>
              <a:rPr lang="tr-TR" sz="1600" dirty="0"/>
              <a:t>	(3) Kara taşıtlarının dışındaki taşıtların sorumluya veya kullanıcılarına devir ve teslimine ilişkin usul ve düzenlenecek belgeler kamu idarelerince ayrıca belirlenir</a:t>
            </a:r>
            <a:r>
              <a:rPr lang="tr-TR" sz="1600" dirty="0" smtClean="0"/>
              <a:t>.</a:t>
            </a:r>
          </a:p>
          <a:p>
            <a:pPr algn="just"/>
            <a:endParaRPr lang="tr-TR" sz="1600" dirty="0"/>
          </a:p>
          <a:p>
            <a:pPr algn="just"/>
            <a:r>
              <a:rPr lang="tr-TR" sz="1600" dirty="0" smtClean="0"/>
              <a:t>	 </a:t>
            </a:r>
            <a:r>
              <a:rPr lang="tr-TR" sz="1600" dirty="0"/>
              <a:t>(4) Zimmet Fişine dayanılarak Dayanıklı Taşınırlar Defterine gerekli kayıtlar yapılır. Fişin birinci nüshası dosyasında saklanır. İkinci nüshası zimmetle taşınır teslim edilen görevlilere verilir. </a:t>
            </a:r>
          </a:p>
          <a:p>
            <a:pPr algn="just"/>
            <a:r>
              <a:rPr lang="tr-TR" sz="1600" dirty="0"/>
              <a:t>	</a:t>
            </a:r>
          </a:p>
          <a:p>
            <a:pPr algn="just"/>
            <a:r>
              <a:rPr lang="tr-TR" sz="1600" dirty="0"/>
              <a:t>	(5) </a:t>
            </a:r>
            <a:r>
              <a:rPr lang="tr-TR" sz="1600" dirty="0">
                <a:solidFill>
                  <a:srgbClr val="FF0000"/>
                </a:solidFill>
              </a:rPr>
              <a:t>Oda, büro, bölüm, geçit, salon, atölye, garaj ve servis gibi ortak kullanım alanlarında kullanılmak üzere verilen taşınırlar için Dayanıklı Taşınırlar Listesi düzenlenir ve taşınırlar ortak kullanım alanının sorumlusu veya yöneticisine imzası alınarak teslim edilir.</a:t>
            </a:r>
          </a:p>
          <a:p>
            <a:pPr algn="just"/>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76</a:t>
            </a:fld>
            <a:endParaRPr lang="tr-TR"/>
          </a:p>
        </p:txBody>
      </p:sp>
    </p:spTree>
    <p:extLst>
      <p:ext uri="{BB962C8B-B14F-4D97-AF65-F5344CB8AC3E}">
        <p14:creationId xmlns:p14="http://schemas.microsoft.com/office/powerpoint/2010/main" xmlns="" val="1392101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323850" y="1349385"/>
            <a:ext cx="8585200" cy="3970318"/>
          </a:xfrm>
          <a:prstGeom prst="rect">
            <a:avLst/>
          </a:prstGeom>
          <a:noFill/>
          <a:ln w="9525">
            <a:noFill/>
            <a:miter lim="800000"/>
            <a:headEnd/>
            <a:tailEnd/>
          </a:ln>
          <a:effectLst/>
        </p:spPr>
        <p:txBody>
          <a:bodyPr anchor="ctr">
            <a:spAutoFit/>
          </a:bodyPr>
          <a:lstStyle/>
          <a:p>
            <a:pPr algn="ctr"/>
            <a:r>
              <a:rPr lang="tr-TR" b="1" dirty="0"/>
              <a:t>	</a:t>
            </a:r>
            <a:endParaRPr lang="tr-TR" dirty="0"/>
          </a:p>
          <a:p>
            <a:pPr algn="ctr"/>
            <a:r>
              <a:rPr lang="tr-TR" b="1" dirty="0"/>
              <a:t>	Devir suretiyle </a:t>
            </a:r>
            <a:r>
              <a:rPr lang="tr-TR" b="1" dirty="0" smtClean="0"/>
              <a:t>çıkış</a:t>
            </a:r>
          </a:p>
          <a:p>
            <a:pPr algn="ctr"/>
            <a:endParaRPr lang="tr-TR" dirty="0"/>
          </a:p>
          <a:p>
            <a:pPr algn="just"/>
            <a:r>
              <a:rPr lang="tr-TR" b="1" dirty="0"/>
              <a:t>	MADDE 24 –</a:t>
            </a:r>
            <a:r>
              <a:rPr lang="tr-TR" dirty="0"/>
              <a:t> (1) Kamu idarelerince 31 inci madde hükümlerine göre bedelsiz olarak devredilen taşınırların çıkışı Taşınır İşlem Fişi düzenlenerek yapılır. Fişin bir nüshası taşınırın devredildiği idareye verilir. Devir alan idareden alınan Fiş, düzenlenen Fişin ekine bağlanır.</a:t>
            </a:r>
          </a:p>
          <a:p>
            <a:pPr algn="just"/>
            <a:r>
              <a:rPr lang="tr-TR" dirty="0"/>
              <a:t>	</a:t>
            </a:r>
          </a:p>
          <a:p>
            <a:pPr algn="just"/>
            <a:r>
              <a:rPr lang="tr-TR" dirty="0"/>
              <a:t>	(2) Aynı kamu idaresinin muhtelif harcama birimlerinin ambarları arasında devredilen taşınırlar için de Taşınır İşlem Fişi düzenlenir ve Fişin birinci nüshası devredilen harcama biriminin taşınır kayıt ve kontrol yetkilisine verilir. </a:t>
            </a:r>
          </a:p>
          <a:p>
            <a:pPr algn="just"/>
            <a:r>
              <a:rPr lang="tr-TR" dirty="0"/>
              <a:t>	</a:t>
            </a:r>
          </a:p>
          <a:p>
            <a:pPr algn="just"/>
            <a:r>
              <a:rPr lang="tr-TR" dirty="0"/>
              <a:t>	(3) </a:t>
            </a:r>
            <a:r>
              <a:rPr lang="tr-TR" dirty="0">
                <a:solidFill>
                  <a:srgbClr val="FF0000"/>
                </a:solidFill>
              </a:rPr>
              <a:t>Aynı harcama biriminin ambarları arasındaki taşınır devirlerinde de Taşınır İşlem Fişi düzenlenir, ancak bu Fişler muhasebe birimine gönderilmez.</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77</a:t>
            </a:fld>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39750" y="2621946"/>
            <a:ext cx="8208963" cy="1569660"/>
          </a:xfrm>
          <a:prstGeom prst="rect">
            <a:avLst/>
          </a:prstGeom>
          <a:noFill/>
          <a:ln w="9525">
            <a:noFill/>
            <a:miter lim="800000"/>
            <a:headEnd/>
            <a:tailEnd/>
          </a:ln>
          <a:effectLst/>
        </p:spPr>
        <p:txBody>
          <a:bodyPr anchor="ctr">
            <a:spAutoFit/>
          </a:bodyPr>
          <a:lstStyle/>
          <a:p>
            <a:pPr algn="ctr"/>
            <a:r>
              <a:rPr lang="tr-TR" sz="1600" b="1" dirty="0"/>
              <a:t>Yabancı ülkelere bağış veya yardım olarak verilen taşınırların </a:t>
            </a:r>
            <a:r>
              <a:rPr lang="tr-TR" sz="1600" b="1" dirty="0" smtClean="0"/>
              <a:t>çıkışı</a:t>
            </a:r>
          </a:p>
          <a:p>
            <a:pPr algn="ctr"/>
            <a:endParaRPr lang="tr-TR" sz="1600" dirty="0"/>
          </a:p>
          <a:p>
            <a:pPr algn="just"/>
            <a:r>
              <a:rPr lang="tr-TR" sz="1600" b="1" dirty="0"/>
              <a:t>	MADDE 25 –</a:t>
            </a:r>
            <a:r>
              <a:rPr lang="tr-TR" sz="1600" dirty="0"/>
              <a:t> (1) Yabancı ülkelere bağış veya yardım olarak verilen taşınırlar, yetkili makamın onay veya kararına dayanılarak düzenlenecek Taşınır İşlem Fişi ile kayıtlardan çıkarılır. Onay veya kararın bir örneği Fişin ekine bağlanır.</a:t>
            </a:r>
          </a:p>
          <a:p>
            <a:pPr algn="just"/>
            <a:r>
              <a:rPr lang="tr-TR" sz="1600" b="1" dirty="0"/>
              <a:t>	</a:t>
            </a: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78</a:t>
            </a:fld>
            <a:endParaRPr lang="tr-T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39750" y="2498834"/>
            <a:ext cx="8208963" cy="1815882"/>
          </a:xfrm>
          <a:prstGeom prst="rect">
            <a:avLst/>
          </a:prstGeom>
          <a:noFill/>
          <a:ln w="9525">
            <a:noFill/>
            <a:miter lim="800000"/>
            <a:headEnd/>
            <a:tailEnd/>
          </a:ln>
          <a:effectLst/>
        </p:spPr>
        <p:txBody>
          <a:bodyPr anchor="ctr">
            <a:spAutoFit/>
          </a:bodyPr>
          <a:lstStyle/>
          <a:p>
            <a:pPr algn="ctr"/>
            <a:r>
              <a:rPr lang="tr-TR" sz="1600" b="1" dirty="0" smtClean="0"/>
              <a:t>Satış </a:t>
            </a:r>
            <a:r>
              <a:rPr lang="tr-TR" sz="1600" b="1" dirty="0"/>
              <a:t>suretiyle </a:t>
            </a:r>
            <a:r>
              <a:rPr lang="tr-TR" sz="1600" b="1" dirty="0" smtClean="0"/>
              <a:t>çıkış</a:t>
            </a:r>
          </a:p>
          <a:p>
            <a:pPr algn="ctr"/>
            <a:endParaRPr lang="tr-TR" sz="1600" dirty="0"/>
          </a:p>
          <a:p>
            <a:pPr algn="just"/>
            <a:r>
              <a:rPr lang="tr-TR" sz="1600" b="1" dirty="0"/>
              <a:t>	MADDE 26 –</a:t>
            </a:r>
            <a:r>
              <a:rPr lang="tr-TR" sz="1600" dirty="0"/>
              <a:t> (1) İlgili mevzuatı çerçevesinde satılan taşınırlar Taşınır İşlem Fişi düzenlenerek çıkış kaydedilir. Satışa ilişkin karar veya onayın bir nüshası Fişin birinci nüshasına bağlanır. </a:t>
            </a:r>
          </a:p>
          <a:p>
            <a:pPr algn="ctr"/>
            <a:r>
              <a:rPr lang="tr-TR" sz="1600" b="1" dirty="0"/>
              <a:t>	</a:t>
            </a:r>
            <a:endParaRPr lang="tr-TR" sz="1600" dirty="0"/>
          </a:p>
          <a:p>
            <a:pPr algn="ctr"/>
            <a:r>
              <a:rPr lang="tr-TR" sz="1600" b="1" dirty="0"/>
              <a:t>	</a:t>
            </a: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79</a:t>
            </a:fld>
            <a:endParaRPr lang="tr-TR"/>
          </a:p>
        </p:txBody>
      </p:sp>
    </p:spTree>
    <p:extLst>
      <p:ext uri="{BB962C8B-B14F-4D97-AF65-F5344CB8AC3E}">
        <p14:creationId xmlns:p14="http://schemas.microsoft.com/office/powerpoint/2010/main" xmlns="" val="346572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ChangeArrowheads="1"/>
          </p:cNvSpPr>
          <p:nvPr/>
        </p:nvSpPr>
        <p:spPr bwMode="auto">
          <a:xfrm>
            <a:off x="323850" y="333375"/>
            <a:ext cx="8426450" cy="6134100"/>
          </a:xfrm>
          <a:prstGeom prst="rect">
            <a:avLst/>
          </a:prstGeom>
          <a:noFill/>
          <a:ln w="9525">
            <a:noFill/>
            <a:miter lim="800000"/>
            <a:headEnd/>
            <a:tailEnd/>
          </a:ln>
        </p:spPr>
        <p:txBody>
          <a:bodyPr anchor="ctr">
            <a:spAutoFit/>
          </a:bodyPr>
          <a:lstStyle/>
          <a:p>
            <a:pPr algn="ctr"/>
            <a:r>
              <a:rPr lang="tr-TR" dirty="0"/>
              <a:t>	</a:t>
            </a:r>
          </a:p>
          <a:p>
            <a:pPr algn="ctr"/>
            <a:r>
              <a:rPr lang="tr-TR" b="1" dirty="0"/>
              <a:t>	Tanımlar</a:t>
            </a:r>
            <a:endParaRPr lang="tr-TR" dirty="0"/>
          </a:p>
          <a:p>
            <a:pPr algn="ctr"/>
            <a:r>
              <a:rPr lang="tr-TR" b="1" dirty="0"/>
              <a:t>	MADDE 4 –</a:t>
            </a:r>
            <a:r>
              <a:rPr lang="tr-TR" dirty="0"/>
              <a:t> (1) Bu Yönetmeliğin uygulanmasında;</a:t>
            </a:r>
          </a:p>
          <a:p>
            <a:pPr algn="just"/>
            <a:r>
              <a:rPr lang="tr-TR" dirty="0"/>
              <a:t>	a) Ambar: Kamu idarelerine ait taşınırların kullanıma verilinceye kadar veya kullanımdan iade edildiğinde muhafaza edildiği yeri,</a:t>
            </a:r>
          </a:p>
          <a:p>
            <a:pPr algn="just"/>
            <a:r>
              <a:rPr lang="tr-TR" dirty="0"/>
              <a:t>	b) Bakanlık: Maliye Bakanlığını,</a:t>
            </a:r>
          </a:p>
          <a:p>
            <a:pPr algn="just"/>
            <a:r>
              <a:rPr lang="tr-TR" dirty="0"/>
              <a:t>	c) Dayanıklı taşınırlar: Taşınır Kod Listesinin (B) bölümünde gösterilen makine ve cihazlar ile taşıtlar ve demirbaşları,  </a:t>
            </a:r>
          </a:p>
          <a:p>
            <a:pPr algn="just"/>
            <a:r>
              <a:rPr lang="tr-TR" dirty="0"/>
              <a:t>	ç) Demirbaşlar: Belirli bir hizmete tahsis amacıyla edinilen, belli bir süreye tâbi olmaksızın uzun süre kullanılabilen ve kullanılmakla yok olmayan, çeşitleri ile kod numaraları Taşınır Kod Listesinin (B) bölümü 255 hesap detayında yer alan taşınırları,</a:t>
            </a:r>
          </a:p>
          <a:p>
            <a:pPr algn="just"/>
            <a:r>
              <a:rPr lang="tr-TR" dirty="0"/>
              <a:t>	d) </a:t>
            </a:r>
            <a:r>
              <a:rPr lang="tr-TR" b="1" dirty="0">
                <a:solidFill>
                  <a:srgbClr val="FF0000"/>
                </a:solidFill>
              </a:rPr>
              <a:t>Harcama birimi: Kamu idaresi bütçesinde ödenek tahsis edilen ve harcama yetkisi bulunan merkez birimi ile ödenek gönderme belgesiyle harcama yetkisi verilen merkez dışı birimi,</a:t>
            </a:r>
          </a:p>
          <a:p>
            <a:pPr algn="just"/>
            <a:r>
              <a:rPr lang="tr-TR" dirty="0"/>
              <a:t>	</a:t>
            </a:r>
            <a:r>
              <a:rPr lang="tr-TR" dirty="0">
                <a:solidFill>
                  <a:srgbClr val="FF0000"/>
                </a:solidFill>
              </a:rPr>
              <a:t>e) Harcama yetkilisi: Harcama biriminin en üst yöneticisini</a:t>
            </a:r>
            <a:r>
              <a:rPr lang="tr-TR" dirty="0"/>
              <a:t>,</a:t>
            </a:r>
          </a:p>
          <a:p>
            <a:pPr algn="just"/>
            <a:r>
              <a:rPr lang="tr-TR" dirty="0"/>
              <a:t>	f) Hurda: Ekonomik ömrünü tamamlamış olan veya tamamlamadığı halde teknik ve fiziki nedenlerle alınış amaçları doğrultusunda kullanılması imkânı kalmayan veya tamiri mümkün veya ekonomik olmayan arızalar nedeniyle kullanılmasında yarar görülmeyerek hizmet dışı bırakılan taşınırlar ile üretim sırasında elde edilen kırpıntı, döküntü ve artık parçaları,</a:t>
            </a:r>
          </a:p>
          <a:p>
            <a:pPr algn="just"/>
            <a:r>
              <a:rPr lang="tr-TR" dirty="0"/>
              <a:t>	g) Kanun: 5018 sayılı Kamu Malî Yönetimi ve Kontrol Kanununu,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39750" y="1513950"/>
            <a:ext cx="8208963" cy="3785652"/>
          </a:xfrm>
          <a:prstGeom prst="rect">
            <a:avLst/>
          </a:prstGeom>
          <a:noFill/>
          <a:ln w="9525">
            <a:noFill/>
            <a:miter lim="800000"/>
            <a:headEnd/>
            <a:tailEnd/>
          </a:ln>
          <a:effectLst/>
        </p:spPr>
        <p:txBody>
          <a:bodyPr anchor="ctr">
            <a:spAutoFit/>
          </a:bodyPr>
          <a:lstStyle/>
          <a:p>
            <a:pPr algn="ctr"/>
            <a:r>
              <a:rPr lang="tr-TR" sz="1600" b="1" dirty="0"/>
              <a:t>	</a:t>
            </a:r>
            <a:endParaRPr lang="tr-TR" sz="1600" dirty="0"/>
          </a:p>
          <a:p>
            <a:pPr algn="ctr"/>
            <a:r>
              <a:rPr lang="tr-TR" sz="1600" b="1" dirty="0" smtClean="0"/>
              <a:t>Kullanılmaz </a:t>
            </a:r>
            <a:r>
              <a:rPr lang="tr-TR" sz="1600" b="1" dirty="0"/>
              <a:t>hale gelme, yok olma veya sayım noksanı nedeniyle </a:t>
            </a:r>
            <a:r>
              <a:rPr lang="tr-TR" sz="1600" b="1" dirty="0" smtClean="0"/>
              <a:t>çıkış</a:t>
            </a:r>
          </a:p>
          <a:p>
            <a:pPr algn="ctr"/>
            <a:r>
              <a:rPr lang="tr-TR" sz="1600" b="1" dirty="0" smtClean="0"/>
              <a:t> </a:t>
            </a:r>
            <a:endParaRPr lang="tr-TR" sz="1600" dirty="0"/>
          </a:p>
          <a:p>
            <a:pPr algn="just"/>
            <a:r>
              <a:rPr lang="tr-TR" sz="1600" b="1" dirty="0"/>
              <a:t>	MADDE 27 –</a:t>
            </a:r>
            <a:r>
              <a:rPr lang="tr-TR" sz="1600" dirty="0"/>
              <a:t> (1) Tüketim malzemelerinin özelliklerinde, ağırlıklarında veya miktarlarında meydana gelen değişmeler nedeniyle oluşan fireler, sayımda noksan çıkan taşınırlar, çalınma, kaybolma gibi nedenlerle yok olan taşınırlar ya da yıpranma, kırılma veya bozulma gibi nedenlerle kullanılamaz hale gelen taşınırlar ile canlı taşınırın ölmesi halinde, </a:t>
            </a:r>
            <a:r>
              <a:rPr lang="tr-TR" sz="1600" dirty="0">
                <a:solidFill>
                  <a:srgbClr val="FF0000"/>
                </a:solidFill>
              </a:rPr>
              <a:t>Kayıttan Düşme Teklif ve Onay Tutanağı ve Taşınır İşlem Fişi düzenlenerek kayıtlardan çıkarılır</a:t>
            </a:r>
            <a:r>
              <a:rPr lang="tr-TR" sz="1600" dirty="0" smtClean="0">
                <a:solidFill>
                  <a:srgbClr val="FF0000"/>
                </a:solidFill>
              </a:rPr>
              <a:t>.</a:t>
            </a:r>
          </a:p>
          <a:p>
            <a:pPr algn="just"/>
            <a:endParaRPr lang="tr-TR" sz="1600" dirty="0">
              <a:solidFill>
                <a:srgbClr val="FF0000"/>
              </a:solidFill>
            </a:endParaRPr>
          </a:p>
          <a:p>
            <a:pPr algn="just"/>
            <a:r>
              <a:rPr lang="tr-TR" sz="1600" dirty="0"/>
              <a:t>	(2) Eskimiş, solmuş, yırtılmış ve kullanılamayacak duruma gelmiş bayrakların Türk Bayrağı Tüzüğünün 38 inci maddesi uyarınca çıkarılan Eskimiş, Solmuş, Yırtılmış ve Kullanılamayacak Duruma Gelmiş Bayrakların Yok Edilmesi Usul ve Esaslarını Gösterir Yönetmelik hükümleri gereğince ilgili yerlere teslim edilmesinde de birinci fıkra hükmü uygulanır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80</a:t>
            </a:fld>
            <a:endParaRPr lang="tr-TR"/>
          </a:p>
        </p:txBody>
      </p:sp>
    </p:spTree>
    <p:extLst>
      <p:ext uri="{BB962C8B-B14F-4D97-AF65-F5344CB8AC3E}">
        <p14:creationId xmlns:p14="http://schemas.microsoft.com/office/powerpoint/2010/main" xmlns="" val="21651741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11188" y="802125"/>
            <a:ext cx="7632700" cy="4801314"/>
          </a:xfrm>
          <a:prstGeom prst="rect">
            <a:avLst/>
          </a:prstGeom>
          <a:noFill/>
          <a:ln w="9525">
            <a:noFill/>
            <a:miter lim="800000"/>
            <a:headEnd/>
            <a:tailEnd/>
          </a:ln>
          <a:effectLst/>
        </p:spPr>
        <p:txBody>
          <a:bodyPr anchor="ctr">
            <a:spAutoFit/>
          </a:bodyPr>
          <a:lstStyle/>
          <a:p>
            <a:pPr indent="358775" algn="just">
              <a:tabLst>
                <a:tab pos="358775" algn="l"/>
              </a:tabLst>
            </a:pPr>
            <a:r>
              <a:rPr lang="tr-TR" dirty="0"/>
              <a:t>(3) Birinci ve ikinci fıkralarda belirtilen hallerde kasıt, kusur, ihmal veya tedbirsizlik olup olmadığı araştırılarak sonuçları ayrı bir tutanakta belirtilir ve 5 inci madde hükmüne  göre işlem yapılır</a:t>
            </a:r>
            <a:r>
              <a:rPr lang="tr-TR" dirty="0" smtClean="0"/>
              <a:t>.</a:t>
            </a:r>
          </a:p>
          <a:p>
            <a:pPr indent="358775" algn="just">
              <a:tabLst>
                <a:tab pos="358775" algn="l"/>
              </a:tabLst>
            </a:pPr>
            <a:endParaRPr lang="tr-TR" dirty="0"/>
          </a:p>
          <a:p>
            <a:pPr indent="358775" algn="just">
              <a:tabLst>
                <a:tab pos="358775" algn="l"/>
              </a:tabLst>
            </a:pPr>
            <a:r>
              <a:rPr lang="tr-TR" dirty="0"/>
              <a:t>(4) </a:t>
            </a:r>
            <a:r>
              <a:rPr lang="tr-TR" b="1" dirty="0"/>
              <a:t>(</a:t>
            </a:r>
            <a:r>
              <a:rPr lang="tr-TR" sz="1200" b="1" dirty="0"/>
              <a:t>8/11/2012-28461 sayılı R.G.; 8/10/2012 - 2012/3832 sayılı BKK ile eklenen)</a:t>
            </a:r>
            <a:r>
              <a:rPr lang="tr-TR" sz="1200" dirty="0"/>
              <a:t> </a:t>
            </a:r>
            <a:r>
              <a:rPr lang="tr-TR" dirty="0"/>
              <a:t>Garanti veya sigorta taahhütnamesi kapsamında yenisi ile değiştirilmek üzere yüklenicisine iade edilen taşınırlar Kayıttan Düşme Teklif ve Onay Tutanağına dayanılarak düzenlenecek Taşınır İşlem Fişiyle kayıtlardan çıkarılır ve yenisi kayıtlara alınır</a:t>
            </a:r>
            <a:r>
              <a:rPr lang="tr-TR" dirty="0" smtClean="0"/>
              <a:t>.</a:t>
            </a:r>
          </a:p>
          <a:p>
            <a:pPr indent="358775" algn="just">
              <a:tabLst>
                <a:tab pos="358775" algn="l"/>
              </a:tabLst>
            </a:pPr>
            <a:endParaRPr lang="tr-TR" dirty="0"/>
          </a:p>
          <a:p>
            <a:pPr indent="358775" algn="just">
              <a:tabLst>
                <a:tab pos="358775" algn="l"/>
              </a:tabLst>
            </a:pPr>
            <a:r>
              <a:rPr lang="tr-TR" dirty="0"/>
              <a:t>(5) </a:t>
            </a:r>
            <a:r>
              <a:rPr lang="tr-TR" sz="1200" b="1" dirty="0"/>
              <a:t>(8/11/2012-28461 sayılı R.G.; 8/10/2012 - 2012/3832 sayılı BKK ile eklenen</a:t>
            </a:r>
            <a:r>
              <a:rPr lang="tr-TR" sz="1200" b="1" dirty="0" smtClean="0"/>
              <a:t>)     </a:t>
            </a:r>
            <a:r>
              <a:rPr lang="tr-TR" dirty="0" smtClean="0"/>
              <a:t>Kamu </a:t>
            </a:r>
            <a:r>
              <a:rPr lang="tr-TR" dirty="0"/>
              <a:t>idaresi ile yüklenici arasında imzalanan mal alımına ilişkin sözleşmede hüküm bulunması ve fiyat farkı veya ek bir maliyet talep edilmemesi kaydıyla; kullanım süresi dolan veya dolmak üzere olan taşınırlardan daha uzun </a:t>
            </a:r>
            <a:r>
              <a:rPr lang="tr-TR" dirty="0" err="1"/>
              <a:t>miadlı</a:t>
            </a:r>
            <a:r>
              <a:rPr lang="tr-TR" dirty="0"/>
              <a:t> olanlarla değiştirilenler, Kayıttan Düşme Teklif ve Onay Tutanağına dayanılarak düzenlenecek Taşınır İşlem Fişiyle kayıtlardan çıkarılır ve yenisi kayıtlara </a:t>
            </a:r>
            <a:r>
              <a:rPr lang="tr-TR" dirty="0" smtClean="0"/>
              <a:t>alınır.</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81</a:t>
            </a:fld>
            <a:endParaRPr lang="tr-T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179388" y="1341061"/>
            <a:ext cx="8820150" cy="4247317"/>
          </a:xfrm>
          <a:prstGeom prst="rect">
            <a:avLst/>
          </a:prstGeom>
          <a:noFill/>
          <a:ln w="9525">
            <a:noFill/>
            <a:miter lim="800000"/>
            <a:headEnd/>
            <a:tailEnd/>
          </a:ln>
          <a:effectLst/>
        </p:spPr>
        <p:txBody>
          <a:bodyPr anchor="ctr">
            <a:spAutoFit/>
          </a:bodyPr>
          <a:lstStyle/>
          <a:p>
            <a:pPr algn="ctr"/>
            <a:r>
              <a:rPr lang="tr-TR" b="1" dirty="0"/>
              <a:t>Hurdaya ayırma nedeniyle çıkış </a:t>
            </a:r>
            <a:endParaRPr lang="tr-TR" b="1" dirty="0" smtClean="0"/>
          </a:p>
          <a:p>
            <a:pPr algn="ctr"/>
            <a:endParaRPr lang="tr-TR" dirty="0"/>
          </a:p>
          <a:p>
            <a:pPr algn="just"/>
            <a:r>
              <a:rPr lang="tr-TR" b="1" dirty="0"/>
              <a:t>	MADDE 28 –</a:t>
            </a:r>
            <a:r>
              <a:rPr lang="tr-TR" dirty="0"/>
              <a:t> (1) Ekonomik ömrünü tamamlamış olan veya tamamlamadığı halde teknik ve fiziki nedenlerle kullanılmasında yarar görülmeyerek hizmet dışı bırakılması gerektiği ilgililer veya özel mevzuatı çerçevesinde oluşturulan komisyon tarafından bildirilen taşınırlar, harcama yetkilisinin belirleyeceği en az üç kişiden oluşan komisyon tarafından değerlendirilir.</a:t>
            </a:r>
          </a:p>
          <a:p>
            <a:pPr algn="just"/>
            <a:r>
              <a:rPr lang="tr-TR" dirty="0"/>
              <a:t>	</a:t>
            </a:r>
          </a:p>
          <a:p>
            <a:pPr algn="just"/>
            <a:r>
              <a:rPr lang="tr-TR" dirty="0"/>
              <a:t>	(2) Komisyonca yapılan değerlendirme sonucunda hurdaya ayrılması uygun görülmeyen taşınırlar hakkındaki gerekçeli karar harcama yetkilisine bildirilir. </a:t>
            </a:r>
          </a:p>
          <a:p>
            <a:pPr algn="just"/>
            <a:r>
              <a:rPr lang="tr-TR" dirty="0"/>
              <a:t>	</a:t>
            </a:r>
          </a:p>
          <a:p>
            <a:pPr algn="just"/>
            <a:r>
              <a:rPr lang="tr-TR" dirty="0"/>
              <a:t>	(3) Komisyonca hurdaya ayrılmasına karar verilenler için ise Kayıttan Düşme Teklif ve Onay Tutanağı düzenlenir. </a:t>
            </a:r>
          </a:p>
          <a:p>
            <a:pPr algn="ctr"/>
            <a:r>
              <a:rPr lang="tr-TR" dirty="0"/>
              <a:t>	</a:t>
            </a: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82</a:t>
            </a:fld>
            <a:endParaRPr lang="tr-T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323850" y="862450"/>
            <a:ext cx="8459788" cy="4801314"/>
          </a:xfrm>
          <a:prstGeom prst="rect">
            <a:avLst/>
          </a:prstGeom>
          <a:noFill/>
          <a:ln w="9525">
            <a:noFill/>
            <a:miter lim="800000"/>
            <a:headEnd/>
            <a:tailEnd/>
          </a:ln>
          <a:effectLst/>
        </p:spPr>
        <p:txBody>
          <a:bodyPr anchor="ctr">
            <a:spAutoFit/>
          </a:bodyPr>
          <a:lstStyle/>
          <a:p>
            <a:pPr algn="just"/>
            <a:r>
              <a:rPr lang="tr-TR" dirty="0" smtClean="0"/>
              <a:t>	</a:t>
            </a:r>
          </a:p>
          <a:p>
            <a:pPr algn="just"/>
            <a:r>
              <a:rPr lang="tr-TR" dirty="0"/>
              <a:t>	</a:t>
            </a:r>
            <a:r>
              <a:rPr lang="tr-TR" dirty="0" smtClean="0"/>
              <a:t>(</a:t>
            </a:r>
            <a:r>
              <a:rPr lang="tr-TR" dirty="0"/>
              <a:t>4) Hurdaya ayrılmasına karar verilen taşınırlardan kayıtlı değeri Bakanlıkça belirlenecek tutara kadar olanlar harcama yetkilisinin, belirlenen tutarı aşan taşınırlar ise kamu idaresi üst yöneticisinin onayı ile kayıtlardan çıkarılır.</a:t>
            </a:r>
          </a:p>
          <a:p>
            <a:pPr algn="just"/>
            <a:r>
              <a:rPr lang="tr-TR" dirty="0"/>
              <a:t>	</a:t>
            </a:r>
          </a:p>
          <a:p>
            <a:pPr algn="just"/>
            <a:r>
              <a:rPr lang="tr-TR" dirty="0"/>
              <a:t>	(5) Birinci fıkraya göre harcama yetkilisince oluşturulacak komisyon tarafından ekonomik değerinin olmadığı veya teknik, sağlık, güvenlik ve benzeri nedenlerle imha edilmesinin şart olduğuna karar verilen taşınırlar, harcama yetkilisinin onayı ile imha edilir. İmha, komisyon veya komisyonun gözetiminde uzman kişiler tarafından yapılır. Bu işleme ilişkin ayrıca bir imha tutanağı düzenlenir. İmha işleminde özel mevzuat hükümleri öncelikle dikkate alınır. </a:t>
            </a:r>
          </a:p>
          <a:p>
            <a:pPr algn="just"/>
            <a:endParaRPr lang="tr-TR" dirty="0"/>
          </a:p>
          <a:p>
            <a:pPr algn="just"/>
            <a:r>
              <a:rPr lang="tr-TR" dirty="0" smtClean="0"/>
              <a:t>	(</a:t>
            </a:r>
            <a:r>
              <a:rPr lang="tr-TR" dirty="0"/>
              <a:t>6) Hurdaya ayrılan veya imha edilen taşınırlar Taşınır İşlem Fişi düzenlenerek kayıtlardan çıkarılır. Fişin ekine Kayıttan Düşme Teklif ve Onay Tutanağının bir nüshası bağlanır.</a:t>
            </a:r>
          </a:p>
          <a:p>
            <a:pPr algn="just"/>
            <a:r>
              <a:rPr lang="tr-TR" b="1" dirty="0"/>
              <a:t>	</a:t>
            </a:r>
            <a:endParaRPr lang="tr-TR" dirty="0"/>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83</a:t>
            </a:fld>
            <a:endParaRPr lang="tr-T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323850" y="446952"/>
            <a:ext cx="8459788" cy="5632311"/>
          </a:xfrm>
          <a:prstGeom prst="rect">
            <a:avLst/>
          </a:prstGeom>
          <a:noFill/>
          <a:ln w="9525">
            <a:noFill/>
            <a:miter lim="800000"/>
            <a:headEnd/>
            <a:tailEnd/>
          </a:ln>
          <a:effectLst/>
        </p:spPr>
        <p:txBody>
          <a:bodyPr anchor="ctr">
            <a:spAutoFit/>
          </a:bodyPr>
          <a:lstStyle/>
          <a:p>
            <a:pPr algn="ctr"/>
            <a:r>
              <a:rPr lang="tr-TR" b="1" dirty="0"/>
              <a:t>	</a:t>
            </a:r>
            <a:endParaRPr lang="tr-TR" dirty="0"/>
          </a:p>
          <a:p>
            <a:pPr algn="ctr"/>
            <a:r>
              <a:rPr lang="tr-TR" b="1" dirty="0"/>
              <a:t>	Bölünen, birleşen veya kaldırılan harcama birimlerine ait taşınırlar hakkında yapılacak </a:t>
            </a:r>
            <a:r>
              <a:rPr lang="tr-TR" b="1" dirty="0" smtClean="0"/>
              <a:t>işlemler</a:t>
            </a:r>
          </a:p>
          <a:p>
            <a:pPr algn="ctr"/>
            <a:endParaRPr lang="tr-TR" b="1" dirty="0"/>
          </a:p>
          <a:p>
            <a:pPr algn="ctr"/>
            <a:endParaRPr lang="tr-TR" dirty="0"/>
          </a:p>
          <a:p>
            <a:pPr algn="just"/>
            <a:r>
              <a:rPr lang="tr-TR" b="1" dirty="0"/>
              <a:t>	MADDE 29 –</a:t>
            </a:r>
            <a:r>
              <a:rPr lang="tr-TR" dirty="0"/>
              <a:t> (1) Kamu idarelerinin yeniden yapılanmaları sonucu teşkilat yapılarında meydana gelen değişiklikler nedeniyle bölünmesine, birleşmesine veya kaldırılmasına karar verilen harcama birimlerine ait taşınırlar;</a:t>
            </a:r>
          </a:p>
          <a:p>
            <a:pPr algn="just"/>
            <a:r>
              <a:rPr lang="tr-TR" dirty="0"/>
              <a:t>	a) Bölünerek ayrı bir harcama birimi haline gelen birimin kullanımına terk edilmesi halinde, bölünen harcama biriminin kayıtlarına çıkış, yeni oluşan harcama biriminin kayıtlarına giriş,</a:t>
            </a:r>
          </a:p>
          <a:p>
            <a:pPr algn="just"/>
            <a:r>
              <a:rPr lang="tr-TR" dirty="0"/>
              <a:t>	b) Başka bir harcama birimi ile birleşme sonucunda kaldırılan birimin kayıtlarına çıkış, bünyesinde birleşilen birimin kayıtlarına giriş,</a:t>
            </a:r>
          </a:p>
          <a:p>
            <a:pPr algn="just"/>
            <a:r>
              <a:rPr lang="tr-TR" dirty="0"/>
              <a:t>	c) Kaldırılma halinde, kaldırılan harcama biriminin kayıtlarına çıkış, devredilmesi kararlaştırılan harcama biriminin kayıtlarına giriş, </a:t>
            </a:r>
          </a:p>
          <a:p>
            <a:pPr algn="just"/>
            <a:r>
              <a:rPr lang="tr-TR" dirty="0"/>
              <a:t>	kaydedilir.    </a:t>
            </a:r>
          </a:p>
          <a:p>
            <a:pPr algn="just"/>
            <a:r>
              <a:rPr lang="tr-TR" dirty="0"/>
              <a:t>	</a:t>
            </a:r>
          </a:p>
          <a:p>
            <a:pPr algn="just"/>
            <a:r>
              <a:rPr lang="tr-TR" dirty="0"/>
              <a:t>	(2) Giriş ve çıkış kayıtları Taşınır İşlem Fişi ile yapılır. Düzenlenen fişlerin birer nüshası, muhasebe birimine gönderilir.  </a:t>
            </a:r>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84</a:t>
            </a:fld>
            <a:endParaRPr lang="tr-TR"/>
          </a:p>
        </p:txBody>
      </p:sp>
    </p:spTree>
    <p:extLst>
      <p:ext uri="{BB962C8B-B14F-4D97-AF65-F5344CB8AC3E}">
        <p14:creationId xmlns:p14="http://schemas.microsoft.com/office/powerpoint/2010/main" xmlns="" val="10630211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23528" y="938602"/>
            <a:ext cx="8569647" cy="4647426"/>
          </a:xfrm>
          <a:prstGeom prst="rect">
            <a:avLst/>
          </a:prstGeom>
          <a:noFill/>
          <a:ln w="9525">
            <a:noFill/>
            <a:miter lim="800000"/>
            <a:headEnd/>
            <a:tailEnd/>
          </a:ln>
          <a:effectLst/>
        </p:spPr>
        <p:txBody>
          <a:bodyPr wrap="square" anchor="ctr">
            <a:spAutoFit/>
          </a:bodyPr>
          <a:lstStyle/>
          <a:p>
            <a:pPr algn="ctr"/>
            <a:r>
              <a:rPr lang="tr-TR" sz="2000" b="1" dirty="0"/>
              <a:t>Taşınır giriş ve çıkış işlemlerinin muhasebe birimine bildirilmesi </a:t>
            </a:r>
            <a:endParaRPr lang="tr-TR" sz="2000" b="1" dirty="0" smtClean="0"/>
          </a:p>
          <a:p>
            <a:pPr algn="ctr"/>
            <a:endParaRPr lang="tr-TR" sz="2000" dirty="0"/>
          </a:p>
          <a:p>
            <a:pPr algn="just"/>
            <a:r>
              <a:rPr lang="tr-TR" sz="1600" b="1" dirty="0"/>
              <a:t>	MADDE 30 –</a:t>
            </a:r>
            <a:r>
              <a:rPr lang="tr-TR" sz="1600" dirty="0"/>
              <a:t> (1) </a:t>
            </a:r>
            <a:r>
              <a:rPr lang="tr-TR" sz="1200" b="1" dirty="0"/>
              <a:t>(8/11/2012-28461 sayılı R.G.; 8/10/2012 - 2012/3832 sayılı BKK ile eklenen)</a:t>
            </a:r>
            <a:r>
              <a:rPr lang="tr-TR" sz="1600" b="1" dirty="0"/>
              <a:t> </a:t>
            </a:r>
            <a:r>
              <a:rPr lang="tr-TR" sz="1600" dirty="0"/>
              <a:t>Taşınır kayıt ve kontrol yetkilileri tarafından, kamu idarelerinin muhasebe kayıtlarında ilgili stok ve maddî duran varlık hesaplarında izlenen taşınırlardan</a:t>
            </a:r>
            <a:r>
              <a:rPr lang="tr-TR" sz="1600" dirty="0" smtClean="0"/>
              <a:t>;</a:t>
            </a:r>
          </a:p>
          <a:p>
            <a:pPr algn="just"/>
            <a:endParaRPr lang="tr-TR" sz="1600" dirty="0" smtClean="0"/>
          </a:p>
          <a:p>
            <a:pPr marL="285750" indent="-285750" algn="just">
              <a:buFont typeface="Arial" pitchFamily="34" charset="0"/>
              <a:buChar char="•"/>
            </a:pPr>
            <a:r>
              <a:rPr lang="tr-TR" sz="1600" dirty="0" smtClean="0"/>
              <a:t> </a:t>
            </a:r>
            <a:r>
              <a:rPr lang="tr-TR" sz="1600" dirty="0"/>
              <a:t>satın alma suretiyle edinilenlerin giriş işlemleri ile değer artırıcı harcamalar için düzenlenen Taşınır İşlem Fişlerinin bir nüshası ödeme emri belgesi ekinde, muhasebe birimine gönderilir</a:t>
            </a:r>
            <a:r>
              <a:rPr lang="tr-TR" sz="1600" dirty="0" smtClean="0"/>
              <a:t>.</a:t>
            </a:r>
          </a:p>
          <a:p>
            <a:pPr algn="just"/>
            <a:endParaRPr lang="tr-TR" sz="1600" dirty="0"/>
          </a:p>
          <a:p>
            <a:pPr marL="285750" indent="-285750" algn="just">
              <a:buFont typeface="Arial" pitchFamily="34" charset="0"/>
              <a:buChar char="•"/>
            </a:pPr>
            <a:r>
              <a:rPr lang="tr-TR" sz="1600" dirty="0" smtClean="0"/>
              <a:t> </a:t>
            </a:r>
            <a:r>
              <a:rPr lang="tr-TR" sz="1600" dirty="0"/>
              <a:t>Diğer şekillerde edinilen taşınırların girişleri ve maddî duran varlık hesaplarında izlenen taşınırların çıkışları için düzenlenen Taşınır İşlem Fişlerinin birer nüshasının, </a:t>
            </a:r>
            <a:r>
              <a:rPr lang="tr-TR" sz="1600" b="1" dirty="0">
                <a:solidFill>
                  <a:srgbClr val="FF0000"/>
                </a:solidFill>
              </a:rPr>
              <a:t>düzenleme tarihini takip eden en geç on gün içinde </a:t>
            </a:r>
            <a:r>
              <a:rPr lang="tr-TR" sz="1600" dirty="0"/>
              <a:t>ve </a:t>
            </a:r>
            <a:r>
              <a:rPr lang="tr-TR" sz="1600" dirty="0">
                <a:solidFill>
                  <a:srgbClr val="FF0000"/>
                </a:solidFill>
              </a:rPr>
              <a:t>her durumda malî yıl sona ermeden önce muhasebe birimine gönderilmesi zorunludur</a:t>
            </a:r>
            <a:r>
              <a:rPr lang="tr-TR" sz="1600" dirty="0" smtClean="0"/>
              <a:t>.</a:t>
            </a:r>
          </a:p>
          <a:p>
            <a:pPr algn="just"/>
            <a:endParaRPr lang="tr-TR" sz="1600" dirty="0" smtClean="0"/>
          </a:p>
          <a:p>
            <a:pPr marL="285750" indent="-285750" algn="just">
              <a:buFont typeface="Arial" pitchFamily="34" charset="0"/>
              <a:buChar char="•"/>
            </a:pPr>
            <a:r>
              <a:rPr lang="tr-TR" sz="1600" dirty="0" smtClean="0"/>
              <a:t> </a:t>
            </a:r>
            <a:r>
              <a:rPr lang="tr-TR" sz="1600" b="1" dirty="0">
                <a:solidFill>
                  <a:srgbClr val="FF0000"/>
                </a:solidFill>
              </a:rPr>
              <a:t>Ancak, aynı muhasebe biriminden hizmet alan harcama birimleri arasında yapılan taşınır devirlerinde, devreden harcama birimince düzenlenen Taşınır İşlem Fişi muhasebe birimine gönderilmez</a:t>
            </a:r>
            <a:r>
              <a:rPr lang="tr-TR" sz="1600" b="1" dirty="0" smtClean="0">
                <a:solidFill>
                  <a:srgbClr val="FF0000"/>
                </a:solidFill>
              </a:rPr>
              <a:t>.</a:t>
            </a:r>
            <a:r>
              <a:rPr lang="tr-TR" sz="1600"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85</a:t>
            </a:fld>
            <a:endParaRPr lang="tr-T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23528" y="1369487"/>
            <a:ext cx="8569647" cy="3785652"/>
          </a:xfrm>
          <a:prstGeom prst="rect">
            <a:avLst/>
          </a:prstGeom>
          <a:noFill/>
          <a:ln w="9525">
            <a:noFill/>
            <a:miter lim="800000"/>
            <a:headEnd/>
            <a:tailEnd/>
          </a:ln>
          <a:effectLst/>
        </p:spPr>
        <p:txBody>
          <a:bodyPr wrap="square" anchor="ctr">
            <a:spAutoFit/>
          </a:bodyPr>
          <a:lstStyle/>
          <a:p>
            <a:pPr algn="ctr"/>
            <a:r>
              <a:rPr lang="tr-TR" sz="1600" b="1" dirty="0"/>
              <a:t>Taşınır giriş ve çıkış işlemlerinin muhasebe birimine bildirilmesi </a:t>
            </a:r>
            <a:endParaRPr lang="tr-TR" sz="1600" b="1" dirty="0" smtClean="0"/>
          </a:p>
          <a:p>
            <a:pPr algn="ctr"/>
            <a:endParaRPr lang="tr-TR" sz="1600" dirty="0"/>
          </a:p>
          <a:p>
            <a:pPr algn="just"/>
            <a:r>
              <a:rPr lang="tr-TR" sz="1600" b="1" dirty="0"/>
              <a:t>	</a:t>
            </a:r>
            <a:r>
              <a:rPr lang="tr-TR" sz="1600" dirty="0" smtClean="0"/>
              <a:t>(2) Muhasebe kayıtlarında "150-İlk Madde ve Malzemeler </a:t>
            </a:r>
            <a:r>
              <a:rPr lang="tr-TR" sz="1600" dirty="0" err="1" smtClean="0"/>
              <a:t>Hesabı"nda</a:t>
            </a:r>
            <a:r>
              <a:rPr lang="tr-TR" sz="1600" dirty="0" smtClean="0"/>
              <a:t> izlenen </a:t>
            </a:r>
            <a:r>
              <a:rPr lang="tr-TR" sz="1600" b="1" dirty="0" smtClean="0">
                <a:solidFill>
                  <a:srgbClr val="FF0000"/>
                </a:solidFill>
              </a:rPr>
              <a:t>tüketim malzemelerinin çıkışları için düzenlenen Taşınır İşlem Fişleri muhasebe birimine gönderilmez. </a:t>
            </a:r>
          </a:p>
          <a:p>
            <a:pPr algn="just"/>
            <a:r>
              <a:rPr lang="tr-TR" sz="1600" dirty="0" smtClean="0"/>
              <a:t>Bunların yerine, </a:t>
            </a:r>
            <a:r>
              <a:rPr lang="tr-TR" sz="1600" dirty="0" smtClean="0">
                <a:solidFill>
                  <a:srgbClr val="FF0000"/>
                </a:solidFill>
              </a:rPr>
              <a:t>genel bütçe kapsamındaki kamu idarelerinde üç aylık dönemler itibarıyla</a:t>
            </a:r>
            <a:r>
              <a:rPr lang="tr-TR" sz="1600" dirty="0" smtClean="0"/>
              <a:t>, diğer idarelerde ise üç ayı geçmemek üzere üst yöneticiler tarafından belirlenen sürede kullanılmış tüketim malzemelerinin taşınır II </a:t>
            </a:r>
            <a:r>
              <a:rPr lang="tr-TR" sz="1600" dirty="0" err="1" smtClean="0"/>
              <a:t>nci</a:t>
            </a:r>
            <a:r>
              <a:rPr lang="tr-TR" sz="1600" dirty="0" smtClean="0"/>
              <a:t> düzey detay kodu bazında </a:t>
            </a:r>
            <a:r>
              <a:rPr lang="tr-TR" sz="1600" dirty="0" smtClean="0">
                <a:solidFill>
                  <a:srgbClr val="FF0000"/>
                </a:solidFill>
              </a:rPr>
              <a:t>düzenlenen onaylı bir listesi, en geç ilgili dönemin son iş günü mesai bitimine kadar muhasebe birimine gönderilir.</a:t>
            </a:r>
          </a:p>
          <a:p>
            <a:pPr algn="just"/>
            <a:r>
              <a:rPr lang="tr-TR" sz="1600" dirty="0" smtClean="0"/>
              <a:t>	</a:t>
            </a:r>
          </a:p>
          <a:p>
            <a:pPr algn="just"/>
            <a:r>
              <a:rPr lang="tr-TR" sz="1600" dirty="0" smtClean="0"/>
              <a:t>	(3) Muhasebe yetkilileri, taşınır giriş ve çıkış işlemlerine ilişkin olarak kendilerine gönderilen Taşınır İşlem Fişlerinde gösterilen tutarları II </a:t>
            </a:r>
            <a:r>
              <a:rPr lang="tr-TR" sz="1600" dirty="0" err="1" smtClean="0"/>
              <a:t>nci</a:t>
            </a:r>
            <a:r>
              <a:rPr lang="tr-TR" sz="1600" dirty="0" smtClean="0"/>
              <a:t> düzey detay kodu itibarıyla ilgili hesaplara kaydeder.</a:t>
            </a:r>
          </a:p>
          <a:p>
            <a:pPr algn="ctr" eaLnBrk="0" hangingPunct="0"/>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86</a:t>
            </a:fld>
            <a:endParaRPr lang="tr-TR"/>
          </a:p>
        </p:txBody>
      </p:sp>
    </p:spTree>
    <p:extLst>
      <p:ext uri="{BB962C8B-B14F-4D97-AF65-F5344CB8AC3E}">
        <p14:creationId xmlns:p14="http://schemas.microsoft.com/office/powerpoint/2010/main" xmlns="" val="8589539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84213" y="1225372"/>
            <a:ext cx="8020050" cy="4504095"/>
          </a:xfrm>
          <a:prstGeom prst="rect">
            <a:avLst/>
          </a:prstGeom>
          <a:noFill/>
          <a:ln w="9525">
            <a:noFill/>
            <a:miter lim="800000"/>
            <a:headEnd/>
            <a:tailEnd/>
          </a:ln>
          <a:effectLst/>
        </p:spPr>
        <p:txBody>
          <a:bodyPr tIns="71415" bIns="0" anchor="ctr">
            <a:spAutoFit/>
          </a:bodyPr>
          <a:lstStyle/>
          <a:p>
            <a:pPr algn="ctr">
              <a:tabLst>
                <a:tab pos="358775" algn="l"/>
              </a:tabLst>
            </a:pPr>
            <a:r>
              <a:rPr lang="tr-TR" sz="2400" b="1" dirty="0">
                <a:cs typeface="Times New Roman" pitchFamily="18" charset="0"/>
              </a:rPr>
              <a:t>BEŞİNCİ BÖLÜM</a:t>
            </a:r>
            <a:endParaRPr lang="tr-TR" sz="2400" b="1" dirty="0">
              <a:latin typeface="Times New Roman" pitchFamily="18" charset="0"/>
              <a:cs typeface="Times New Roman" pitchFamily="18" charset="0"/>
            </a:endParaRPr>
          </a:p>
          <a:p>
            <a:pPr algn="ctr" eaLnBrk="0" hangingPunct="0">
              <a:tabLst>
                <a:tab pos="358775" algn="l"/>
              </a:tabLst>
            </a:pPr>
            <a:r>
              <a:rPr lang="tr-TR" sz="2400" b="1" dirty="0">
                <a:latin typeface="Times New Roman" pitchFamily="18" charset="0"/>
                <a:cs typeface="Times New Roman" pitchFamily="18" charset="0"/>
              </a:rPr>
              <a:t>Kamu İdareleri Arasında Taşınır Devri ve Tahsisi</a:t>
            </a:r>
            <a:r>
              <a:rPr lang="tr-TR" sz="2400" b="1" baseline="30000" dirty="0">
                <a:latin typeface="Times New Roman" pitchFamily="18" charset="0"/>
                <a:cs typeface="Times New Roman" pitchFamily="18" charset="0"/>
                <a:hlinkClick r:id="" action="ppaction://noaction"/>
              </a:rPr>
              <a:t>[</a:t>
            </a:r>
            <a:r>
              <a:rPr lang="tr-TR" sz="2400" b="1" baseline="30000" dirty="0" bmk="">
                <a:latin typeface="Times New Roman" pitchFamily="18" charset="0"/>
                <a:cs typeface="Times New Roman" pitchFamily="18" charset="0"/>
                <a:hlinkClick r:id="" action="ppaction://noaction"/>
              </a:rPr>
              <a:t>1</a:t>
            </a:r>
            <a:r>
              <a:rPr lang="tr-TR" sz="1600" b="1" baseline="30000" dirty="0" bmk="">
                <a:latin typeface="Times New Roman" pitchFamily="18" charset="0"/>
                <a:cs typeface="Times New Roman" pitchFamily="18" charset="0"/>
                <a:hlinkClick r:id="" action="ppaction://noaction"/>
              </a:rPr>
              <a:t>]</a:t>
            </a:r>
            <a:endParaRPr lang="tr-TR" sz="1600" b="1" dirty="0">
              <a:latin typeface="Times New Roman" pitchFamily="18" charset="0"/>
              <a:cs typeface="Times New Roman" pitchFamily="18" charset="0"/>
            </a:endParaRPr>
          </a:p>
          <a:p>
            <a:pPr eaLnBrk="0" hangingPunct="0">
              <a:tabLst>
                <a:tab pos="358775" algn="l"/>
              </a:tabLst>
            </a:pPr>
            <a:r>
              <a:rPr lang="tr-TR" sz="1600" b="1" dirty="0">
                <a:cs typeface="Times New Roman" pitchFamily="18" charset="0"/>
              </a:rPr>
              <a:t>	</a:t>
            </a:r>
            <a:endParaRPr lang="tr-TR" sz="1600" b="1" dirty="0" smtClean="0">
              <a:cs typeface="Times New Roman" pitchFamily="18" charset="0"/>
            </a:endParaRPr>
          </a:p>
          <a:p>
            <a:pPr eaLnBrk="0" hangingPunct="0">
              <a:tabLst>
                <a:tab pos="358775" algn="l"/>
              </a:tabLst>
            </a:pPr>
            <a:endParaRPr lang="tr-TR" sz="1600" b="1" dirty="0">
              <a:cs typeface="Times New Roman" pitchFamily="18" charset="0"/>
            </a:endParaRPr>
          </a:p>
          <a:p>
            <a:pPr eaLnBrk="0" hangingPunct="0">
              <a:tabLst>
                <a:tab pos="358775" algn="l"/>
              </a:tabLst>
            </a:pPr>
            <a:r>
              <a:rPr lang="tr-TR" sz="1600" b="1" dirty="0" smtClean="0">
                <a:cs typeface="Times New Roman" pitchFamily="18" charset="0"/>
              </a:rPr>
              <a:t>		Kamu </a:t>
            </a:r>
            <a:r>
              <a:rPr lang="tr-TR" sz="1600" b="1" dirty="0">
                <a:cs typeface="Times New Roman" pitchFamily="18" charset="0"/>
              </a:rPr>
              <a:t>idareleri arasında bedelsiz devir ve </a:t>
            </a:r>
            <a:r>
              <a:rPr lang="tr-TR" sz="1600" b="1" dirty="0" smtClean="0">
                <a:cs typeface="Times New Roman" pitchFamily="18" charset="0"/>
              </a:rPr>
              <a:t>tahsis</a:t>
            </a:r>
          </a:p>
          <a:p>
            <a:pPr eaLnBrk="0" hangingPunct="0">
              <a:tabLst>
                <a:tab pos="358775" algn="l"/>
              </a:tabLst>
            </a:pPr>
            <a:endParaRPr lang="tr-TR" sz="1600" dirty="0"/>
          </a:p>
          <a:p>
            <a:pPr algn="just" eaLnBrk="0" hangingPunct="0">
              <a:tabLst>
                <a:tab pos="358775" algn="l"/>
              </a:tabLst>
            </a:pPr>
            <a:r>
              <a:rPr lang="tr-TR" sz="1600" b="1" dirty="0">
                <a:cs typeface="Times New Roman" pitchFamily="18" charset="0"/>
              </a:rPr>
              <a:t>	MADDE 31 –</a:t>
            </a:r>
            <a:r>
              <a:rPr lang="tr-TR" sz="1600" dirty="0">
                <a:cs typeface="Times New Roman" pitchFamily="18" charset="0"/>
              </a:rPr>
              <a:t> (1) </a:t>
            </a:r>
            <a:r>
              <a:rPr lang="tr-TR" sz="1600" dirty="0">
                <a:solidFill>
                  <a:srgbClr val="FF0000"/>
                </a:solidFill>
                <a:cs typeface="Times New Roman" pitchFamily="18" charset="0"/>
              </a:rPr>
              <a:t>Kayıtlara alınış tarihi itibarıyla beş yılını tamamlamış</a:t>
            </a:r>
            <a:r>
              <a:rPr lang="tr-TR" sz="1600" dirty="0">
                <a:cs typeface="Times New Roman" pitchFamily="18" charset="0"/>
              </a:rPr>
              <a:t> ve idarece kullanılmasına ihtiyaç duyulmayan taşınırlar, </a:t>
            </a:r>
            <a:r>
              <a:rPr lang="tr-TR" sz="1600" dirty="0">
                <a:solidFill>
                  <a:srgbClr val="FF0000"/>
                </a:solidFill>
                <a:cs typeface="Times New Roman" pitchFamily="18" charset="0"/>
              </a:rPr>
              <a:t>bu taşınıra ihtiyaç duyan idarelere bedelsiz devredilebilir.</a:t>
            </a:r>
            <a:endParaRPr lang="tr-TR" sz="1600" dirty="0">
              <a:solidFill>
                <a:srgbClr val="FF0000"/>
              </a:solidFill>
            </a:endParaRPr>
          </a:p>
          <a:p>
            <a:pPr algn="just" eaLnBrk="0" hangingPunct="0">
              <a:tabLst>
                <a:tab pos="358775" algn="l"/>
              </a:tabLst>
            </a:pPr>
            <a:r>
              <a:rPr lang="tr-TR" sz="1600" dirty="0">
                <a:cs typeface="Times New Roman" pitchFamily="18" charset="0"/>
              </a:rPr>
              <a:t>	</a:t>
            </a:r>
            <a:endParaRPr lang="tr-TR" sz="1600" dirty="0"/>
          </a:p>
          <a:p>
            <a:pPr algn="just" eaLnBrk="0" hangingPunct="0">
              <a:tabLst>
                <a:tab pos="358775" algn="l"/>
              </a:tabLst>
            </a:pPr>
            <a:r>
              <a:rPr lang="tr-TR" sz="1600" dirty="0">
                <a:cs typeface="Times New Roman" pitchFamily="18" charset="0"/>
              </a:rPr>
              <a:t>	(2) Ancak devralmak isteyen idare açısından bakım, onarım ve taşıma giderleri nedeniyle ekonomik olmayan ve kullanılmasında fayda görülmeyen taşınırlar devredilemez.</a:t>
            </a:r>
            <a:endParaRPr lang="tr-TR" sz="1600" dirty="0"/>
          </a:p>
          <a:p>
            <a:pPr algn="just" eaLnBrk="0" hangingPunct="0">
              <a:tabLst>
                <a:tab pos="358775" algn="l"/>
              </a:tabLst>
            </a:pPr>
            <a:r>
              <a:rPr lang="tr-TR" sz="1600" dirty="0">
                <a:cs typeface="Times New Roman" pitchFamily="18" charset="0"/>
              </a:rPr>
              <a:t>	</a:t>
            </a:r>
            <a:endParaRPr lang="tr-TR" sz="1600" dirty="0"/>
          </a:p>
          <a:p>
            <a:pPr eaLnBrk="0" hangingPunct="0">
              <a:tabLst>
                <a:tab pos="358775" algn="l"/>
              </a:tabLst>
            </a:pPr>
            <a:r>
              <a:rPr lang="tr-TR" sz="1600" dirty="0">
                <a:cs typeface="Times New Roman" pitchFamily="18" charset="0"/>
              </a:rPr>
              <a:t>		</a:t>
            </a:r>
            <a:endParaRPr lang="tr-TR" sz="1600" dirty="0"/>
          </a:p>
          <a:p>
            <a:pPr eaLnBrk="0" hangingPunct="0">
              <a:tabLst>
                <a:tab pos="358775" algn="l"/>
              </a:tabLst>
            </a:pPr>
            <a:r>
              <a:rPr lang="tr-TR" sz="1600" dirty="0"/>
              <a:t/>
            </a:r>
            <a:br>
              <a:rPr lang="tr-TR" sz="1600" dirty="0"/>
            </a:b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87</a:t>
            </a:fld>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684213" y="856041"/>
            <a:ext cx="8020050" cy="5242759"/>
          </a:xfrm>
          <a:prstGeom prst="rect">
            <a:avLst/>
          </a:prstGeom>
          <a:noFill/>
          <a:ln w="9525">
            <a:noFill/>
            <a:miter lim="800000"/>
            <a:headEnd/>
            <a:tailEnd/>
          </a:ln>
          <a:effectLst/>
        </p:spPr>
        <p:txBody>
          <a:bodyPr tIns="71415" bIns="0" anchor="ctr">
            <a:spAutoFit/>
          </a:bodyPr>
          <a:lstStyle/>
          <a:p>
            <a:pPr eaLnBrk="0" hangingPunct="0">
              <a:tabLst>
                <a:tab pos="358775" algn="l"/>
              </a:tabLst>
            </a:pPr>
            <a:r>
              <a:rPr lang="tr-TR" sz="1600" dirty="0">
                <a:cs typeface="Times New Roman" pitchFamily="18" charset="0"/>
              </a:rPr>
              <a:t>	</a:t>
            </a:r>
            <a:endParaRPr lang="tr-TR" sz="1600" dirty="0"/>
          </a:p>
          <a:p>
            <a:pPr algn="just" eaLnBrk="0" hangingPunct="0">
              <a:tabLst>
                <a:tab pos="358775" algn="l"/>
              </a:tabLst>
            </a:pPr>
            <a:r>
              <a:rPr lang="tr-TR" sz="1600" dirty="0">
                <a:cs typeface="Times New Roman" pitchFamily="18" charset="0"/>
              </a:rPr>
              <a:t>	(3)</a:t>
            </a:r>
            <a:r>
              <a:rPr lang="tr-TR" sz="1600" b="1" dirty="0">
                <a:cs typeface="Times New Roman" pitchFamily="18" charset="0"/>
              </a:rPr>
              <a:t> </a:t>
            </a:r>
            <a:r>
              <a:rPr lang="tr-TR" sz="1400" b="1" dirty="0">
                <a:cs typeface="Times New Roman" pitchFamily="18" charset="0"/>
              </a:rPr>
              <a:t>(8/11/2012-28461 sayılı R.G.; 8/10/2012 - 2012/3832 sayılı BKK ile değişen)</a:t>
            </a:r>
            <a:r>
              <a:rPr lang="tr-TR" sz="1600" b="1" dirty="0">
                <a:cs typeface="Times New Roman" pitchFamily="18" charset="0"/>
              </a:rPr>
              <a:t> </a:t>
            </a:r>
            <a:r>
              <a:rPr lang="tr-TR" sz="1600" dirty="0">
                <a:cs typeface="Times New Roman" pitchFamily="18" charset="0"/>
              </a:rPr>
              <a:t>Aşağıda sayılan taşınırların diğer kamu idarelerine bedelsiz devrinde beş yıl şartı aranmaz</a:t>
            </a:r>
            <a:r>
              <a:rPr lang="tr-TR" sz="1600" dirty="0" smtClean="0">
                <a:cs typeface="Times New Roman" pitchFamily="18" charset="0"/>
              </a:rPr>
              <a:t>:</a:t>
            </a:r>
          </a:p>
          <a:p>
            <a:pPr algn="just" eaLnBrk="0" hangingPunct="0">
              <a:tabLst>
                <a:tab pos="358775" algn="l"/>
              </a:tabLst>
            </a:pPr>
            <a:endParaRPr lang="tr-TR" sz="1600" dirty="0"/>
          </a:p>
          <a:p>
            <a:pPr marL="342900" indent="-342900" algn="just" eaLnBrk="0" hangingPunct="0">
              <a:buAutoNum type="alphaLcParenR"/>
              <a:tabLst>
                <a:tab pos="358775" algn="l"/>
              </a:tabLst>
            </a:pPr>
            <a:r>
              <a:rPr lang="tr-TR" sz="1600" dirty="0" smtClean="0">
                <a:cs typeface="Times New Roman" pitchFamily="18" charset="0"/>
              </a:rPr>
              <a:t>Kamu </a:t>
            </a:r>
            <a:r>
              <a:rPr lang="tr-TR" sz="1600" dirty="0">
                <a:cs typeface="Times New Roman" pitchFamily="18" charset="0"/>
              </a:rPr>
              <a:t>idarelerince yürütülen veya desteklenen projelerin gerçekleştirilmesi için edinilen araştırma ve geliştirme amaçlı taşınırlar</a:t>
            </a:r>
            <a:r>
              <a:rPr lang="tr-TR" sz="1600" dirty="0" smtClean="0">
                <a:cs typeface="Times New Roman" pitchFamily="18" charset="0"/>
              </a:rPr>
              <a:t>.</a:t>
            </a:r>
          </a:p>
          <a:p>
            <a:pPr algn="just" eaLnBrk="0" hangingPunct="0">
              <a:tabLst>
                <a:tab pos="358775" algn="l"/>
              </a:tabLst>
            </a:pPr>
            <a:endParaRPr lang="tr-TR" sz="1600" dirty="0"/>
          </a:p>
          <a:p>
            <a:pPr algn="just" eaLnBrk="0" hangingPunct="0">
              <a:tabLst>
                <a:tab pos="358775" algn="l"/>
              </a:tabLst>
            </a:pPr>
            <a:r>
              <a:rPr lang="tr-TR" sz="1600" dirty="0">
                <a:cs typeface="Times New Roman" pitchFamily="18" charset="0"/>
              </a:rPr>
              <a:t>b) Kamu idarelerince yürütülen ve yönetilen ulusal otomasyon sistemleri çerçevesinde edinilerek sisteme dâhil idarelerin kullanımına tahsis edilen taşınırlar</a:t>
            </a:r>
            <a:r>
              <a:rPr lang="tr-TR" sz="1600" dirty="0" smtClean="0">
                <a:cs typeface="Times New Roman" pitchFamily="18" charset="0"/>
              </a:rPr>
              <a:t>.</a:t>
            </a:r>
          </a:p>
          <a:p>
            <a:pPr algn="just" eaLnBrk="0" hangingPunct="0">
              <a:tabLst>
                <a:tab pos="358775" algn="l"/>
              </a:tabLst>
            </a:pPr>
            <a:endParaRPr lang="tr-TR" sz="1600" dirty="0"/>
          </a:p>
          <a:p>
            <a:pPr algn="just" eaLnBrk="0" hangingPunct="0">
              <a:tabLst>
                <a:tab pos="358775" algn="l"/>
              </a:tabLst>
            </a:pPr>
            <a:r>
              <a:rPr lang="tr-TR" sz="1600" dirty="0">
                <a:cs typeface="Times New Roman" pitchFamily="18" charset="0"/>
              </a:rPr>
              <a:t>c) Uluslararası organizasyonların gerçekleştirilmesi için alınan taşınırlar</a:t>
            </a:r>
            <a:r>
              <a:rPr lang="tr-TR" sz="1600" dirty="0" smtClean="0">
                <a:cs typeface="Times New Roman" pitchFamily="18" charset="0"/>
              </a:rPr>
              <a:t>.</a:t>
            </a:r>
          </a:p>
          <a:p>
            <a:pPr algn="just" eaLnBrk="0" hangingPunct="0">
              <a:tabLst>
                <a:tab pos="358775" algn="l"/>
              </a:tabLst>
            </a:pPr>
            <a:endParaRPr lang="tr-TR" sz="1600" dirty="0"/>
          </a:p>
          <a:p>
            <a:pPr algn="just" eaLnBrk="0" hangingPunct="0">
              <a:tabLst>
                <a:tab pos="358775" algn="l"/>
              </a:tabLst>
            </a:pPr>
            <a:r>
              <a:rPr lang="tr-TR" sz="1600" dirty="0">
                <a:cs typeface="Times New Roman" pitchFamily="18" charset="0"/>
              </a:rPr>
              <a:t>ç) İlgili mevzuatla verilen görev ve yetkiye dayanılarak diğer idarelere verilmek üzere temin edilen taşınırlar</a:t>
            </a:r>
            <a:r>
              <a:rPr lang="tr-TR" sz="1600" dirty="0" smtClean="0">
                <a:cs typeface="Times New Roman" pitchFamily="18" charset="0"/>
              </a:rPr>
              <a:t>.</a:t>
            </a:r>
          </a:p>
          <a:p>
            <a:pPr algn="just" eaLnBrk="0" hangingPunct="0">
              <a:tabLst>
                <a:tab pos="358775" algn="l"/>
              </a:tabLst>
            </a:pPr>
            <a:endParaRPr lang="tr-TR" sz="1600" dirty="0"/>
          </a:p>
          <a:p>
            <a:pPr algn="just" eaLnBrk="0" hangingPunct="0">
              <a:tabLst>
                <a:tab pos="358775" algn="l"/>
              </a:tabLst>
            </a:pPr>
            <a:r>
              <a:rPr lang="tr-TR" sz="1600" dirty="0">
                <a:cs typeface="Times New Roman" pitchFamily="18" charset="0"/>
              </a:rPr>
              <a:t>d) Devredilmediği takdirde kullanım imkânı kalmayacak olan veya zorunlu sebeplerle devredilmesi gereken tüketim malzemeleri. </a:t>
            </a:r>
            <a:endParaRPr lang="tr-TR" sz="1600" dirty="0"/>
          </a:p>
          <a:p>
            <a:pPr algn="just" eaLnBrk="0" hangingPunct="0">
              <a:tabLst>
                <a:tab pos="358775" algn="l"/>
              </a:tabLst>
            </a:pPr>
            <a:r>
              <a:rPr lang="tr-TR" sz="1600" dirty="0">
                <a:cs typeface="Times New Roman" pitchFamily="18" charset="0"/>
              </a:rPr>
              <a:t>	</a:t>
            </a:r>
            <a:endParaRPr lang="tr-TR" sz="1600" dirty="0"/>
          </a:p>
          <a:p>
            <a:pPr eaLnBrk="0" hangingPunct="0">
              <a:tabLst>
                <a:tab pos="358775" algn="l"/>
              </a:tabLst>
            </a:pPr>
            <a:r>
              <a:rPr lang="tr-TR" sz="1600" dirty="0"/>
              <a:t/>
            </a:r>
            <a:br>
              <a:rPr lang="tr-TR" sz="1600" dirty="0"/>
            </a:b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88</a:t>
            </a:fld>
            <a:endParaRPr lang="tr-TR"/>
          </a:p>
        </p:txBody>
      </p:sp>
    </p:spTree>
    <p:extLst>
      <p:ext uri="{BB962C8B-B14F-4D97-AF65-F5344CB8AC3E}">
        <p14:creationId xmlns:p14="http://schemas.microsoft.com/office/powerpoint/2010/main" xmlns="" val="21111103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323850" y="605295"/>
            <a:ext cx="8532813" cy="5355312"/>
          </a:xfrm>
          <a:prstGeom prst="rect">
            <a:avLst/>
          </a:prstGeom>
          <a:noFill/>
          <a:ln w="9525">
            <a:noFill/>
            <a:miter lim="800000"/>
            <a:headEnd/>
            <a:tailEnd/>
          </a:ln>
          <a:effectLst/>
        </p:spPr>
        <p:txBody>
          <a:bodyPr anchor="ctr">
            <a:spAutoFit/>
          </a:bodyPr>
          <a:lstStyle/>
          <a:p>
            <a:pPr indent="358775" algn="just">
              <a:tabLst>
                <a:tab pos="358775" algn="l"/>
              </a:tabLst>
            </a:pPr>
            <a:r>
              <a:rPr lang="tr-TR" dirty="0"/>
              <a:t>(4) </a:t>
            </a:r>
            <a:r>
              <a:rPr lang="tr-TR" sz="1400" b="1" dirty="0"/>
              <a:t>(19/6/2010-27616 sayılı R.G.; 4/05/2010 - 2010/504 sayılı BKK ile eklenen)</a:t>
            </a:r>
            <a:r>
              <a:rPr lang="tr-TR" sz="1400" dirty="0"/>
              <a:t> </a:t>
            </a:r>
            <a:r>
              <a:rPr lang="tr-TR" dirty="0"/>
              <a:t>İdareler, sahip oldukları taşınırları (taşıt ve iş makineleri dahil) birinci fıkrada belirtilen beş yıl şartı aranmaksızın ihtiyacı bulunan diğer idarelere geçici olarak tahsis edebilir</a:t>
            </a:r>
            <a:r>
              <a:rPr lang="tr-TR" dirty="0" smtClean="0"/>
              <a:t>.</a:t>
            </a:r>
          </a:p>
          <a:p>
            <a:pPr indent="358775" algn="just">
              <a:tabLst>
                <a:tab pos="358775" algn="l"/>
              </a:tabLst>
            </a:pPr>
            <a:endParaRPr lang="tr-TR" dirty="0"/>
          </a:p>
          <a:p>
            <a:pPr indent="358775" algn="just">
              <a:tabLst>
                <a:tab pos="358775" algn="l"/>
              </a:tabLst>
            </a:pPr>
            <a:r>
              <a:rPr lang="tr-TR" dirty="0" smtClean="0"/>
              <a:t>(</a:t>
            </a:r>
            <a:r>
              <a:rPr lang="tr-TR" dirty="0"/>
              <a:t>5) </a:t>
            </a:r>
            <a:r>
              <a:rPr lang="tr-TR" sz="1400" dirty="0"/>
              <a:t>(</a:t>
            </a:r>
            <a:r>
              <a:rPr lang="tr-TR" sz="1400" b="1" dirty="0"/>
              <a:t>22/03/2012-28241 sayılı R. G; 14/02/2012- 2012/2842 sayılı BKK ile eklenen) </a:t>
            </a:r>
            <a:r>
              <a:rPr lang="tr-TR" dirty="0"/>
              <a:t>Başbakanlıkça kamu idarelerine ve kamu idarelerince Başbakanlığa yapılacak devir ve tahsisler herhangi bir şarta bağlı olmaksızın gerçekleştirilir</a:t>
            </a:r>
            <a:r>
              <a:rPr lang="tr-TR" dirty="0" smtClean="0"/>
              <a:t>.</a:t>
            </a:r>
          </a:p>
          <a:p>
            <a:pPr indent="358775" algn="just">
              <a:tabLst>
                <a:tab pos="358775" algn="l"/>
              </a:tabLst>
            </a:pPr>
            <a:endParaRPr lang="tr-TR" dirty="0"/>
          </a:p>
          <a:p>
            <a:pPr indent="358775" algn="just">
              <a:tabLst>
                <a:tab pos="358775" algn="l"/>
              </a:tabLst>
            </a:pPr>
            <a:r>
              <a:rPr lang="tr-TR" dirty="0"/>
              <a:t>(6)</a:t>
            </a:r>
            <a:r>
              <a:rPr lang="tr-TR" b="1" dirty="0"/>
              <a:t> </a:t>
            </a:r>
            <a:r>
              <a:rPr lang="tr-TR" sz="1400" b="1" dirty="0"/>
              <a:t>(8/11/2012-28461 sayılı R.G.; 8/10/2012 - 2012/3832 sayılı BKK ile eklenen) </a:t>
            </a:r>
            <a:r>
              <a:rPr lang="tr-TR" dirty="0"/>
              <a:t>Devredilmeleri halinde daha etkin, verimli ve ekonomik kullanılacağı veya görev ve yetki alanları itibarıyla devirlerinin daha faydalı olacağı anlaşılan taşınırlar, devreden ve devralmak isteyen kamu idarelerinin müşterek talebi üzerine Maliye Bakanının uygun görüşü ile herhangi bir şarta bağlı kalmaksızın bedelsiz devredilebilir</a:t>
            </a:r>
            <a:r>
              <a:rPr lang="tr-TR" dirty="0" smtClean="0"/>
              <a:t>.</a:t>
            </a:r>
          </a:p>
          <a:p>
            <a:pPr indent="358775" algn="just">
              <a:tabLst>
                <a:tab pos="358775" algn="l"/>
              </a:tabLst>
            </a:pPr>
            <a:endParaRPr lang="tr-TR" dirty="0"/>
          </a:p>
          <a:p>
            <a:pPr indent="358775" algn="just">
              <a:tabLst>
                <a:tab pos="358775" algn="l"/>
              </a:tabLst>
            </a:pPr>
            <a:r>
              <a:rPr lang="tr-TR" dirty="0" smtClean="0"/>
              <a:t>(</a:t>
            </a:r>
            <a:r>
              <a:rPr lang="tr-TR" dirty="0"/>
              <a:t>7) </a:t>
            </a:r>
            <a:r>
              <a:rPr lang="tr-TR" sz="1400" b="1" dirty="0"/>
              <a:t>(19/6/2010-27616 sayılı R.G.; 4/05/2010 - 2010/504 sayılı BKK ile değişik)</a:t>
            </a:r>
            <a:endParaRPr lang="tr-TR" sz="1400" dirty="0"/>
          </a:p>
          <a:p>
            <a:pPr indent="358775" algn="just">
              <a:tabLst>
                <a:tab pos="358775" algn="l"/>
              </a:tabLst>
            </a:pPr>
            <a:r>
              <a:rPr lang="tr-TR" dirty="0"/>
              <a:t> Bedelsiz devredilecek ve devredilemeyecek taşınırlar ile tahsise ilişkin diğer esas ve usuller Bakanlıkça belirlenir.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89</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ChangeArrowheads="1"/>
          </p:cNvSpPr>
          <p:nvPr/>
        </p:nvSpPr>
        <p:spPr bwMode="auto">
          <a:xfrm>
            <a:off x="323850" y="692150"/>
            <a:ext cx="8521700" cy="4760913"/>
          </a:xfrm>
          <a:prstGeom prst="rect">
            <a:avLst/>
          </a:prstGeom>
          <a:noFill/>
          <a:ln w="9525">
            <a:noFill/>
            <a:miter lim="800000"/>
            <a:headEnd/>
            <a:tailEnd/>
          </a:ln>
        </p:spPr>
        <p:txBody>
          <a:bodyPr anchor="ctr">
            <a:spAutoFit/>
          </a:bodyPr>
          <a:lstStyle/>
          <a:p>
            <a:pPr algn="just"/>
            <a:r>
              <a:rPr lang="tr-TR" dirty="0" smtClean="0"/>
              <a:t>	ğ</a:t>
            </a:r>
            <a:r>
              <a:rPr lang="tr-TR" dirty="0"/>
              <a:t>) Makine ve cihazlar: Çeşitleri ile kod numaraları Taşınır Kod Listesinin (B) bölümü 253 hesap detayında yer alan, üretim ve hizmet amacıyla kullanılan her türlü makine, cihaz ve aletleri,</a:t>
            </a:r>
          </a:p>
          <a:p>
            <a:pPr algn="just"/>
            <a:r>
              <a:rPr lang="tr-TR" dirty="0"/>
              <a:t>	h) Malî hizmetler: Kanunun 60 </a:t>
            </a:r>
            <a:r>
              <a:rPr lang="tr-TR" dirty="0" err="1"/>
              <a:t>ıncı</a:t>
            </a:r>
            <a:r>
              <a:rPr lang="tr-TR" dirty="0"/>
              <a:t> maddesinde sayılan görevleri, </a:t>
            </a:r>
          </a:p>
          <a:p>
            <a:pPr algn="just"/>
            <a:r>
              <a:rPr lang="tr-TR" dirty="0"/>
              <a:t>	ı) Rayiç bedel: Taşınırların değerleme günü ve yerindeki normal alım ve satım değerini, </a:t>
            </a:r>
          </a:p>
          <a:p>
            <a:pPr algn="just"/>
            <a:r>
              <a:rPr lang="tr-TR" dirty="0"/>
              <a:t>	i) Strateji geliştirme birimi: Strateji geliştirme başkanlıkları, strateji geliştirme daire başkanlıkları, strateji geliştirme ve malî hizmetlerin yerine getirildiği müdürlükleri, mahalli idarelerde ilgili mevzuatında yer alan hükümler çerçevesinde kurulacak birimleri ve strateji geliştirme birimi kurulmayan idarelerin mevcut yapılarında malî hizmetlerini yürüten birimleri, </a:t>
            </a:r>
          </a:p>
          <a:p>
            <a:pPr algn="just"/>
            <a:r>
              <a:rPr lang="tr-TR" dirty="0"/>
              <a:t>	j) Taşınır: Çeşitleri ile kod numaraları Yönetmeliğe ekli Taşınır Kod Listesinin (A) ve (B) bölümlerinde gösterilen taşınırları,</a:t>
            </a:r>
          </a:p>
          <a:p>
            <a:pPr algn="just"/>
            <a:r>
              <a:rPr lang="tr-TR" dirty="0"/>
              <a:t>	k) Taşınır I inci düzey detay kodu: Taşınır Kod Listesinde gösterilen taşınır hesap kodundan sonra gelen iki haneli detay kodunu,</a:t>
            </a:r>
          </a:p>
          <a:p>
            <a:pPr algn="just"/>
            <a:r>
              <a:rPr lang="tr-TR" dirty="0"/>
              <a:t>	l) Taşınır II </a:t>
            </a:r>
            <a:r>
              <a:rPr lang="tr-TR" dirty="0" err="1"/>
              <a:t>nci</a:t>
            </a:r>
            <a:r>
              <a:rPr lang="tr-TR" dirty="0"/>
              <a:t> düzey detay kodu: Taşınır Kod Listesinde gösterilen taşınır I inci düzey detay kodundan sonra gelen iki haneli detay kodunu,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a:t>
            </a:fld>
            <a:endParaRPr lang="tr-T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250825" y="838657"/>
            <a:ext cx="8707438" cy="5355312"/>
          </a:xfrm>
          <a:prstGeom prst="rect">
            <a:avLst/>
          </a:prstGeom>
          <a:noFill/>
          <a:ln w="9525">
            <a:noFill/>
            <a:miter lim="800000"/>
            <a:headEnd/>
            <a:tailEnd/>
          </a:ln>
          <a:effectLst/>
        </p:spPr>
        <p:txBody>
          <a:bodyPr anchor="ctr">
            <a:spAutoFit/>
          </a:bodyPr>
          <a:lstStyle/>
          <a:p>
            <a:pPr algn="ctr"/>
            <a:r>
              <a:rPr lang="tr-TR" b="1" dirty="0"/>
              <a:t>ALTINCI BÖLÜM</a:t>
            </a:r>
            <a:endParaRPr lang="tr-TR" dirty="0"/>
          </a:p>
          <a:p>
            <a:pPr algn="ctr"/>
            <a:r>
              <a:rPr lang="tr-TR" b="1" dirty="0"/>
              <a:t>Sayım ve Devir İşlemleri</a:t>
            </a:r>
            <a:endParaRPr lang="tr-TR" dirty="0"/>
          </a:p>
          <a:p>
            <a:pPr algn="ctr"/>
            <a:r>
              <a:rPr lang="tr-TR" b="1" dirty="0"/>
              <a:t>	</a:t>
            </a:r>
            <a:endParaRPr lang="tr-TR" dirty="0"/>
          </a:p>
          <a:p>
            <a:pPr algn="ctr"/>
            <a:r>
              <a:rPr lang="tr-TR" b="1" dirty="0"/>
              <a:t>	Sayım ve sayım sonrası yapılacak işlemler </a:t>
            </a:r>
            <a:endParaRPr lang="tr-TR" b="1" dirty="0" smtClean="0"/>
          </a:p>
          <a:p>
            <a:pPr algn="ctr"/>
            <a:endParaRPr lang="tr-TR" dirty="0"/>
          </a:p>
          <a:p>
            <a:pPr algn="just"/>
            <a:r>
              <a:rPr lang="tr-TR" b="1" dirty="0"/>
              <a:t>	MADDE 32 –</a:t>
            </a:r>
            <a:r>
              <a:rPr lang="tr-TR" dirty="0"/>
              <a:t> (1) Kamu idarelerine ait taşınırların, </a:t>
            </a:r>
            <a:r>
              <a:rPr lang="tr-TR" dirty="0">
                <a:solidFill>
                  <a:srgbClr val="FF0000"/>
                </a:solidFill>
              </a:rPr>
              <a:t>taşınır kayıt kontrol yetkililerinin görevlerinden ayrılmalarında, yıl sonlarında ve harcama yetkilisinin gerekli gördüğü durum ve zamanlarda sayımı yapılır. </a:t>
            </a:r>
          </a:p>
          <a:p>
            <a:pPr algn="just"/>
            <a:r>
              <a:rPr lang="tr-TR" dirty="0"/>
              <a:t>	</a:t>
            </a:r>
          </a:p>
          <a:p>
            <a:pPr algn="just"/>
            <a:r>
              <a:rPr lang="tr-TR" dirty="0"/>
              <a:t>	(2) Taşınır sayımları, </a:t>
            </a:r>
            <a:r>
              <a:rPr lang="tr-TR" dirty="0">
                <a:solidFill>
                  <a:srgbClr val="FF0000"/>
                </a:solidFill>
              </a:rPr>
              <a:t>harcama yetkilisince, kendisinin veya görevlendireceği bir kişinin başkanlığında taşınır kayıt ve kontrol yetkilisinin de katılımıyla, en az üç kişiden oluşturulan sayım kurulu tarafından yapılır.</a:t>
            </a:r>
          </a:p>
          <a:p>
            <a:pPr algn="just"/>
            <a:r>
              <a:rPr lang="tr-TR" dirty="0"/>
              <a:t>	</a:t>
            </a:r>
          </a:p>
          <a:p>
            <a:pPr algn="just"/>
            <a:r>
              <a:rPr lang="tr-TR" dirty="0"/>
              <a:t>	(3) Sayım süresince, hizmetin aksamaması ve bozulabilecek nitelikteki taşınırlar için gerekli tedbirlerin alınması kaydıyla, taşınır giriş ve çıkışları sayım kurulunun talebi üzerine harcama yetkilisince durdurulabilir. Sayım yapılırken gerekli önlemlerin alınması, sayım kurulunun görev ve sorumluluğu altındadır.</a:t>
            </a:r>
          </a:p>
          <a:p>
            <a:pPr algn="ctr"/>
            <a:r>
              <a:rPr lang="tr-TR" dirty="0"/>
              <a:t>	</a:t>
            </a: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90</a:t>
            </a:fld>
            <a:endParaRPr lang="tr-T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50825" y="730528"/>
            <a:ext cx="8632825" cy="5293757"/>
          </a:xfrm>
          <a:prstGeom prst="rect">
            <a:avLst/>
          </a:prstGeom>
          <a:noFill/>
          <a:ln w="9525">
            <a:noFill/>
            <a:miter lim="800000"/>
            <a:headEnd/>
            <a:tailEnd/>
          </a:ln>
          <a:effectLst/>
        </p:spPr>
        <p:txBody>
          <a:bodyPr anchor="ctr">
            <a:spAutoFit/>
          </a:bodyPr>
          <a:lstStyle/>
          <a:p>
            <a:pPr algn="ctr"/>
            <a:endParaRPr lang="tr-TR" sz="1600" dirty="0" smtClean="0"/>
          </a:p>
          <a:p>
            <a:pPr algn="just"/>
            <a:r>
              <a:rPr lang="tr-TR" sz="1600" dirty="0" smtClean="0"/>
              <a:t>	(</a:t>
            </a:r>
            <a:r>
              <a:rPr lang="tr-TR" sz="1600" dirty="0"/>
              <a:t>4) Sayım kurulu öncelikle, taşınır kayıt ve kontrol yetkilisince ambarda bulunduğu veya ambardan çıktığı halde belgesi düzenlenmediği ve kayıtları yapılmadığı belirtilen taşınırlara ilişkin işlemlerin yaptırılmasını sağlar. Sayım Tutanağının "Kayıtlara Göre Ambardaki Miktar" sütunu, defter kayıtları esas alınarak doldurulduktan sonra ambarlardaki taşınırlar fiilen sayılır ve bulunan miktarlar Sayım Tutanağının "Ambarda Bulunan Miktar" sütununa kaydedilir. </a:t>
            </a:r>
          </a:p>
          <a:p>
            <a:pPr algn="just"/>
            <a:r>
              <a:rPr lang="tr-TR" sz="1600" dirty="0"/>
              <a:t>	</a:t>
            </a:r>
          </a:p>
          <a:p>
            <a:pPr algn="just"/>
            <a:endParaRPr lang="tr-TR" sz="1600" dirty="0"/>
          </a:p>
          <a:p>
            <a:pPr algn="just"/>
            <a:r>
              <a:rPr lang="tr-TR" sz="1600" dirty="0" smtClean="0"/>
              <a:t>	(</a:t>
            </a:r>
            <a:r>
              <a:rPr lang="tr-TR" sz="1600" dirty="0"/>
              <a:t>5) Ambar sayım işlemleri tamamlandıktan sonra oda, büro, bölüm, geçit, salon, atölye, garaj ve servis gibi ortak kullanım alanlarında bulunan taşınırlar Dayanıklı Taşınır Listeleri ve bunların verilme sırasında düzenlenen Zimmet Fişleri esas alınarak sayılır ve sayım sonuçları Sayım Tutanağında gösterilir. Kullanım amacıyla kişilere zimmetle verilmiş olan taşınırlar için, sayım yapılmaksızın Sayım Tutanağının "Kayıtlara Göre Kişilere Verilen Miktar" sütunundaki bilgiler dikkate alınır. </a:t>
            </a:r>
          </a:p>
          <a:p>
            <a:pPr algn="just"/>
            <a:r>
              <a:rPr lang="tr-TR" sz="1600" dirty="0"/>
              <a:t>	</a:t>
            </a:r>
          </a:p>
          <a:p>
            <a:pPr algn="just"/>
            <a:r>
              <a:rPr lang="tr-TR" sz="1600" dirty="0"/>
              <a:t>	(6) Sayımda bulunan miktar ile kayıtlı miktar arasında fark bulunması halinde miktarlarında farklılık bulunan taşınırların sayımı bir kez daha tekrarlanır. Yine farklı çıkarsa bu miktar "Fazla" veya "Noksan" sütununa kaydedilir. </a:t>
            </a:r>
          </a:p>
          <a:p>
            <a:pPr algn="just"/>
            <a:r>
              <a:rPr lang="tr-TR" sz="1600" dirty="0"/>
              <a:t>	</a:t>
            </a:r>
          </a:p>
          <a:p>
            <a:pPr algn="ctr"/>
            <a:r>
              <a:rPr lang="tr-TR" sz="1600" dirty="0"/>
              <a:t>	</a:t>
            </a:r>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91</a:t>
            </a:fld>
            <a:endParaRPr lang="tr-T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50825" y="1469192"/>
            <a:ext cx="8632825" cy="3816429"/>
          </a:xfrm>
          <a:prstGeom prst="rect">
            <a:avLst/>
          </a:prstGeom>
          <a:noFill/>
          <a:ln w="9525">
            <a:noFill/>
            <a:miter lim="800000"/>
            <a:headEnd/>
            <a:tailEnd/>
          </a:ln>
          <a:effectLst/>
        </p:spPr>
        <p:txBody>
          <a:bodyPr anchor="ctr">
            <a:spAutoFit/>
          </a:bodyPr>
          <a:lstStyle/>
          <a:p>
            <a:pPr algn="ctr"/>
            <a:r>
              <a:rPr lang="tr-TR" sz="1600" dirty="0"/>
              <a:t>	</a:t>
            </a:r>
          </a:p>
          <a:p>
            <a:pPr algn="just"/>
            <a:r>
              <a:rPr lang="tr-TR" sz="1600" dirty="0"/>
              <a:t>	(7) Sayım kurulunca, taşınırların fiili miktarlarının kayıtlı miktarlardan eksik oluğunun tespit edilmesi halinde Kayıttan Düşme Teklif ve Onay Tutanağı ve Taşınır İşlem Fişi; fazla olduğunun tespit edilmesi halinde ise Taşınır İşlem Fişi düzenlettirilerek, defter kayıtlarının sayım sonuçlarıyla uygunluğu sağlanır. </a:t>
            </a:r>
          </a:p>
          <a:p>
            <a:pPr algn="just"/>
            <a:r>
              <a:rPr lang="tr-TR" sz="1600" dirty="0"/>
              <a:t>	</a:t>
            </a:r>
          </a:p>
          <a:p>
            <a:pPr algn="just"/>
            <a:r>
              <a:rPr lang="tr-TR" sz="1600" dirty="0"/>
              <a:t>	(8) Düzenlenen giriş ve çıkış belgelerinin bir örneği, muhasebe kayıtlarının yapılması için muhasebe birimine gönderilir. </a:t>
            </a:r>
          </a:p>
          <a:p>
            <a:pPr algn="just"/>
            <a:r>
              <a:rPr lang="tr-TR" sz="1600" dirty="0"/>
              <a:t>	</a:t>
            </a:r>
          </a:p>
          <a:p>
            <a:pPr algn="just"/>
            <a:r>
              <a:rPr lang="tr-TR" sz="1600" dirty="0"/>
              <a:t>	(9) Kayıtların sayım sonuçlarıyla uygunluğu sağlandıktan sonra sayım kurulu tarafından Taşınır Sayım ve Döküm Cetveli düzenlenir. Cetvel, sayım kurulu ile taşınır kayıt ve kontrol yetkilisi tarafından imzalanır. Bu Cetvel ve eki sayım tutanağı ile sayım sonuçlarına göre düzenlenen giriş ve çıkış belgeleri, taşınır kayıt ve kontrol yetkilisinin yıl sonu hesabını oluşturur.</a:t>
            </a:r>
          </a:p>
          <a:p>
            <a:pPr algn="ctr"/>
            <a:r>
              <a:rPr lang="tr-TR" b="1"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92</a:t>
            </a:fld>
            <a:endParaRPr lang="tr-TR"/>
          </a:p>
        </p:txBody>
      </p:sp>
    </p:spTree>
    <p:extLst>
      <p:ext uri="{BB962C8B-B14F-4D97-AF65-F5344CB8AC3E}">
        <p14:creationId xmlns:p14="http://schemas.microsoft.com/office/powerpoint/2010/main" xmlns="" val="29149129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250825" y="-17709"/>
            <a:ext cx="8551863" cy="6617196"/>
          </a:xfrm>
          <a:prstGeom prst="rect">
            <a:avLst/>
          </a:prstGeom>
          <a:noFill/>
          <a:ln w="9525">
            <a:noFill/>
            <a:miter lim="800000"/>
            <a:headEnd/>
            <a:tailEnd/>
          </a:ln>
          <a:effectLst/>
        </p:spPr>
        <p:txBody>
          <a:bodyPr anchor="ctr">
            <a:spAutoFit/>
          </a:bodyPr>
          <a:lstStyle/>
          <a:p>
            <a:pPr algn="ctr"/>
            <a:r>
              <a:rPr lang="tr-TR" sz="2000" b="1" dirty="0"/>
              <a:t>Devir işlemleri </a:t>
            </a:r>
            <a:endParaRPr lang="tr-TR" sz="2000" b="1" dirty="0" smtClean="0"/>
          </a:p>
          <a:p>
            <a:pPr algn="ctr"/>
            <a:endParaRPr lang="tr-TR" sz="2000" b="1" dirty="0"/>
          </a:p>
          <a:p>
            <a:pPr algn="just"/>
            <a:r>
              <a:rPr lang="tr-TR" sz="1600" dirty="0"/>
              <a:t>	MADDE 33 – (1) Taşınır kayıt ve kontrol yetkilileri, sorumlulukları altındaki ambarlarda bulunan taşınırları ve bunlara ilişkin kayıt ve belgeleri, yerlerine görevlendirilenlere devretmeden görevlerinden ayrılamazlar. Yeni görevlendirilen taşınır kayıt ve kontrol yetkilileri de söz konusu kayıt ve belgeleri aramak ve almak zorundadır.</a:t>
            </a:r>
          </a:p>
          <a:p>
            <a:pPr algn="just"/>
            <a:r>
              <a:rPr lang="tr-TR" sz="1600" dirty="0"/>
              <a:t>	</a:t>
            </a:r>
          </a:p>
          <a:p>
            <a:pPr algn="just"/>
            <a:r>
              <a:rPr lang="tr-TR" sz="1600" dirty="0"/>
              <a:t>	(2) Ambarlarındaki taşınırları ve taşınır işlemlerine ilişkin kayıt ve belgeleri teslim etmeyen veya istifa, hastalık, tutuklanma, ölüm gibi nedenlerle devir ve teslim edemeyen taşınır kayıt ve kontrol yetkililerinin sorumluluğundaki taşınırlar ile dayanağı kayıt ve belgeler, devir kurulu aracılığı ile yeni taşınır kayıt ve kontrol yetkilisine devir ve teslim edilir. Devir kurulu, </a:t>
            </a:r>
            <a:r>
              <a:rPr lang="tr-TR" sz="1600" dirty="0">
                <a:solidFill>
                  <a:srgbClr val="FF0000"/>
                </a:solidFill>
              </a:rPr>
              <a:t>harcama yetkilisi tarafından belirlenen bir kişinin başkanlığında, taşınır kayıt ve kontrol yetkililerinin de katıldığı, en az üç kişiden oluşur. </a:t>
            </a:r>
          </a:p>
          <a:p>
            <a:pPr algn="just"/>
            <a:r>
              <a:rPr lang="tr-TR" sz="1600" dirty="0"/>
              <a:t>	</a:t>
            </a:r>
          </a:p>
          <a:p>
            <a:pPr algn="just"/>
            <a:r>
              <a:rPr lang="tr-TR" sz="1600" dirty="0"/>
              <a:t>	(3) Ambarların devri, Ambar Devir ve Teslim Tutanağı düzenlenerek yapılır. </a:t>
            </a:r>
          </a:p>
          <a:p>
            <a:pPr algn="just"/>
            <a:r>
              <a:rPr lang="tr-TR" sz="1600" dirty="0"/>
              <a:t>	</a:t>
            </a:r>
          </a:p>
          <a:p>
            <a:pPr algn="just"/>
            <a:r>
              <a:rPr lang="tr-TR" sz="1600" dirty="0"/>
              <a:t>	(4) Oda, büro, bölüm, geçit, salon, atölye, garaj ve servis gibi ortak kullanım alanlarında bulunan taşınırlar, buralarda asılı Dayanıklı Taşınırlar Listesinde gösterilen miktarlar esas alınarak sayılmak ve listedeki ilgili bölüm imzalanmak suretiyle yeni sorumluya devir ve teslim edilir.</a:t>
            </a:r>
          </a:p>
          <a:p>
            <a:pPr algn="just"/>
            <a:r>
              <a:rPr lang="tr-TR" sz="1600" dirty="0"/>
              <a:t>	</a:t>
            </a:r>
          </a:p>
          <a:p>
            <a:pPr algn="just"/>
            <a:r>
              <a:rPr lang="tr-TR" sz="1600" dirty="0"/>
              <a:t>	(5) Taşınır kayıt ve kontrol yetkililerinin geçici görev, aylıksız izin, hastalık izni gibi on günlük süreyi aşmayan geçici ayrılmalarında, harcama yetkilisi tarafından idarenin ihtiyaçları göz önünde bulundurularak gerekli tedbirler alınmak suretiyle ambar kapalı tutulabilir. Bu süre gerektiğinde harcama yetkilisi tarafından uzatılabilir</a:t>
            </a:r>
            <a:r>
              <a:rPr lang="tr-TR" sz="1600" dirty="0" smtClean="0"/>
              <a:t>.</a:t>
            </a:r>
            <a:endParaRPr lang="tr-TR" sz="1600"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93</a:t>
            </a:fld>
            <a:endParaRPr lang="tr-T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539750" y="241390"/>
            <a:ext cx="7985125" cy="6186309"/>
          </a:xfrm>
          <a:prstGeom prst="rect">
            <a:avLst/>
          </a:prstGeom>
          <a:noFill/>
          <a:ln w="9525">
            <a:noFill/>
            <a:miter lim="800000"/>
            <a:headEnd/>
            <a:tailEnd/>
          </a:ln>
          <a:effectLst/>
        </p:spPr>
        <p:txBody>
          <a:bodyPr anchor="ctr">
            <a:spAutoFit/>
          </a:bodyPr>
          <a:lstStyle/>
          <a:p>
            <a:pPr indent="358775" algn="ctr">
              <a:tabLst>
                <a:tab pos="358775" algn="l"/>
              </a:tabLst>
            </a:pPr>
            <a:r>
              <a:rPr lang="tr-TR" b="1" dirty="0"/>
              <a:t>YEDİNCİ BÖLÜM</a:t>
            </a:r>
            <a:endParaRPr lang="tr-TR" dirty="0"/>
          </a:p>
          <a:p>
            <a:pPr indent="358775" algn="ctr">
              <a:tabLst>
                <a:tab pos="358775" algn="l"/>
              </a:tabLst>
            </a:pPr>
            <a:r>
              <a:rPr lang="tr-TR" b="1" dirty="0"/>
              <a:t>Taşınır Yönetim Hesabı ve Taşınır Kesin Hesabı</a:t>
            </a:r>
            <a:endParaRPr lang="tr-TR" dirty="0"/>
          </a:p>
          <a:p>
            <a:pPr indent="358775" algn="ctr">
              <a:tabLst>
                <a:tab pos="358775" algn="l"/>
              </a:tabLst>
            </a:pPr>
            <a:r>
              <a:rPr lang="tr-TR" b="1" dirty="0"/>
              <a:t>	</a:t>
            </a:r>
            <a:endParaRPr lang="tr-TR" dirty="0"/>
          </a:p>
          <a:p>
            <a:pPr indent="358775" algn="ctr">
              <a:tabLst>
                <a:tab pos="358775" algn="l"/>
              </a:tabLst>
            </a:pPr>
            <a:r>
              <a:rPr lang="tr-TR" b="1" dirty="0"/>
              <a:t>	Taşınır yönetim </a:t>
            </a:r>
            <a:r>
              <a:rPr lang="tr-TR" b="1" dirty="0" smtClean="0"/>
              <a:t>hesabı</a:t>
            </a:r>
          </a:p>
          <a:p>
            <a:pPr indent="358775" algn="ctr">
              <a:tabLst>
                <a:tab pos="358775" algn="l"/>
              </a:tabLst>
            </a:pPr>
            <a:endParaRPr lang="tr-TR" dirty="0"/>
          </a:p>
          <a:p>
            <a:pPr indent="358775" algn="just">
              <a:tabLst>
                <a:tab pos="358775" algn="l"/>
              </a:tabLst>
            </a:pPr>
            <a:r>
              <a:rPr lang="tr-TR" b="1" dirty="0"/>
              <a:t>MADDE 34 – </a:t>
            </a:r>
            <a:r>
              <a:rPr lang="tr-TR" dirty="0"/>
              <a:t>(1)</a:t>
            </a:r>
            <a:r>
              <a:rPr lang="tr-TR" b="1" dirty="0"/>
              <a:t> (</a:t>
            </a:r>
            <a:r>
              <a:rPr lang="tr-TR" sz="1100" b="1" dirty="0"/>
              <a:t>8/11/2012-28461 sayılı R.G.; 8/10/2012 - 2012/3832 sayılı BKK ile değişen) </a:t>
            </a:r>
            <a:r>
              <a:rPr lang="tr-TR" dirty="0"/>
              <a:t>Kanunun kaynakların kullanılması ve yönetilmesi konusunda harcama birimi ve harcama yetkililerine yüklediği sorumluluğun gereği olarak taşınır yönetim hesabı, taşınır kayıt ve kontrol yetkilisi tarafından harcama birimleri itibarıyla hazırlanır. Taşınır yönetim hesabında; önceki yıldan devredilen, yılı içinde giren, çıkan ve ertesi yıla devredilen taşınırlar ile yıl sonu sayımında bulunan fazla ve noksanlar gösterilir.</a:t>
            </a:r>
          </a:p>
          <a:p>
            <a:pPr indent="358775" algn="just">
              <a:tabLst>
                <a:tab pos="358775" algn="l"/>
              </a:tabLst>
            </a:pPr>
            <a:r>
              <a:rPr lang="tr-TR" dirty="0"/>
              <a:t>	</a:t>
            </a:r>
          </a:p>
          <a:p>
            <a:pPr indent="358775" algn="just">
              <a:tabLst>
                <a:tab pos="358775" algn="l"/>
              </a:tabLst>
            </a:pPr>
            <a:r>
              <a:rPr lang="tr-TR" dirty="0"/>
              <a:t>	(2) Taşınır yönetim hesabı aşağıdaki cetvellerden oluşur: </a:t>
            </a:r>
            <a:endParaRPr lang="tr-TR" dirty="0" smtClean="0"/>
          </a:p>
          <a:p>
            <a:pPr indent="358775" algn="just">
              <a:tabLst>
                <a:tab pos="358775" algn="l"/>
              </a:tabLst>
            </a:pPr>
            <a:endParaRPr lang="tr-TR" dirty="0"/>
          </a:p>
          <a:p>
            <a:pPr indent="358775" algn="just">
              <a:tabLst>
                <a:tab pos="358775" algn="l"/>
              </a:tabLst>
            </a:pPr>
            <a:r>
              <a:rPr lang="tr-TR" dirty="0"/>
              <a:t>	a) Yıl sonu sayımına ilişkin Sayım Tutanağı,</a:t>
            </a:r>
          </a:p>
          <a:p>
            <a:pPr indent="358775" algn="just">
              <a:tabLst>
                <a:tab pos="358775" algn="l"/>
              </a:tabLst>
            </a:pPr>
            <a:r>
              <a:rPr lang="tr-TR" dirty="0"/>
              <a:t>	b) Taşınır Sayım ve Döküm Cetveli,</a:t>
            </a:r>
          </a:p>
          <a:p>
            <a:pPr indent="358775" algn="just">
              <a:tabLst>
                <a:tab pos="358775" algn="l"/>
              </a:tabLst>
            </a:pPr>
            <a:r>
              <a:rPr lang="tr-TR" dirty="0"/>
              <a:t>	c) Harcama Birimi Taşınır Yönetim Hesabı Cetveli; Müze/Kütüphane Yönetim Hesabı Cetveli,</a:t>
            </a:r>
          </a:p>
          <a:p>
            <a:pPr indent="358775" algn="just">
              <a:tabLst>
                <a:tab pos="358775" algn="l"/>
              </a:tabLst>
            </a:pPr>
            <a:r>
              <a:rPr lang="tr-TR" dirty="0"/>
              <a:t>	ç) Yıl sonu itibarıyla en son düzenlenen Taşınır İşlem Fişinin sıra numarasını gösterir tutanak.</a:t>
            </a:r>
          </a:p>
          <a:p>
            <a:pPr indent="358775" algn="just">
              <a:tabLst>
                <a:tab pos="358775" algn="l"/>
              </a:tabLst>
            </a:pP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94</a:t>
            </a:fld>
            <a:endParaRPr lang="tr-T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539750" y="549275"/>
            <a:ext cx="8237538" cy="5859463"/>
          </a:xfrm>
          <a:prstGeom prst="rect">
            <a:avLst/>
          </a:prstGeom>
          <a:noFill/>
          <a:ln w="9525">
            <a:noFill/>
            <a:miter lim="800000"/>
            <a:headEnd/>
            <a:tailEnd/>
          </a:ln>
          <a:effectLst/>
        </p:spPr>
        <p:txBody>
          <a:bodyPr anchor="ctr">
            <a:spAutoFit/>
          </a:bodyPr>
          <a:lstStyle/>
          <a:p>
            <a:pPr algn="just"/>
            <a:r>
              <a:rPr lang="tr-TR" dirty="0" smtClean="0"/>
              <a:t>	(</a:t>
            </a:r>
            <a:r>
              <a:rPr lang="tr-TR" dirty="0"/>
              <a:t>3) </a:t>
            </a:r>
            <a:r>
              <a:rPr lang="tr-TR" b="1" dirty="0"/>
              <a:t>(</a:t>
            </a:r>
            <a:r>
              <a:rPr lang="tr-TR" sz="1400" b="1" dirty="0"/>
              <a:t>8/11/2012-28461 sayılı R.G.; 8/10/2012 - 2012/3832 sayılı BKK ile değişen)</a:t>
            </a:r>
            <a:r>
              <a:rPr lang="tr-TR" b="1" dirty="0"/>
              <a:t> </a:t>
            </a:r>
            <a:r>
              <a:rPr lang="tr-TR" dirty="0"/>
              <a:t>Taşınır yönetim hesabı aşağıda açıklandığı şekilde hazırlanır:</a:t>
            </a:r>
          </a:p>
          <a:p>
            <a:pPr algn="just"/>
            <a:r>
              <a:rPr lang="tr-TR" dirty="0"/>
              <a:t>	a) </a:t>
            </a:r>
            <a:r>
              <a:rPr lang="tr-TR" sz="1200" b="1" dirty="0"/>
              <a:t>(8/11/2012-28461 sayılı R.G.; 8/10/2012 - 2012/3832 sayılı BKK ile değişen) </a:t>
            </a:r>
            <a:r>
              <a:rPr lang="tr-TR" dirty="0"/>
              <a:t>Taşınır kayıt ve kontrol yetkililerince, sayım kurulu tarafından onaylanan Taşınır Sayım ve Döküm Cetveline dayanılarak ilgisine göre iki nüsha Harcama Birimi Taşınır Yönetim Hesabı Cetveli, Müze Yönetim Hesabı Cetveli veya Kütüphane Yönetim Hesabı Cetveli düzenlenir. Bünyesinde tarihi veya sanat değeri olan taşınırlar ile kütüphane materyalleri bulunan kamu idareleri söz konusu cetvellerden ilgili olanını ayrıca düzenlerler.</a:t>
            </a:r>
          </a:p>
          <a:p>
            <a:pPr algn="just"/>
            <a:r>
              <a:rPr lang="tr-TR" dirty="0"/>
              <a:t>	b) (a) bendine göre düzenlenecek cetvellerin ekine Taşınır Sayım ve Döküm Cetveli eklenir ve harcama yetkilisinin onayına sunulur. Harcama yetkilisince, Cetvelin Taşınır Sayım ve Döküm Cetveline uygunluğu kontrol edilerek muhasebe yetkilisine gönderilir.</a:t>
            </a:r>
          </a:p>
          <a:p>
            <a:pPr algn="just"/>
            <a:r>
              <a:rPr lang="tr-TR" dirty="0"/>
              <a:t>	c) Muhasebe yetkilisi, gönderilen cetvellerdeki kayıtları muhasebe kayıtlarıyla karşılaştırıp uygunluğunu onaylar ve harcama yetkilisine geri gönderir.</a:t>
            </a:r>
          </a:p>
          <a:p>
            <a:pPr algn="just"/>
            <a:r>
              <a:rPr lang="tr-TR" dirty="0"/>
              <a:t>	ç)</a:t>
            </a:r>
            <a:r>
              <a:rPr lang="tr-TR" b="1" dirty="0"/>
              <a:t> (</a:t>
            </a:r>
            <a:r>
              <a:rPr lang="tr-TR" sz="1200" b="1" dirty="0"/>
              <a:t>8/11/2012-28461 sayılı R.G.; 8/10/2012 - 2012/3832 sayılı BKK ile değişen) </a:t>
            </a:r>
            <a:r>
              <a:rPr lang="tr-TR" dirty="0">
                <a:solidFill>
                  <a:srgbClr val="FF0000"/>
                </a:solidFill>
              </a:rPr>
              <a:t>Taşınır yönetim hesabı; yetkili mercilerce istenildiğinde ibraz edilmek veya gönderilmek üzere harcama biriminde, yurt dışı teşkilatının taşınır yönetim hesabı ise merkez teşkilatında muhafaza edilir.</a:t>
            </a:r>
          </a:p>
          <a:p>
            <a:pPr algn="ctr"/>
            <a:r>
              <a:rPr lang="tr-TR" dirty="0"/>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95</a:t>
            </a:fld>
            <a:endParaRPr lang="tr-T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250825" y="452507"/>
            <a:ext cx="8612188" cy="5632311"/>
          </a:xfrm>
          <a:prstGeom prst="rect">
            <a:avLst/>
          </a:prstGeom>
          <a:noFill/>
          <a:ln w="9525">
            <a:noFill/>
            <a:miter lim="800000"/>
            <a:headEnd/>
            <a:tailEnd/>
          </a:ln>
          <a:effectLst/>
        </p:spPr>
        <p:txBody>
          <a:bodyPr anchor="ctr">
            <a:spAutoFit/>
          </a:bodyPr>
          <a:lstStyle/>
          <a:p>
            <a:pPr indent="358775" algn="ctr">
              <a:tabLst>
                <a:tab pos="358775" algn="l"/>
              </a:tabLst>
            </a:pPr>
            <a:r>
              <a:rPr lang="tr-TR" b="1" dirty="0"/>
              <a:t>Taşınır kesin </a:t>
            </a:r>
            <a:r>
              <a:rPr lang="tr-TR" b="1" dirty="0" smtClean="0"/>
              <a:t>hesabı</a:t>
            </a:r>
          </a:p>
          <a:p>
            <a:pPr indent="358775" algn="ctr">
              <a:tabLst>
                <a:tab pos="358775" algn="l"/>
              </a:tabLst>
            </a:pPr>
            <a:endParaRPr lang="tr-TR" dirty="0"/>
          </a:p>
          <a:p>
            <a:pPr indent="358775" algn="just">
              <a:tabLst>
                <a:tab pos="358775" algn="l"/>
              </a:tabLst>
            </a:pPr>
            <a:r>
              <a:rPr lang="tr-TR" b="1" dirty="0"/>
              <a:t>	MADDE 35 – </a:t>
            </a:r>
            <a:r>
              <a:rPr lang="tr-TR" sz="1200" b="1" dirty="0"/>
              <a:t>(8/11/2012-28461 sayılı R.G.; 8/10/2012 - 2012/3832 sayılı BKK ile değişen) </a:t>
            </a:r>
            <a:endParaRPr lang="tr-TR" dirty="0"/>
          </a:p>
          <a:p>
            <a:pPr indent="358775" algn="just">
              <a:tabLst>
                <a:tab pos="358775" algn="l"/>
              </a:tabLst>
            </a:pPr>
            <a:r>
              <a:rPr lang="tr-TR" dirty="0" smtClean="0"/>
              <a:t>(</a:t>
            </a:r>
            <a:r>
              <a:rPr lang="tr-TR" dirty="0"/>
              <a:t>1) Kamu idarelerinin taşınır kesin hesabı merkezde, dış temsilcilikler ile merkez ve taşra harcama birimleri itibarıyla düzenlenen Harcama Birimi Taşınır Yönetim Hesabı Cetvelleri konsolide edilmek suretiyle taşınır konsolide görevlilerince hazırlanır.</a:t>
            </a:r>
          </a:p>
          <a:p>
            <a:pPr indent="358775" algn="just">
              <a:tabLst>
                <a:tab pos="358775" algn="l"/>
              </a:tabLst>
            </a:pPr>
            <a:r>
              <a:rPr lang="tr-TR" dirty="0"/>
              <a:t>(2) </a:t>
            </a:r>
            <a:r>
              <a:rPr lang="tr-TR" dirty="0">
                <a:solidFill>
                  <a:srgbClr val="FF0000"/>
                </a:solidFill>
              </a:rPr>
              <a:t>Taşınır Kesin Hesap Cetveli ile Taşınır Kesin Hesap İcmal Cetvelinin bir nüshası, genel yönetim kapsamındaki kamu idarelerince </a:t>
            </a:r>
            <a:r>
              <a:rPr lang="tr-TR" dirty="0" err="1">
                <a:solidFill>
                  <a:srgbClr val="FF0000"/>
                </a:solidFill>
              </a:rPr>
              <a:t>Sayıştayın</a:t>
            </a:r>
            <a:r>
              <a:rPr lang="tr-TR" dirty="0">
                <a:solidFill>
                  <a:srgbClr val="FF0000"/>
                </a:solidFill>
              </a:rPr>
              <a:t> ilgili mevzuatında belirlenen süre içinde Sayıştay Başkanlığına gönderilir.</a:t>
            </a:r>
          </a:p>
          <a:p>
            <a:pPr indent="358775" algn="just">
              <a:tabLst>
                <a:tab pos="358775" algn="l"/>
              </a:tabLst>
            </a:pPr>
            <a:r>
              <a:rPr lang="tr-TR" dirty="0"/>
              <a:t>(3) Ayrıca, merkezi yönetim kapsamındaki kamu idarelerince, </a:t>
            </a:r>
            <a:r>
              <a:rPr lang="tr-TR" dirty="0">
                <a:solidFill>
                  <a:srgbClr val="FF0000"/>
                </a:solidFill>
              </a:rPr>
              <a:t>Taşınır Kesin Hesap Cetveli ile Taşınır Kesin Hesap İcmal Cetvelinin bir nüshası, incelenmek ve üzerinde mutabakat sağlanmak üzere Nisan ayının sonuna kadar Bakanlığa gönderilir.</a:t>
            </a:r>
            <a:r>
              <a:rPr lang="tr-TR" dirty="0"/>
              <a:t> Bakanlıkla mutabakat sağlanan ve ilgili bakan ve üst yönetici tarafından imzalanan Taşınır Kesin Hesap Cetvelleri ile Taşınır Kesin Hesap İcmal Cetvelleri, Mayıs ayının </a:t>
            </a:r>
            <a:r>
              <a:rPr lang="tr-TR" dirty="0" err="1"/>
              <a:t>onbeşine</a:t>
            </a:r>
            <a:r>
              <a:rPr lang="tr-TR" dirty="0"/>
              <a:t> kadar bütçe kesin hesap cetvelleri ile birlikte yeniden Bakanlığa gönderilir.</a:t>
            </a:r>
          </a:p>
          <a:p>
            <a:pPr indent="358775" algn="just">
              <a:tabLst>
                <a:tab pos="358775" algn="l"/>
              </a:tabLst>
            </a:pPr>
            <a:r>
              <a:rPr lang="tr-TR" dirty="0"/>
              <a:t>(4) Sosyal güvenlik kurumları ve mahalli idareler, Taşınır Kesin Hesap Cetvelleri ile Taşınır Kesin Hesap İcmal Cetvellerinin bir nüshasını bütçelerinin uygulama sonuçlarını kesin hesaba bağlayacak mercilere gönderirler.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96</a:t>
            </a:fld>
            <a:endParaRPr lang="tr-T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50825" y="941031"/>
            <a:ext cx="8621713" cy="4801314"/>
          </a:xfrm>
          <a:prstGeom prst="rect">
            <a:avLst/>
          </a:prstGeom>
          <a:noFill/>
          <a:ln w="9525">
            <a:noFill/>
            <a:miter lim="800000"/>
            <a:headEnd/>
            <a:tailEnd/>
          </a:ln>
          <a:effectLst/>
        </p:spPr>
        <p:txBody>
          <a:bodyPr anchor="ctr">
            <a:spAutoFit/>
          </a:bodyPr>
          <a:lstStyle/>
          <a:p>
            <a:pPr algn="ctr"/>
            <a:r>
              <a:rPr lang="tr-TR" b="1" dirty="0"/>
              <a:t>SEKİZİNCİ BÖLÜM</a:t>
            </a:r>
            <a:endParaRPr lang="tr-TR" dirty="0"/>
          </a:p>
          <a:p>
            <a:pPr algn="ctr"/>
            <a:r>
              <a:rPr lang="tr-TR" b="1" dirty="0"/>
              <a:t>Numaralandırma ve Kod </a:t>
            </a:r>
            <a:r>
              <a:rPr lang="tr-TR" b="1" dirty="0" smtClean="0"/>
              <a:t>Sistemi</a:t>
            </a:r>
          </a:p>
          <a:p>
            <a:pPr algn="ctr"/>
            <a:endParaRPr lang="tr-TR" dirty="0"/>
          </a:p>
          <a:p>
            <a:pPr algn="ctr"/>
            <a:r>
              <a:rPr lang="tr-TR" b="1" dirty="0"/>
              <a:t>	Dayanıklı taşınırların </a:t>
            </a:r>
            <a:r>
              <a:rPr lang="tr-TR" b="1" dirty="0" smtClean="0"/>
              <a:t>numaralanması</a:t>
            </a:r>
          </a:p>
          <a:p>
            <a:pPr algn="ctr"/>
            <a:endParaRPr lang="tr-TR" dirty="0"/>
          </a:p>
          <a:p>
            <a:pPr algn="just"/>
            <a:r>
              <a:rPr lang="tr-TR" b="1" dirty="0"/>
              <a:t>	MADDE 36 –</a:t>
            </a:r>
            <a:r>
              <a:rPr lang="tr-TR" dirty="0"/>
              <a:t> (1) Giriş kaydı yapılan dayanıklı taşınırlara, taşınır kayıt ve kontrol yetkilisi tarafından bir sicil numarası verilir. Bu numara yazma, kazıma, damga vurma veya etiket yapıştırma suretiyle taşınırın üzerinde kalıcı olacak şekilde belirtilir. Fiziki veya kullanım özellikleri nedeniyle numaralandırılması mümkün olmayan taşınırlara bu işlem uygulanmaz.</a:t>
            </a:r>
          </a:p>
          <a:p>
            <a:pPr algn="just"/>
            <a:r>
              <a:rPr lang="tr-TR" dirty="0"/>
              <a:t>	</a:t>
            </a:r>
          </a:p>
          <a:p>
            <a:pPr algn="just"/>
            <a:r>
              <a:rPr lang="tr-TR" dirty="0"/>
              <a:t>	(2) Sicil numarası üç grup rakamdan oluşur. Birinci grup rakam, taşınırın Dayanıklı Taşınırlar Defterinde ayrıntılı izlenmek üzere kaydedildiği taşınır kodundan; ikinci grup rakam, taşınırın giriş kaydedildiği yılın son iki rakamından; üçüncü grup rakam ise taşınıra verilen giriş sıra numarasından oluşur.</a:t>
            </a:r>
          </a:p>
          <a:p>
            <a:pPr algn="ctr"/>
            <a:r>
              <a:rPr lang="tr-TR" b="1" dirty="0"/>
              <a:t>	</a:t>
            </a:r>
            <a:endParaRPr lang="tr-TR" dirty="0"/>
          </a:p>
          <a:p>
            <a:pPr algn="ctr"/>
            <a:r>
              <a:rPr lang="tr-TR" b="1" dirty="0"/>
              <a:t>	</a:t>
            </a:r>
            <a:endParaRPr lang="tr-TR" dirty="0"/>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97</a:t>
            </a:fld>
            <a:endParaRPr lang="tr-T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250825" y="2187527"/>
            <a:ext cx="8621713" cy="2308324"/>
          </a:xfrm>
          <a:prstGeom prst="rect">
            <a:avLst/>
          </a:prstGeom>
          <a:noFill/>
          <a:ln w="9525">
            <a:noFill/>
            <a:miter lim="800000"/>
            <a:headEnd/>
            <a:tailEnd/>
          </a:ln>
          <a:effectLst/>
        </p:spPr>
        <p:txBody>
          <a:bodyPr anchor="ctr">
            <a:spAutoFit/>
          </a:bodyPr>
          <a:lstStyle/>
          <a:p>
            <a:pPr algn="ctr"/>
            <a:r>
              <a:rPr lang="tr-TR" b="1" dirty="0"/>
              <a:t>	</a:t>
            </a:r>
            <a:endParaRPr lang="tr-TR" dirty="0"/>
          </a:p>
          <a:p>
            <a:pPr algn="ctr"/>
            <a:r>
              <a:rPr lang="tr-TR" b="1" dirty="0"/>
              <a:t>	Taşınır kodları ve detaylı hesap planı </a:t>
            </a:r>
            <a:endParaRPr lang="tr-TR" b="1" dirty="0" smtClean="0"/>
          </a:p>
          <a:p>
            <a:pPr algn="ctr"/>
            <a:endParaRPr lang="tr-TR" dirty="0"/>
          </a:p>
          <a:p>
            <a:pPr algn="just"/>
            <a:r>
              <a:rPr lang="tr-TR" b="1" dirty="0"/>
              <a:t>	MADDE 37 – </a:t>
            </a:r>
            <a:r>
              <a:rPr lang="tr-TR" dirty="0"/>
              <a:t>(1) Taşınırın Bakanlıkça belirlenen düzey detay kodundan sonraki detay kodları, kamu idarelerince ölçü birimi esas alınarak belirlenir. </a:t>
            </a:r>
          </a:p>
          <a:p>
            <a:pPr algn="just"/>
            <a:r>
              <a:rPr lang="tr-TR" dirty="0"/>
              <a:t>		</a:t>
            </a:r>
          </a:p>
          <a:p>
            <a:pPr algn="just"/>
            <a:r>
              <a:rPr lang="tr-TR" dirty="0"/>
              <a:t>	(2) Kapsamdaki kamu idarelerinin muhasebe detaylı hesap planları, Yönetmelik ekindeki Taşınır Kod Listesine uygun olarak belirlenir.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98</a:t>
            </a:fld>
            <a:endParaRPr lang="tr-TR"/>
          </a:p>
        </p:txBody>
      </p:sp>
    </p:spTree>
    <p:extLst>
      <p:ext uri="{BB962C8B-B14F-4D97-AF65-F5344CB8AC3E}">
        <p14:creationId xmlns:p14="http://schemas.microsoft.com/office/powerpoint/2010/main" xmlns="" val="19414724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179388" y="248533"/>
            <a:ext cx="8632825" cy="6186309"/>
          </a:xfrm>
          <a:prstGeom prst="rect">
            <a:avLst/>
          </a:prstGeom>
          <a:noFill/>
          <a:ln w="9525">
            <a:noFill/>
            <a:miter lim="800000"/>
            <a:headEnd/>
            <a:tailEnd/>
          </a:ln>
          <a:effectLst/>
        </p:spPr>
        <p:txBody>
          <a:bodyPr anchor="ctr">
            <a:spAutoFit/>
          </a:bodyPr>
          <a:lstStyle/>
          <a:p>
            <a:pPr algn="ctr"/>
            <a:r>
              <a:rPr lang="tr-TR" b="1" dirty="0"/>
              <a:t>	Harcama birimi ve ambarların kodlanması ve </a:t>
            </a:r>
            <a:r>
              <a:rPr lang="tr-TR" b="1" dirty="0" err="1"/>
              <a:t>Sayıştaya</a:t>
            </a:r>
            <a:r>
              <a:rPr lang="tr-TR" b="1" dirty="0"/>
              <a:t> bildirilmesi</a:t>
            </a:r>
            <a:endParaRPr lang="tr-TR" dirty="0"/>
          </a:p>
          <a:p>
            <a:pPr algn="just"/>
            <a:r>
              <a:rPr lang="tr-TR" b="1" dirty="0"/>
              <a:t>	MADDE 38 –</a:t>
            </a:r>
            <a:r>
              <a:rPr lang="tr-TR" dirty="0"/>
              <a:t> (1) Kapsamdaki kamu idarelerinde harcama birimlerine ve bunlara bağlı ambarlara  aşağıdaki esaslara göre birer kod numarası verilir.</a:t>
            </a:r>
          </a:p>
          <a:p>
            <a:pPr algn="just"/>
            <a:r>
              <a:rPr lang="tr-TR" dirty="0"/>
              <a:t>	a) </a:t>
            </a:r>
            <a:r>
              <a:rPr lang="tr-TR" dirty="0">
                <a:solidFill>
                  <a:srgbClr val="FF0000"/>
                </a:solidFill>
              </a:rPr>
              <a:t>Harcama birimlerine iki grup ve </a:t>
            </a:r>
            <a:r>
              <a:rPr lang="tr-TR" dirty="0" err="1">
                <a:solidFill>
                  <a:srgbClr val="FF0000"/>
                </a:solidFill>
              </a:rPr>
              <a:t>onbir</a:t>
            </a:r>
            <a:r>
              <a:rPr lang="tr-TR" dirty="0">
                <a:solidFill>
                  <a:srgbClr val="FF0000"/>
                </a:solidFill>
              </a:rPr>
              <a:t> rakamdan oluşan kod verilir. Birinci grup (00.00.00.00) sekiz karakterden oluşur ve idarenin analitik bütçe uygulamasına ilişkin kurumsal sınıflandırmadaki düzeylerini gösterir. İkinci grup (000) üç karakterden oluşur ve o ilçe, il, bölge veya merkezdeki harcama birimi sayısını gösterir. Bakanlık saymanlık otomasyon sistemini (say2000i) kullanan idarelerde Bakanlıkça verilen birim kodları kullanılır.</a:t>
            </a:r>
          </a:p>
          <a:p>
            <a:pPr algn="just"/>
            <a:r>
              <a:rPr lang="tr-TR" dirty="0"/>
              <a:t>	b) Harcama birimlerinin bünyesinde bulunan ambarlara harcama yetkililerince bir düzeyli ve iki karakterden oluşan kod verilir. Bu kod aynı harcama birimine bağlı ambarların sayısını gösterir. Ambar, bağlı olduğu harcama birimi koduyla birlikte tanımlanır</a:t>
            </a:r>
            <a:r>
              <a:rPr lang="tr-TR" dirty="0" smtClean="0"/>
              <a:t>.</a:t>
            </a:r>
            <a:r>
              <a:rPr lang="tr-TR" dirty="0"/>
              <a:t>	</a:t>
            </a:r>
          </a:p>
          <a:p>
            <a:pPr algn="just"/>
            <a:r>
              <a:rPr lang="tr-TR" dirty="0"/>
              <a:t>	(2) Bu kodlar taşınır kayıt ve kontrol yetkilileri ile taşınır konsolide görevlilerince yapılan taşınır işlemlerine ilişkin olarak düzenlenen belge ve cetvellerde kullanılır</a:t>
            </a:r>
            <a:r>
              <a:rPr lang="tr-TR" dirty="0" smtClean="0"/>
              <a:t>.</a:t>
            </a:r>
            <a:r>
              <a:rPr lang="tr-TR" dirty="0"/>
              <a:t>	</a:t>
            </a:r>
          </a:p>
          <a:p>
            <a:pPr algn="just"/>
            <a:r>
              <a:rPr lang="tr-TR" dirty="0"/>
              <a:t>	(3) </a:t>
            </a:r>
            <a:r>
              <a:rPr lang="tr-TR" dirty="0">
                <a:solidFill>
                  <a:srgbClr val="92D050"/>
                </a:solidFill>
              </a:rPr>
              <a:t>Kamu idareleri, her malî yılbaşından önce, harcama birimlerini ve bunlara bağlı ambarların açık adreslerini ve bu ambarlardan sorumlu taşınır kayıt ve kontrol yetkililerinin ad, </a:t>
            </a:r>
            <a:r>
              <a:rPr lang="tr-TR" dirty="0" err="1">
                <a:solidFill>
                  <a:srgbClr val="92D050"/>
                </a:solidFill>
              </a:rPr>
              <a:t>soyad</a:t>
            </a:r>
            <a:r>
              <a:rPr lang="tr-TR" dirty="0">
                <a:solidFill>
                  <a:srgbClr val="92D050"/>
                </a:solidFill>
              </a:rPr>
              <a:t> ve unvanlarını gösteren listeleri </a:t>
            </a:r>
            <a:r>
              <a:rPr lang="tr-TR" dirty="0" err="1">
                <a:solidFill>
                  <a:srgbClr val="92D050"/>
                </a:solidFill>
              </a:rPr>
              <a:t>Sayıştaya</a:t>
            </a:r>
            <a:r>
              <a:rPr lang="tr-TR" dirty="0">
                <a:solidFill>
                  <a:srgbClr val="92D050"/>
                </a:solidFill>
              </a:rPr>
              <a:t> göndermekle yükümlüdür. Yıl içinde yapılan değişiklikler de, değişiklik tarihinden itibaren en geç bir ay içinde </a:t>
            </a:r>
            <a:r>
              <a:rPr lang="tr-TR" dirty="0" err="1">
                <a:solidFill>
                  <a:srgbClr val="92D050"/>
                </a:solidFill>
              </a:rPr>
              <a:t>Sayıştaya</a:t>
            </a:r>
            <a:r>
              <a:rPr lang="tr-TR" dirty="0">
                <a:solidFill>
                  <a:srgbClr val="92D050"/>
                </a:solidFill>
              </a:rPr>
              <a:t> bildirilir.</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pPr>
                <a:defRPr/>
              </a:pPr>
              <a:t>99</a:t>
            </a:fld>
            <a:endParaRPr lang="tr-T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588</TotalTime>
  <Words>3317</Words>
  <Application>Microsoft Office PowerPoint</Application>
  <PresentationFormat>Ekran Gösterisi (4:3)</PresentationFormat>
  <Paragraphs>2713</Paragraphs>
  <Slides>110</Slides>
  <Notes>1</Notes>
  <HiddenSlides>0</HiddenSlides>
  <MMClips>0</MMClips>
  <ScaleCrop>false</ScaleCrop>
  <HeadingPairs>
    <vt:vector size="6" baseType="variant">
      <vt:variant>
        <vt:lpstr>Tema</vt:lpstr>
      </vt:variant>
      <vt:variant>
        <vt:i4>4</vt:i4>
      </vt:variant>
      <vt:variant>
        <vt:lpstr>Katıştırılmış OLE Hizmet Programları</vt:lpstr>
      </vt:variant>
      <vt:variant>
        <vt:i4>2</vt:i4>
      </vt:variant>
      <vt:variant>
        <vt:lpstr>Slayt Başlıkları</vt:lpstr>
      </vt:variant>
      <vt:variant>
        <vt:i4>110</vt:i4>
      </vt:variant>
    </vt:vector>
  </HeadingPairs>
  <TitlesOfParts>
    <vt:vector size="116" baseType="lpstr">
      <vt:lpstr>Ofis Teması</vt:lpstr>
      <vt:lpstr>1_Ofis Teması</vt:lpstr>
      <vt:lpstr>2_Ofis Teması</vt:lpstr>
      <vt:lpstr>Akış</vt:lpstr>
      <vt:lpstr>Çalışma Sayfası</vt:lpstr>
      <vt:lpstr>Worksheet</vt:lpstr>
      <vt:lpstr>        Taşınır Mal Yönetmeliği STEMİ Semineri   Bayram KESER Mali Hizmetler Uzmanı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Taşınır İşlemlerinde Tutulacak Defterler Hangileridir?</vt:lpstr>
      <vt:lpstr>Slayt 22</vt:lpstr>
      <vt:lpstr>Slayt 23</vt:lpstr>
      <vt:lpstr>Slayt 24</vt:lpstr>
      <vt:lpstr>Slayt 25</vt:lpstr>
      <vt:lpstr>Slayt 26</vt:lpstr>
      <vt:lpstr>Slayt 27</vt:lpstr>
      <vt:lpstr>Slayt 28</vt:lpstr>
      <vt:lpstr>Slayt 29</vt:lpstr>
      <vt:lpstr>Yönetmelik kapsamında düzenlenecek belge ve cetveller nelerdir? </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vector>
  </TitlesOfParts>
  <Company>F_s_M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Bayram KESER</cp:lastModifiedBy>
  <cp:revision>116</cp:revision>
  <dcterms:created xsi:type="dcterms:W3CDTF">2013-03-24T13:14:50Z</dcterms:created>
  <dcterms:modified xsi:type="dcterms:W3CDTF">2014-04-04T12:15:02Z</dcterms:modified>
</cp:coreProperties>
</file>