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1"/>
  </p:sldMasterIdLst>
  <p:notesMasterIdLst>
    <p:notesMasterId r:id="rId17"/>
  </p:notesMasterIdLst>
  <p:handoutMasterIdLst>
    <p:handoutMasterId r:id="rId18"/>
  </p:handoutMasterIdLst>
  <p:sldIdLst>
    <p:sldId id="906" r:id="rId2"/>
    <p:sldId id="972" r:id="rId3"/>
    <p:sldId id="947" r:id="rId4"/>
    <p:sldId id="974" r:id="rId5"/>
    <p:sldId id="976" r:id="rId6"/>
    <p:sldId id="975" r:id="rId7"/>
    <p:sldId id="977" r:id="rId8"/>
    <p:sldId id="978" r:id="rId9"/>
    <p:sldId id="979" r:id="rId10"/>
    <p:sldId id="980" r:id="rId11"/>
    <p:sldId id="981" r:id="rId12"/>
    <p:sldId id="982" r:id="rId13"/>
    <p:sldId id="983" r:id="rId14"/>
    <p:sldId id="984" r:id="rId15"/>
    <p:sldId id="985" r:id="rId16"/>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FF9900"/>
    <a:srgbClr val="000000"/>
    <a:srgbClr val="3366FF"/>
    <a:srgbClr val="808080"/>
    <a:srgbClr val="663300"/>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87" autoAdjust="0"/>
    <p:restoredTop sz="94728" autoAdjust="0"/>
  </p:normalViewPr>
  <p:slideViewPr>
    <p:cSldViewPr>
      <p:cViewPr>
        <p:scale>
          <a:sx n="66" d="100"/>
          <a:sy n="66" d="100"/>
        </p:scale>
        <p:origin x="-1614" y="-65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2D8275-1A72-45DE-9092-FA3636C4E33D}" type="slidenum">
              <a:rPr lang="tr-TR"/>
              <a:pPr>
                <a:defRPr/>
              </a:pPr>
              <a:t>‹#›</a:t>
            </a:fld>
            <a:endParaRPr lang="tr-TR"/>
          </a:p>
        </p:txBody>
      </p:sp>
    </p:spTree>
    <p:extLst>
      <p:ext uri="{BB962C8B-B14F-4D97-AF65-F5344CB8AC3E}">
        <p14:creationId xmlns="" xmlns:p14="http://schemas.microsoft.com/office/powerpoint/2010/main" val="74990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28B6095-8339-42C8-831F-CB1B03854C81}" type="slidenum">
              <a:rPr lang="tr-TR"/>
              <a:pPr>
                <a:defRPr/>
              </a:pPr>
              <a:t>‹#›</a:t>
            </a:fld>
            <a:endParaRPr lang="tr-TR"/>
          </a:p>
        </p:txBody>
      </p:sp>
    </p:spTree>
    <p:extLst>
      <p:ext uri="{BB962C8B-B14F-4D97-AF65-F5344CB8AC3E}">
        <p14:creationId xmlns="" xmlns:p14="http://schemas.microsoft.com/office/powerpoint/2010/main" val="93751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fld id="{5F5AD4CF-DD18-405B-95B7-1FA3980BE650}" type="datetime1">
              <a:rPr lang="tr-TR" smtClean="0"/>
              <a:pPr>
                <a:defRPr/>
              </a:pPr>
              <a:t>27.08.2014</a:t>
            </a:fld>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D729D090-7C8D-4117-BB1E-67E7C1AF10A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395A10D7-D33D-4D04-86FF-03E5EFB97FB5}"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C41CEC7-1297-4D68-8F57-F40ABA041DF5}"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6BCD2CB7-D326-457D-9892-66461F43CCD8}"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3219C28-6FF8-4196-9793-85C4D26ECC25}"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A44752EE-5C85-4BB8-A00E-A09CE715E4FD}"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EED6105-C018-4EC7-8FA9-42BD2F62F2F5}"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fld id="{42161D82-C9D2-43F3-8287-3BFB2168DA5E}"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211180-291C-4041-864B-AAB008FAF957}"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C8037730-E2F7-424F-A9CA-0CBBDFDD540A}"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ADD2B91-B18D-4448-8775-408E835F5E2D}"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fld id="{A973AE98-08CE-4A17-992A-9268E1509BC2}" type="datetime1">
              <a:rPr lang="tr-TR" smtClean="0"/>
              <a:pPr>
                <a:defRPr/>
              </a:pPr>
              <a:t>27.08.2014</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D98C2F5-8DE7-4700-811A-132565E2C25D}"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fld id="{BE2B9B99-E7C2-4206-ADEF-8192084F21A3}" type="datetime1">
              <a:rPr lang="tr-TR" smtClean="0"/>
              <a:pPr>
                <a:defRPr/>
              </a:pPr>
              <a:t>27.08.2014</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449A2D72-CB06-4C68-B8D1-9E9343FFD9FF}"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3A7A5C-1104-4628-BA77-BFCCE4F367E0}" type="datetime1">
              <a:rPr lang="tr-TR" smtClean="0"/>
              <a:pPr>
                <a:defRPr/>
              </a:pPr>
              <a:t>27.08.2014</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8B11A04-EDDC-4E96-BB40-C52FF02262C5}" type="slidenum">
              <a:rPr lang="tr-TR" smtClean="0"/>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3E66C0F5-2759-40CD-AF80-A226B2653D51}"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FB9B725-6185-4D6E-B4A9-3B27BDF0BEE2}"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fld id="{2A0343B2-DA9C-4078-AB2A-0E2D6545A1C0}"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58D241C-D3AE-4E6E-9D08-F2F6C973FAA8}"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7B31324-591F-48C4-BB82-A69572D58327}" type="datetime1">
              <a:rPr lang="tr-TR" smtClean="0"/>
              <a:pPr>
                <a:defRPr/>
              </a:pPr>
              <a:t>27.08.2014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C71F3B4-EEE7-400C-862C-C113AA9B6D1F}"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636912"/>
            <a:ext cx="8281987" cy="3240460"/>
          </a:xfrm>
        </p:spPr>
        <p:txBody>
          <a:bodyPr/>
          <a:lstStyle/>
          <a:p>
            <a:pPr algn="ctr">
              <a:tabLst/>
              <a:defRPr/>
            </a:pPr>
            <a:r>
              <a:rPr lang="tr-TR" sz="2800" dirty="0">
                <a:solidFill>
                  <a:schemeClr val="tx1"/>
                </a:solidFill>
              </a:rPr>
              <a:t>Taşınır Mal Yönetmeliği ve </a:t>
            </a:r>
            <a:br>
              <a:rPr lang="tr-TR" sz="2800" dirty="0">
                <a:solidFill>
                  <a:schemeClr val="tx1"/>
                </a:solidFill>
              </a:rPr>
            </a:br>
            <a:r>
              <a:rPr lang="tr-TR" sz="2800" dirty="0">
                <a:solidFill>
                  <a:schemeClr val="tx1"/>
                </a:solidFill>
              </a:rPr>
              <a:t>TAŞINIR KAYIT VE YÖNETİM SİSTEMİ </a:t>
            </a:r>
            <a:r>
              <a:rPr lang="tr-TR" sz="2800" dirty="0" smtClean="0">
                <a:solidFill>
                  <a:schemeClr val="tx1"/>
                </a:solidFill>
              </a:rPr>
              <a:t>Semineri</a:t>
            </a:r>
            <a:br>
              <a:rPr lang="tr-TR" sz="2800" dirty="0" smtClean="0">
                <a:solidFill>
                  <a:schemeClr val="tx1"/>
                </a:solidFill>
              </a:rPr>
            </a:br>
            <a:r>
              <a:rPr lang="tr-TR" sz="2800" dirty="0">
                <a:solidFill>
                  <a:schemeClr val="tx1"/>
                </a:solidFill>
              </a:rPr>
              <a:t/>
            </a:r>
            <a:br>
              <a:rPr lang="tr-TR" sz="2800" dirty="0">
                <a:solidFill>
                  <a:schemeClr val="tx1"/>
                </a:solidFill>
              </a:rPr>
            </a:br>
            <a:r>
              <a:rPr lang="tr-TR" sz="2800" dirty="0">
                <a:solidFill>
                  <a:schemeClr val="tx1"/>
                </a:solidFill>
              </a:rPr>
              <a:t/>
            </a:r>
            <a:br>
              <a:rPr lang="tr-TR" sz="2800" dirty="0">
                <a:solidFill>
                  <a:schemeClr val="tx1"/>
                </a:solidFill>
              </a:rPr>
            </a:br>
            <a:r>
              <a:rPr lang="tr-TR" sz="2400" spc="0" dirty="0">
                <a:ln>
                  <a:noFill/>
                </a:ln>
                <a:solidFill>
                  <a:srgbClr val="000000"/>
                </a:solidFill>
                <a:latin typeface="Verdana" pitchFamily="34" charset="0"/>
                <a:ea typeface="+mn-ea"/>
                <a:cs typeface="+mn-cs"/>
              </a:rPr>
              <a:t>Bayram </a:t>
            </a:r>
            <a:r>
              <a:rPr lang="tr-TR" sz="2400" spc="0" dirty="0" smtClean="0">
                <a:ln>
                  <a:noFill/>
                </a:ln>
                <a:solidFill>
                  <a:srgbClr val="000000"/>
                </a:solidFill>
                <a:latin typeface="Verdana" pitchFamily="34" charset="0"/>
                <a:ea typeface="+mn-ea"/>
                <a:cs typeface="+mn-cs"/>
              </a:rPr>
              <a:t>KESER</a:t>
            </a:r>
            <a:br>
              <a:rPr lang="tr-TR" sz="2400" spc="0" dirty="0" smtClean="0">
                <a:ln>
                  <a:noFill/>
                </a:ln>
                <a:solidFill>
                  <a:srgbClr val="000000"/>
                </a:solidFill>
                <a:latin typeface="Verdana" pitchFamily="34" charset="0"/>
                <a:ea typeface="+mn-ea"/>
                <a:cs typeface="+mn-cs"/>
              </a:rPr>
            </a:br>
            <a:r>
              <a:rPr lang="tr-TR" sz="2000" b="0" spc="0" dirty="0" smtClean="0">
                <a:ln>
                  <a:noFill/>
                </a:ln>
                <a:solidFill>
                  <a:srgbClr val="000000"/>
                </a:solidFill>
                <a:latin typeface="Verdana" pitchFamily="34" charset="0"/>
                <a:ea typeface="+mn-ea"/>
                <a:cs typeface="+mn-cs"/>
              </a:rPr>
              <a:t>Mali </a:t>
            </a:r>
            <a:r>
              <a:rPr lang="tr-TR" sz="2000" b="0" spc="0" dirty="0">
                <a:ln>
                  <a:noFill/>
                </a:ln>
                <a:solidFill>
                  <a:srgbClr val="000000"/>
                </a:solidFill>
                <a:latin typeface="Verdana" pitchFamily="34" charset="0"/>
                <a:ea typeface="+mn-ea"/>
                <a:cs typeface="+mn-cs"/>
              </a:rPr>
              <a:t>Hizmetler Uzmanı</a:t>
            </a:r>
            <a:br>
              <a:rPr lang="tr-TR" sz="2000" b="0" spc="0" dirty="0">
                <a:ln>
                  <a:noFill/>
                </a:ln>
                <a:solidFill>
                  <a:srgbClr val="000000"/>
                </a:solidFill>
                <a:latin typeface="Verdana" pitchFamily="34" charset="0"/>
                <a:ea typeface="+mn-ea"/>
                <a:cs typeface="+mn-cs"/>
              </a:rPr>
            </a:br>
            <a:endParaRPr lang="tr-TR" sz="2800" dirty="0">
              <a:solidFill>
                <a:schemeClr val="accent6">
                  <a:tint val="1000"/>
                </a:schemeClr>
              </a:solidFill>
            </a:endParaRPr>
          </a:p>
        </p:txBody>
      </p:sp>
      <p:pic>
        <p:nvPicPr>
          <p:cNvPr id="6149" name="Picture 6"/>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a:xfrm>
            <a:off x="4265613" y="188913"/>
            <a:ext cx="792162" cy="647700"/>
          </a:xfrm>
          <a:noFill/>
        </p:spPr>
      </p:pic>
      <p:sp>
        <p:nvSpPr>
          <p:cNvPr id="6147" name="4 Slayt Numarası Yer Tutucusu"/>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5655677B-94CE-4BB5-A0DC-BC1C67396477}" type="slidenum">
              <a:rPr lang="tr-TR" sz="1200">
                <a:solidFill>
                  <a:schemeClr val="tx2"/>
                </a:solidFill>
              </a:rPr>
              <a:pPr eaLnBrk="1" hangingPunct="1"/>
              <a:t>1</a:t>
            </a:fld>
            <a:endParaRPr lang="tr-TR" sz="1200">
              <a:solidFill>
                <a:schemeClr val="tx2"/>
              </a:solidFill>
            </a:endParaRPr>
          </a:p>
        </p:txBody>
      </p:sp>
      <p:sp>
        <p:nvSpPr>
          <p:cNvPr id="6148" name="Text Box 11"/>
          <p:cNvSpPr txBox="1">
            <a:spLocks noChangeArrowheads="1"/>
          </p:cNvSpPr>
          <p:nvPr/>
        </p:nvSpPr>
        <p:spPr bwMode="auto">
          <a:xfrm>
            <a:off x="2916238" y="908050"/>
            <a:ext cx="3643312" cy="825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a:latin typeface="Times New Roman" pitchFamily="18" charset="0"/>
              </a:rPr>
              <a:t>T.C</a:t>
            </a:r>
          </a:p>
          <a:p>
            <a:pPr algn="ctr" eaLnBrk="1" hangingPunct="1"/>
            <a:r>
              <a:rPr lang="tr-TR">
                <a:latin typeface="Times New Roman" pitchFamily="18" charset="0"/>
              </a:rPr>
              <a:t>MİLLÎ EĞİTİM BAKANLIĞI</a:t>
            </a:r>
          </a:p>
          <a:p>
            <a:pPr algn="ctr" eaLnBrk="1" hangingPunct="1"/>
            <a:r>
              <a:rPr lang="tr-TR">
                <a:latin typeface="Times New Roman" pitchFamily="18" charset="0"/>
              </a:rPr>
              <a:t>STRATEJİ GELİŞTİRME BAŞKANLIĞI</a:t>
            </a:r>
          </a:p>
        </p:txBody>
      </p:sp>
      <p:sp>
        <p:nvSpPr>
          <p:cNvPr id="7" name="6 Metin kutusu"/>
          <p:cNvSpPr txBox="1"/>
          <p:nvPr/>
        </p:nvSpPr>
        <p:spPr>
          <a:xfrm>
            <a:off x="2555776" y="5733256"/>
            <a:ext cx="4104456" cy="400110"/>
          </a:xfrm>
          <a:prstGeom prst="rect">
            <a:avLst/>
          </a:prstGeom>
          <a:noFill/>
        </p:spPr>
        <p:txBody>
          <a:bodyPr wrap="square" rtlCol="0">
            <a:spAutoFit/>
          </a:bodyPr>
          <a:lstStyle/>
          <a:p>
            <a:pPr algn="ctr"/>
            <a:r>
              <a:rPr lang="tr-TR" sz="2000" dirty="0" smtClean="0"/>
              <a:t>Kuşadası, Eylül 2014</a:t>
            </a:r>
            <a:endParaRPr lang="tr-TR" sz="20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10</a:t>
            </a:fld>
            <a:endParaRPr lang="tr-TR"/>
          </a:p>
        </p:txBody>
      </p:sp>
      <p:sp>
        <p:nvSpPr>
          <p:cNvPr id="9" name="8 İçerik Yer Tutucusu"/>
          <p:cNvSpPr>
            <a:spLocks noGrp="1"/>
          </p:cNvSpPr>
          <p:nvPr>
            <p:ph idx="4294967295"/>
          </p:nvPr>
        </p:nvSpPr>
        <p:spPr>
          <a:xfrm>
            <a:off x="0" y="332657"/>
            <a:ext cx="9144000" cy="5991944"/>
          </a:xfrm>
        </p:spPr>
        <p:txBody>
          <a:bodyPr>
            <a:normAutofit/>
          </a:bodyPr>
          <a:lstStyle/>
          <a:p>
            <a:r>
              <a:rPr lang="tr-TR" dirty="0" smtClean="0"/>
              <a:t>  </a:t>
            </a:r>
          </a:p>
          <a:p>
            <a:r>
              <a:rPr lang="tr-TR" sz="3200" dirty="0" smtClean="0">
                <a:latin typeface="Verdana" pitchFamily="34" charset="0"/>
                <a:ea typeface="Verdana" pitchFamily="34" charset="0"/>
                <a:cs typeface="Verdana" pitchFamily="34" charset="0"/>
              </a:rPr>
              <a:t> </a:t>
            </a:r>
          </a:p>
          <a:p>
            <a:r>
              <a:rPr lang="tr-TR" sz="3200" dirty="0" smtClean="0">
                <a:latin typeface="Verdana" pitchFamily="34" charset="0"/>
                <a:ea typeface="Verdana" pitchFamily="34" charset="0"/>
                <a:cs typeface="Verdana" pitchFamily="34" charset="0"/>
              </a:rPr>
              <a:t> d) Taşınır yönetim hesabı; yetkili mercilerce istenildiğinde ibraz edilmek veya gönderilmek üzere harcama biriminde, yurt dışı teşkilatının taşınır yönetim hesabı ise merkez teşkilatında muhafaza edilir.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11</a:t>
            </a:fld>
            <a:endParaRPr lang="tr-TR"/>
          </a:p>
        </p:txBody>
      </p:sp>
      <p:sp>
        <p:nvSpPr>
          <p:cNvPr id="9" name="8 İçerik Yer Tutucusu"/>
          <p:cNvSpPr>
            <a:spLocks noGrp="1"/>
          </p:cNvSpPr>
          <p:nvPr>
            <p:ph idx="4294967295"/>
          </p:nvPr>
        </p:nvSpPr>
        <p:spPr>
          <a:xfrm>
            <a:off x="0" y="332657"/>
            <a:ext cx="9144000" cy="5991944"/>
          </a:xfrm>
        </p:spPr>
        <p:txBody>
          <a:bodyPr>
            <a:normAutofit fontScale="25000" lnSpcReduction="20000"/>
          </a:bodyPr>
          <a:lstStyle/>
          <a:p>
            <a:r>
              <a:rPr lang="tr-TR" dirty="0" smtClean="0"/>
              <a:t>  </a:t>
            </a:r>
          </a:p>
          <a:p>
            <a:endParaRPr lang="tr-TR" sz="3200" dirty="0" smtClean="0">
              <a:latin typeface="Verdana" pitchFamily="34" charset="0"/>
              <a:ea typeface="Verdana" pitchFamily="34" charset="0"/>
              <a:cs typeface="Verdana" pitchFamily="34" charset="0"/>
            </a:endParaRPr>
          </a:p>
          <a:p>
            <a:r>
              <a:rPr lang="tr-TR" sz="3200" dirty="0" smtClean="0">
                <a:latin typeface="Verdana" pitchFamily="34" charset="0"/>
                <a:ea typeface="Verdana" pitchFamily="34" charset="0"/>
                <a:cs typeface="Verdana" pitchFamily="34" charset="0"/>
              </a:rPr>
              <a:t> </a:t>
            </a:r>
            <a:r>
              <a:rPr lang="tr-TR" sz="12800" dirty="0" smtClean="0">
                <a:latin typeface="Verdana" pitchFamily="34" charset="0"/>
                <a:ea typeface="Verdana" pitchFamily="34" charset="0"/>
                <a:cs typeface="Verdana" pitchFamily="34" charset="0"/>
              </a:rPr>
              <a:t>İl ve İlçe konsolide görevlileri, il veya ilçesindeki tüm okul ve kurumların yıl sonuna ait işlemlerin tamamlanmasından sorumludur. Bu kapsamda harcama yetkililiği çerçevesinde yetki alanları içerisindeki okul ve kurumların yıl sonu cetvellerinden muhasebe birimince onaylanmış Harcama Birimi Taşınır Yönetim Hesabı Cetveli (14 </a:t>
            </a:r>
            <a:r>
              <a:rPr lang="tr-TR" sz="12800" dirty="0" err="1" smtClean="0">
                <a:latin typeface="Verdana" pitchFamily="34" charset="0"/>
                <a:ea typeface="Verdana" pitchFamily="34" charset="0"/>
                <a:cs typeface="Verdana" pitchFamily="34" charset="0"/>
              </a:rPr>
              <a:t>nolu</a:t>
            </a:r>
            <a:r>
              <a:rPr lang="tr-TR" sz="12800" dirty="0" smtClean="0">
                <a:latin typeface="Verdana" pitchFamily="34" charset="0"/>
                <a:ea typeface="Verdana" pitchFamily="34" charset="0"/>
                <a:cs typeface="Verdana" pitchFamily="34" charset="0"/>
              </a:rPr>
              <a:t> örnek) ve   Müze/Kütüphane Yönetim Hesabı Cetveli (18 </a:t>
            </a:r>
            <a:r>
              <a:rPr lang="tr-TR" sz="12800" dirty="0" err="1" smtClean="0">
                <a:latin typeface="Verdana" pitchFamily="34" charset="0"/>
                <a:ea typeface="Verdana" pitchFamily="34" charset="0"/>
                <a:cs typeface="Verdana" pitchFamily="34" charset="0"/>
              </a:rPr>
              <a:t>nolu</a:t>
            </a:r>
            <a:r>
              <a:rPr lang="tr-TR" sz="12800" dirty="0" smtClean="0">
                <a:latin typeface="Verdana" pitchFamily="34" charset="0"/>
                <a:ea typeface="Verdana" pitchFamily="34" charset="0"/>
                <a:cs typeface="Verdana" pitchFamily="34" charset="0"/>
              </a:rPr>
              <a:t> örnek) ile  sistemden alınacak konsolide cetvelleri yetkili mercilerce istenildiğinde ibraz edilmek veya gönderilmek üzere birimlerinde muhafaza edilecektir.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12</a:t>
            </a:fld>
            <a:endParaRPr lang="tr-TR"/>
          </a:p>
        </p:txBody>
      </p:sp>
      <p:sp>
        <p:nvSpPr>
          <p:cNvPr id="9" name="8 İçerik Yer Tutucusu"/>
          <p:cNvSpPr>
            <a:spLocks noGrp="1"/>
          </p:cNvSpPr>
          <p:nvPr>
            <p:ph idx="4294967295"/>
          </p:nvPr>
        </p:nvSpPr>
        <p:spPr>
          <a:xfrm>
            <a:off x="0" y="332657"/>
            <a:ext cx="9144000" cy="5991944"/>
          </a:xfrm>
        </p:spPr>
        <p:txBody>
          <a:bodyPr>
            <a:normAutofit/>
          </a:bodyPr>
          <a:lstStyle/>
          <a:p>
            <a:r>
              <a:rPr lang="tr-TR" dirty="0" smtClean="0"/>
              <a:t>  </a:t>
            </a:r>
          </a:p>
          <a:p>
            <a:r>
              <a:rPr lang="tr-TR" sz="3200" dirty="0" smtClean="0">
                <a:latin typeface="Verdana" pitchFamily="34" charset="0"/>
                <a:ea typeface="Verdana" pitchFamily="34" charset="0"/>
                <a:cs typeface="Verdana" pitchFamily="34" charset="0"/>
              </a:rPr>
              <a:t> </a:t>
            </a:r>
          </a:p>
          <a:p>
            <a:r>
              <a:rPr lang="tr-TR" sz="3200" dirty="0" smtClean="0">
                <a:latin typeface="Verdana" pitchFamily="34" charset="0"/>
                <a:ea typeface="Verdana" pitchFamily="34" charset="0"/>
                <a:cs typeface="Verdana" pitchFamily="34" charset="0"/>
              </a:rPr>
              <a:t> Yılsonu işlemleri, KBS Taşınır Kayıt ve Yönetim Sistemi (TKYS) üzerinden https://www.kbs.gov.tr/TMYS/tmys/duyurular.htm adresinde belirtilen "Sayım ve Yılsonu İşlemleri Kılavuzunda" belirtildiği  şekilde yapılacaktır. İşlem adımları özetle şu şekilde olacaktır;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13</a:t>
            </a:fld>
            <a:endParaRPr lang="tr-TR"/>
          </a:p>
        </p:txBody>
      </p:sp>
      <p:sp>
        <p:nvSpPr>
          <p:cNvPr id="9" name="8 İçerik Yer Tutucusu"/>
          <p:cNvSpPr>
            <a:spLocks noGrp="1"/>
          </p:cNvSpPr>
          <p:nvPr>
            <p:ph idx="4294967295"/>
          </p:nvPr>
        </p:nvSpPr>
        <p:spPr>
          <a:xfrm>
            <a:off x="0" y="0"/>
            <a:ext cx="9144000" cy="6858000"/>
          </a:xfrm>
        </p:spPr>
        <p:txBody>
          <a:bodyPr>
            <a:normAutofit fontScale="70000" lnSpcReduction="20000"/>
          </a:bodyPr>
          <a:lstStyle/>
          <a:p>
            <a:r>
              <a:rPr lang="tr-TR" dirty="0" smtClean="0"/>
              <a:t>  </a:t>
            </a:r>
          </a:p>
          <a:p>
            <a:r>
              <a:rPr lang="tr-TR" sz="3200" dirty="0" smtClean="0">
                <a:latin typeface="Verdana" pitchFamily="34" charset="0"/>
                <a:ea typeface="Verdana" pitchFamily="34" charset="0"/>
                <a:cs typeface="Verdana" pitchFamily="34" charset="0"/>
              </a:rPr>
              <a:t> </a:t>
            </a:r>
          </a:p>
          <a:p>
            <a:r>
              <a:rPr lang="tr-TR" sz="4100" dirty="0" smtClean="0">
                <a:latin typeface="Verdana" pitchFamily="34" charset="0"/>
                <a:ea typeface="Verdana" pitchFamily="34" charset="0"/>
                <a:cs typeface="Verdana" pitchFamily="34" charset="0"/>
              </a:rPr>
              <a:t>Sayım ve yıl sonu işlemlerini başlat menüsünden 2013 yılı ve her bir ambar için ayrı ayrı yapılmak kaydıyla;</a:t>
            </a:r>
          </a:p>
          <a:p>
            <a:endParaRPr lang="tr-TR" sz="4100" dirty="0" smtClean="0">
              <a:latin typeface="Verdana" pitchFamily="34" charset="0"/>
              <a:ea typeface="Verdana" pitchFamily="34" charset="0"/>
              <a:cs typeface="Verdana" pitchFamily="34" charset="0"/>
            </a:endParaRPr>
          </a:p>
          <a:p>
            <a:r>
              <a:rPr lang="tr-TR" sz="4100" dirty="0" smtClean="0">
                <a:latin typeface="Verdana" pitchFamily="34" charset="0"/>
                <a:ea typeface="Verdana" pitchFamily="34" charset="0"/>
                <a:cs typeface="Verdana" pitchFamily="34" charset="0"/>
              </a:rPr>
              <a:t>a) Ambar bazında sayım tutanağı oluşturulacak,</a:t>
            </a:r>
          </a:p>
          <a:p>
            <a:pPr>
              <a:buNone/>
            </a:pPr>
            <a:r>
              <a:rPr lang="tr-TR" sz="4100" dirty="0" smtClean="0">
                <a:latin typeface="Verdana" pitchFamily="34" charset="0"/>
                <a:ea typeface="Verdana" pitchFamily="34" charset="0"/>
                <a:cs typeface="Verdana" pitchFamily="34" charset="0"/>
              </a:rPr>
              <a:t>  b) Sayım tutanağını otomatik tamamla butonu kullanılarak tutanak doldurulacak (say2000i ile TKYS eşitliği sağlandığı varsayılarak, herhangi bir fazla veya noksanlık olmayacağından)</a:t>
            </a:r>
          </a:p>
          <a:p>
            <a:r>
              <a:rPr lang="tr-TR" sz="4100" dirty="0" smtClean="0">
                <a:latin typeface="Verdana" pitchFamily="34" charset="0"/>
                <a:ea typeface="Verdana" pitchFamily="34" charset="0"/>
                <a:cs typeface="Verdana" pitchFamily="34" charset="0"/>
              </a:rPr>
              <a:t>c) Kaydet butonuyla sayım tutanağının içeriği kaydedilecek,</a:t>
            </a:r>
          </a:p>
          <a:p>
            <a:r>
              <a:rPr lang="tr-TR" sz="4100" dirty="0" smtClean="0">
                <a:latin typeface="Verdana" pitchFamily="34" charset="0"/>
                <a:ea typeface="Verdana" pitchFamily="34" charset="0"/>
                <a:cs typeface="Verdana" pitchFamily="34" charset="0"/>
              </a:rPr>
              <a:t>d) Ve “Sayım tutanağını sonlardır” butonuyla ambar için sayım sonlandırılacak,</a:t>
            </a:r>
          </a:p>
          <a:p>
            <a:r>
              <a:rPr lang="tr-TR" sz="3200" dirty="0" smtClean="0">
                <a:latin typeface="Verdana" pitchFamily="34" charset="0"/>
                <a:ea typeface="Verdana" pitchFamily="34" charset="0"/>
                <a:cs typeface="Verdana"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14</a:t>
            </a:fld>
            <a:endParaRPr lang="tr-TR"/>
          </a:p>
        </p:txBody>
      </p:sp>
      <p:sp>
        <p:nvSpPr>
          <p:cNvPr id="9" name="8 İçerik Yer Tutucusu"/>
          <p:cNvSpPr>
            <a:spLocks noGrp="1"/>
          </p:cNvSpPr>
          <p:nvPr>
            <p:ph idx="4294967295"/>
          </p:nvPr>
        </p:nvSpPr>
        <p:spPr>
          <a:xfrm>
            <a:off x="0" y="0"/>
            <a:ext cx="9144000" cy="6858000"/>
          </a:xfrm>
        </p:spPr>
        <p:txBody>
          <a:bodyPr>
            <a:normAutofit lnSpcReduction="10000"/>
          </a:bodyPr>
          <a:lstStyle/>
          <a:p>
            <a:r>
              <a:rPr lang="tr-TR" dirty="0" smtClean="0"/>
              <a:t>  </a:t>
            </a:r>
          </a:p>
          <a:p>
            <a:r>
              <a:rPr lang="tr-TR" sz="3200" dirty="0" smtClean="0">
                <a:latin typeface="Verdana" pitchFamily="34" charset="0"/>
                <a:ea typeface="Verdana" pitchFamily="34" charset="0"/>
                <a:cs typeface="Verdana" pitchFamily="34" charset="0"/>
              </a:rPr>
              <a:t> Yine aynı menünün “sayım tutanakları listesi” kısmından oluşturulan sayım tutanaklarına ulaşılabilir ve istenildiğinde çıktısı alınabilecek, </a:t>
            </a:r>
          </a:p>
          <a:p>
            <a:r>
              <a:rPr lang="tr-TR" sz="3200" dirty="0" smtClean="0">
                <a:latin typeface="Verdana" pitchFamily="34" charset="0"/>
                <a:ea typeface="Verdana" pitchFamily="34" charset="0"/>
                <a:cs typeface="Verdana" pitchFamily="34" charset="0"/>
              </a:rPr>
              <a:t> </a:t>
            </a:r>
          </a:p>
          <a:p>
            <a:r>
              <a:rPr lang="tr-TR" sz="3200" dirty="0" smtClean="0">
                <a:latin typeface="Verdana" pitchFamily="34" charset="0"/>
                <a:ea typeface="Verdana" pitchFamily="34" charset="0"/>
                <a:cs typeface="Verdana" pitchFamily="34" charset="0"/>
              </a:rPr>
              <a:t>Tüm ambarların sayım işlemleri tamamlandığında menüde “Yıl sonu işlemlerini bitir” butonuyla 2013 yılının kayıtlarının kapatılması sağlanır ve bu işlemlerin sonunda “işlemleriniz başarıyla tamamlanmıştır” mesajı alındığında 2013 yılı işlemleri tamamlanmış kabul edilerek 2014 yılı işlemlerine başlanabilecektir.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15</a:t>
            </a:fld>
            <a:endParaRPr lang="tr-TR"/>
          </a:p>
        </p:txBody>
      </p:sp>
      <p:sp>
        <p:nvSpPr>
          <p:cNvPr id="9" name="8 İçerik Yer Tutucusu"/>
          <p:cNvSpPr>
            <a:spLocks noGrp="1"/>
          </p:cNvSpPr>
          <p:nvPr>
            <p:ph idx="4294967295"/>
          </p:nvPr>
        </p:nvSpPr>
        <p:spPr>
          <a:xfrm>
            <a:off x="0" y="0"/>
            <a:ext cx="9144000" cy="6858000"/>
          </a:xfrm>
        </p:spPr>
        <p:txBody>
          <a:bodyPr>
            <a:normAutofit/>
          </a:bodyPr>
          <a:lstStyle/>
          <a:p>
            <a:r>
              <a:rPr lang="tr-TR" dirty="0" smtClean="0"/>
              <a:t>  </a:t>
            </a:r>
          </a:p>
          <a:p>
            <a:r>
              <a:rPr lang="tr-TR" sz="3200" dirty="0" smtClean="0">
                <a:latin typeface="Verdana" pitchFamily="34" charset="0"/>
                <a:ea typeface="Verdana" pitchFamily="34" charset="0"/>
                <a:cs typeface="Verdana" pitchFamily="34" charset="0"/>
              </a:rPr>
              <a:t> Taşınır raporları menüsünden harcama birimleri bazında yönetim hesabı için istenilen diğer raporlar alınabilecektir.</a:t>
            </a:r>
          </a:p>
          <a:p>
            <a:r>
              <a:rPr lang="tr-TR" sz="3200" dirty="0" smtClean="0">
                <a:latin typeface="Verdana" pitchFamily="34" charset="0"/>
                <a:ea typeface="Verdana" pitchFamily="34" charset="0"/>
                <a:cs typeface="Verdana" pitchFamily="34" charset="0"/>
              </a:rPr>
              <a:t>Bakanlığımız merkez ve taşra harcama birimlerinin yukarıda açıklanan şekilde; KBS Taşınır Kayıt ve Yönetim Sisteminden yıl sonu işlemlerinin yapılması ve yönetim hesabı cetvellerinin alınması işlemlerinin,  en geç  31 Aralık 2014  tarihi mesai bitimine kadar tamamlaması için gerekli tedbirlerin </a:t>
            </a:r>
            <a:r>
              <a:rPr lang="tr-TR" sz="3200" smtClean="0">
                <a:latin typeface="Verdana" pitchFamily="34" charset="0"/>
                <a:ea typeface="Verdana" pitchFamily="34" charset="0"/>
                <a:cs typeface="Verdana" pitchFamily="34" charset="0"/>
              </a:rPr>
              <a:t>alınması GEREKMEKTEDİR.</a:t>
            </a:r>
            <a:endParaRPr lang="tr-TR" sz="3200" dirty="0" smtClean="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81987" cy="5904656"/>
          </a:xfrm>
        </p:spPr>
        <p:txBody>
          <a:bodyPr>
            <a:normAutofit fontScale="90000"/>
          </a:bodyPr>
          <a:lstStyle/>
          <a:p>
            <a:pPr fontAlgn="auto">
              <a:spcAft>
                <a:spcPts val="0"/>
              </a:spcAft>
              <a:defRPr/>
            </a:pPr>
            <a:r>
              <a:rPr lang="tr-TR" sz="2800" dirty="0" smtClean="0">
                <a:solidFill>
                  <a:srgbClr val="FF0000"/>
                </a:solidFill>
              </a:rPr>
              <a:t>Seminer Sunum PLANI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1. Strateji Geliştirme Başkanlığı </a:t>
            </a:r>
            <a:r>
              <a:rPr lang="tr-TR" sz="2800" dirty="0" err="1" smtClean="0">
                <a:solidFill>
                  <a:schemeClr val="tx1"/>
                </a:solidFill>
              </a:rPr>
              <a:t>nın</a:t>
            </a:r>
            <a:r>
              <a:rPr lang="tr-TR" sz="2800" dirty="0" smtClean="0">
                <a:solidFill>
                  <a:schemeClr val="tx1"/>
                </a:solidFill>
              </a:rPr>
              <a:t> görevi ve yetkileri nelerdir?</a:t>
            </a:r>
            <a:br>
              <a:rPr lang="tr-TR" sz="2800" dirty="0" smtClean="0">
                <a:solidFill>
                  <a:schemeClr val="tx1"/>
                </a:solidFill>
              </a:rPr>
            </a:br>
            <a:r>
              <a:rPr lang="tr-TR" sz="2800" dirty="0" smtClean="0">
                <a:solidFill>
                  <a:schemeClr val="tx1"/>
                </a:solidFill>
              </a:rPr>
              <a:t>2. Taşınır kesin hesabı nasıl çıkarılıyor?</a:t>
            </a:r>
            <a:br>
              <a:rPr lang="tr-TR" sz="2800" dirty="0" smtClean="0">
                <a:solidFill>
                  <a:schemeClr val="tx1"/>
                </a:solidFill>
              </a:rPr>
            </a:br>
            <a:r>
              <a:rPr lang="tr-TR" sz="2800" dirty="0" smtClean="0">
                <a:solidFill>
                  <a:schemeClr val="tx1"/>
                </a:solidFill>
              </a:rPr>
              <a:t>2. Kurum tanımlama işlemleri (Bölünen/birleşen okullar)</a:t>
            </a:r>
            <a:br>
              <a:rPr lang="tr-TR" sz="2800" dirty="0" smtClean="0">
                <a:solidFill>
                  <a:schemeClr val="tx1"/>
                </a:solidFill>
              </a:rPr>
            </a:br>
            <a:r>
              <a:rPr lang="tr-TR" sz="2800" dirty="0" smtClean="0">
                <a:solidFill>
                  <a:schemeClr val="tx1"/>
                </a:solidFill>
              </a:rPr>
              <a:t>3. Harcama yetkilileri/</a:t>
            </a:r>
            <a:r>
              <a:rPr lang="tr-TR" sz="2800" dirty="0" err="1" smtClean="0">
                <a:solidFill>
                  <a:schemeClr val="tx1"/>
                </a:solidFill>
              </a:rPr>
              <a:t>Tkkylerin</a:t>
            </a:r>
            <a:r>
              <a:rPr lang="tr-TR" sz="2800" dirty="0" smtClean="0">
                <a:solidFill>
                  <a:schemeClr val="tx1"/>
                </a:solidFill>
              </a:rPr>
              <a:t> sorumlulukları,</a:t>
            </a:r>
            <a:br>
              <a:rPr lang="tr-TR" sz="2800" dirty="0" smtClean="0">
                <a:solidFill>
                  <a:schemeClr val="tx1"/>
                </a:solidFill>
              </a:rPr>
            </a:br>
            <a:r>
              <a:rPr lang="tr-TR" sz="2800" dirty="0" smtClean="0">
                <a:solidFill>
                  <a:schemeClr val="tx1"/>
                </a:solidFill>
              </a:rPr>
              <a:t>4. Tüketime verme işlemleri ve istek birim yetkilileri,</a:t>
            </a:r>
            <a:br>
              <a:rPr lang="tr-TR" sz="2800" dirty="0" smtClean="0">
                <a:solidFill>
                  <a:schemeClr val="tx1"/>
                </a:solidFill>
              </a:rPr>
            </a:br>
            <a:r>
              <a:rPr lang="tr-TR" sz="2800" dirty="0" smtClean="0">
                <a:solidFill>
                  <a:schemeClr val="tx1"/>
                </a:solidFill>
              </a:rPr>
              <a:t>5. Zimmet işlemleri ve sorumluluk,</a:t>
            </a:r>
            <a:br>
              <a:rPr lang="tr-TR" sz="2800" dirty="0" smtClean="0">
                <a:solidFill>
                  <a:schemeClr val="tx1"/>
                </a:solidFill>
              </a:rPr>
            </a:br>
            <a:r>
              <a:rPr lang="tr-TR" sz="2800" dirty="0" smtClean="0">
                <a:solidFill>
                  <a:schemeClr val="tx1"/>
                </a:solidFill>
              </a:rPr>
              <a:t>6. Öğretmenevleri,</a:t>
            </a:r>
            <a:br>
              <a:rPr lang="tr-TR" sz="2800" dirty="0" smtClean="0">
                <a:solidFill>
                  <a:schemeClr val="tx1"/>
                </a:solidFill>
              </a:rPr>
            </a:br>
            <a:r>
              <a:rPr lang="tr-TR" sz="2800" dirty="0" smtClean="0">
                <a:solidFill>
                  <a:schemeClr val="tx1"/>
                </a:solidFill>
              </a:rPr>
              <a:t>7. FATİH projesi,</a:t>
            </a:r>
            <a:br>
              <a:rPr lang="tr-TR" sz="2800" dirty="0" smtClean="0">
                <a:solidFill>
                  <a:schemeClr val="tx1"/>
                </a:solidFill>
              </a:rPr>
            </a:br>
            <a:r>
              <a:rPr lang="tr-TR" sz="2800" dirty="0" smtClean="0">
                <a:solidFill>
                  <a:schemeClr val="tx1"/>
                </a:solidFill>
              </a:rPr>
              <a:t>8. Hata Düzeltme İşlemleri</a:t>
            </a:r>
            <a:br>
              <a:rPr lang="tr-TR" sz="2800" dirty="0" smtClean="0">
                <a:solidFill>
                  <a:schemeClr val="tx1"/>
                </a:solidFill>
              </a:rPr>
            </a:br>
            <a:r>
              <a:rPr lang="tr-TR" sz="2800" dirty="0" smtClean="0">
                <a:solidFill>
                  <a:schemeClr val="tx1"/>
                </a:solidFill>
              </a:rPr>
              <a:t>9. Hurda İşlemleri</a:t>
            </a:r>
            <a:br>
              <a:rPr lang="tr-TR" sz="2800" dirty="0" smtClean="0">
                <a:solidFill>
                  <a:schemeClr val="tx1"/>
                </a:solidFill>
              </a:rPr>
            </a:br>
            <a:r>
              <a:rPr lang="tr-TR" sz="2800" dirty="0" smtClean="0">
                <a:solidFill>
                  <a:schemeClr val="tx1"/>
                </a:solidFill>
              </a:rPr>
              <a:t>10. Sıkça sorulan sorular</a:t>
            </a:r>
            <a:br>
              <a:rPr lang="tr-TR" sz="2800" dirty="0" smtClean="0">
                <a:solidFill>
                  <a:schemeClr val="tx1"/>
                </a:solidFill>
              </a:rPr>
            </a:br>
            <a:endParaRPr lang="tr-TR" sz="2800" dirty="0">
              <a:solidFill>
                <a:schemeClr val="tx1"/>
              </a:solidFill>
            </a:endParaRPr>
          </a:p>
        </p:txBody>
      </p:sp>
      <p:sp>
        <p:nvSpPr>
          <p:cNvPr id="7171" name="4 Slayt Numarası Yer Tutucusu"/>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CF7B8DA-543E-4E10-AB9E-1CFC98D679B4}" type="slidenum">
              <a:rPr lang="tr-TR" sz="1200">
                <a:solidFill>
                  <a:srgbClr val="04617B"/>
                </a:solidFill>
              </a:rPr>
              <a:pPr eaLnBrk="1" hangingPunct="1"/>
              <a:t>2</a:t>
            </a:fld>
            <a:endParaRPr lang="tr-TR" sz="1200">
              <a:solidFill>
                <a:srgbClr val="04617B"/>
              </a:solidFill>
            </a:endParaRPr>
          </a:p>
        </p:txBody>
      </p:sp>
    </p:spTree>
    <p:extLst>
      <p:ext uri="{BB962C8B-B14F-4D97-AF65-F5344CB8AC3E}">
        <p14:creationId xmlns="" xmlns:p14="http://schemas.microsoft.com/office/powerpoint/2010/main" val="303901975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3</a:t>
            </a:fld>
            <a:endParaRPr lang="tr-TR"/>
          </a:p>
        </p:txBody>
      </p:sp>
      <p:sp>
        <p:nvSpPr>
          <p:cNvPr id="6" name="5 Dikdörtgen"/>
          <p:cNvSpPr/>
          <p:nvPr/>
        </p:nvSpPr>
        <p:spPr>
          <a:xfrm>
            <a:off x="251520" y="1268760"/>
            <a:ext cx="8712968" cy="2123658"/>
          </a:xfrm>
          <a:prstGeom prst="rect">
            <a:avLst/>
          </a:prstGeom>
        </p:spPr>
        <p:txBody>
          <a:bodyPr wrap="square">
            <a:spAutoFit/>
          </a:bodyPr>
          <a:lstStyle/>
          <a:p>
            <a:pPr algn="ctr"/>
            <a:r>
              <a:rPr lang="tr-TR" sz="6600" dirty="0" smtClean="0"/>
              <a:t>YIL SONU İŞLEMLERİ</a:t>
            </a:r>
            <a:endParaRPr lang="tr-TR" sz="6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a:xfrm flipV="1">
            <a:off x="6372200" y="6721475"/>
            <a:ext cx="2314600" cy="739973"/>
          </a:xfrm>
        </p:spPr>
        <p:txBody>
          <a:bodyPr/>
          <a:lstStyle/>
          <a:p>
            <a:pPr>
              <a:defRPr/>
            </a:pPr>
            <a:fld id="{CADD2B91-B18D-4448-8775-408E835F5E2D}" type="slidenum">
              <a:rPr lang="tr-TR" smtClean="0"/>
              <a:pPr>
                <a:defRPr/>
              </a:pPr>
              <a:t>4</a:t>
            </a:fld>
            <a:endParaRPr lang="tr-TR"/>
          </a:p>
        </p:txBody>
      </p:sp>
      <p:sp>
        <p:nvSpPr>
          <p:cNvPr id="9" name="8 İçerik Yer Tutucusu"/>
          <p:cNvSpPr>
            <a:spLocks noGrp="1"/>
          </p:cNvSpPr>
          <p:nvPr>
            <p:ph idx="4294967295"/>
          </p:nvPr>
        </p:nvSpPr>
        <p:spPr>
          <a:xfrm>
            <a:off x="0" y="332657"/>
            <a:ext cx="9144000" cy="5991944"/>
          </a:xfrm>
        </p:spPr>
        <p:txBody>
          <a:bodyPr/>
          <a:lstStyle/>
          <a:p>
            <a:r>
              <a:rPr lang="tr-TR" dirty="0" smtClean="0"/>
              <a:t> </a:t>
            </a:r>
          </a:p>
          <a:p>
            <a:endParaRPr lang="tr-TR" dirty="0"/>
          </a:p>
        </p:txBody>
      </p:sp>
      <p:sp>
        <p:nvSpPr>
          <p:cNvPr id="6" name="5 Dikdörtgen"/>
          <p:cNvSpPr/>
          <p:nvPr/>
        </p:nvSpPr>
        <p:spPr>
          <a:xfrm>
            <a:off x="971600" y="980728"/>
            <a:ext cx="7056784" cy="4524315"/>
          </a:xfrm>
          <a:prstGeom prst="rect">
            <a:avLst/>
          </a:prstGeom>
        </p:spPr>
        <p:txBody>
          <a:bodyPr wrap="square">
            <a:spAutoFit/>
          </a:bodyPr>
          <a:lstStyle/>
          <a:p>
            <a:r>
              <a:rPr lang="tr-TR" sz="2000" dirty="0" smtClean="0"/>
              <a:t> </a:t>
            </a:r>
            <a:r>
              <a:rPr lang="tr-TR" sz="3200" dirty="0" smtClean="0"/>
              <a:t>Bakanlığımızın Taşınır Mal Yönetmeliği çerçevesindeki iş ve işlemlerinin uygulanmasını sağlamak üzere 12 Kasım 2012 tarihi itibari ile  Kamu Harcama ve Muhasebe Bilişim Sistemi (KBS) içerisinde yer alan Taşınır Kayıt ve Yönetim Sistemini (TKYS) kullanmaya başlamıştır. </a:t>
            </a:r>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5</a:t>
            </a:fld>
            <a:endParaRPr lang="tr-TR"/>
          </a:p>
        </p:txBody>
      </p:sp>
      <p:sp>
        <p:nvSpPr>
          <p:cNvPr id="9" name="8 İçerik Yer Tutucusu"/>
          <p:cNvSpPr>
            <a:spLocks noGrp="1"/>
          </p:cNvSpPr>
          <p:nvPr>
            <p:ph idx="4294967295"/>
          </p:nvPr>
        </p:nvSpPr>
        <p:spPr>
          <a:xfrm>
            <a:off x="0" y="332657"/>
            <a:ext cx="9144000" cy="5991944"/>
          </a:xfrm>
        </p:spPr>
        <p:txBody>
          <a:bodyPr/>
          <a:lstStyle/>
          <a:p>
            <a:r>
              <a:rPr lang="tr-TR" dirty="0" smtClean="0"/>
              <a:t> </a:t>
            </a:r>
          </a:p>
          <a:p>
            <a:endParaRPr lang="tr-TR" dirty="0"/>
          </a:p>
        </p:txBody>
      </p:sp>
      <p:sp>
        <p:nvSpPr>
          <p:cNvPr id="4" name="3 Dikdörtgen"/>
          <p:cNvSpPr/>
          <p:nvPr/>
        </p:nvSpPr>
        <p:spPr>
          <a:xfrm>
            <a:off x="611560" y="692696"/>
            <a:ext cx="7992888" cy="5016758"/>
          </a:xfrm>
          <a:prstGeom prst="rect">
            <a:avLst/>
          </a:prstGeom>
        </p:spPr>
        <p:txBody>
          <a:bodyPr wrap="square">
            <a:spAutoFit/>
          </a:bodyPr>
          <a:lstStyle/>
          <a:p>
            <a:r>
              <a:rPr lang="tr-TR" sz="3200" dirty="0" smtClean="0"/>
              <a:t>Bakanlığımız merkez ve merkez dışı birimleri muhasebe birimleri ile hesap denkliklerini en geç </a:t>
            </a:r>
            <a:r>
              <a:rPr lang="tr-TR" sz="3200" dirty="0" smtClean="0"/>
              <a:t>25/12/2014 </a:t>
            </a:r>
            <a:r>
              <a:rPr lang="tr-TR" sz="3200" dirty="0" smtClean="0"/>
              <a:t>tarihine kadar sağlayacaklardır. </a:t>
            </a:r>
          </a:p>
          <a:p>
            <a:r>
              <a:rPr lang="tr-TR" sz="3200" dirty="0" smtClean="0"/>
              <a:t> </a:t>
            </a:r>
          </a:p>
          <a:p>
            <a:r>
              <a:rPr lang="tr-TR" sz="3200" dirty="0" smtClean="0"/>
              <a:t>Bu eşitliğin sağlanması sırasında taşınır işlemlerinden kaynaklı kuruş farkları, hazırlanacak kuruş farkları cetveli ile muhasebe birimine bildirilerek kapatılması sağlanacaktır. </a:t>
            </a:r>
            <a:endParaRPr lang="tr-T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6</a:t>
            </a:fld>
            <a:endParaRPr lang="tr-TR"/>
          </a:p>
        </p:txBody>
      </p:sp>
      <p:sp>
        <p:nvSpPr>
          <p:cNvPr id="9" name="8 İçerik Yer Tutucusu"/>
          <p:cNvSpPr>
            <a:spLocks noGrp="1"/>
          </p:cNvSpPr>
          <p:nvPr>
            <p:ph idx="4294967295"/>
          </p:nvPr>
        </p:nvSpPr>
        <p:spPr>
          <a:xfrm>
            <a:off x="0" y="332657"/>
            <a:ext cx="9144000" cy="5991944"/>
          </a:xfrm>
        </p:spPr>
        <p:txBody>
          <a:bodyPr/>
          <a:lstStyle/>
          <a:p>
            <a:r>
              <a:rPr lang="tr-TR" dirty="0" smtClean="0"/>
              <a:t> </a:t>
            </a:r>
          </a:p>
          <a:p>
            <a:endParaRPr lang="tr-TR" dirty="0"/>
          </a:p>
        </p:txBody>
      </p:sp>
      <p:sp>
        <p:nvSpPr>
          <p:cNvPr id="4" name="3 Dikdörtgen"/>
          <p:cNvSpPr/>
          <p:nvPr/>
        </p:nvSpPr>
        <p:spPr>
          <a:xfrm>
            <a:off x="395536" y="404664"/>
            <a:ext cx="8280920" cy="5693866"/>
          </a:xfrm>
          <a:prstGeom prst="rect">
            <a:avLst/>
          </a:prstGeom>
        </p:spPr>
        <p:txBody>
          <a:bodyPr wrap="square">
            <a:spAutoFit/>
          </a:bodyPr>
          <a:lstStyle/>
          <a:p>
            <a:endParaRPr lang="tr-TR" sz="2800" dirty="0" smtClean="0"/>
          </a:p>
          <a:p>
            <a:r>
              <a:rPr lang="tr-TR" sz="2800" dirty="0" smtClean="0"/>
              <a:t>Taşınır Mal Yönetmeliğinin 34. Maddesi'nde belirtildiği üzere, Taşınır yönetim hesabı aşağıdaki cetvellerden oluşacaktır: </a:t>
            </a:r>
          </a:p>
          <a:p>
            <a:r>
              <a:rPr lang="tr-TR" sz="2800" dirty="0" smtClean="0"/>
              <a:t>a) Yıl sonu sayımına ilişkin Sayım Tutanağı,</a:t>
            </a:r>
          </a:p>
          <a:p>
            <a:r>
              <a:rPr lang="tr-TR" sz="2800" dirty="0" smtClean="0"/>
              <a:t>b) Taşınır Sayım ve Döküm Cetveli (13 </a:t>
            </a:r>
            <a:r>
              <a:rPr lang="tr-TR" sz="2800" dirty="0" err="1" smtClean="0"/>
              <a:t>nolu</a:t>
            </a:r>
            <a:r>
              <a:rPr lang="tr-TR" sz="2800" dirty="0" smtClean="0"/>
              <a:t> örnek),</a:t>
            </a:r>
          </a:p>
          <a:p>
            <a:r>
              <a:rPr lang="tr-TR" sz="2800" dirty="0" smtClean="0"/>
              <a:t>c) Harcama Birimi Taşınır Yönetim Hesabı Cetveli (14 </a:t>
            </a:r>
            <a:r>
              <a:rPr lang="tr-TR" sz="2800" dirty="0" err="1" smtClean="0"/>
              <a:t>nolu</a:t>
            </a:r>
            <a:r>
              <a:rPr lang="tr-TR" sz="2800" dirty="0" smtClean="0"/>
              <a:t> örnek), Müze/Kütüphane Yönetim Hesabı Cetveli (18 </a:t>
            </a:r>
            <a:r>
              <a:rPr lang="tr-TR" sz="2800" dirty="0" err="1" smtClean="0"/>
              <a:t>nolu</a:t>
            </a:r>
            <a:r>
              <a:rPr lang="tr-TR" sz="2800" dirty="0" smtClean="0"/>
              <a:t> örnek), </a:t>
            </a:r>
          </a:p>
          <a:p>
            <a:r>
              <a:rPr lang="tr-TR" sz="2800" dirty="0" smtClean="0"/>
              <a:t> d) Yıl sonu itibarıyla en son düzenlenen Taşınır İşlem Fişinin sıra numarasını gösterir tutanak.</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7</a:t>
            </a:fld>
            <a:endParaRPr lang="tr-TR"/>
          </a:p>
        </p:txBody>
      </p:sp>
      <p:sp>
        <p:nvSpPr>
          <p:cNvPr id="9" name="8 İçerik Yer Tutucusu"/>
          <p:cNvSpPr>
            <a:spLocks noGrp="1"/>
          </p:cNvSpPr>
          <p:nvPr>
            <p:ph idx="4294967295"/>
          </p:nvPr>
        </p:nvSpPr>
        <p:spPr>
          <a:xfrm>
            <a:off x="0" y="332657"/>
            <a:ext cx="9144000" cy="5991944"/>
          </a:xfrm>
        </p:spPr>
        <p:txBody>
          <a:bodyPr>
            <a:normAutofit lnSpcReduction="10000"/>
          </a:bodyPr>
          <a:lstStyle/>
          <a:p>
            <a:r>
              <a:rPr lang="tr-TR" dirty="0" smtClean="0"/>
              <a:t> </a:t>
            </a:r>
          </a:p>
          <a:p>
            <a:r>
              <a:rPr lang="tr-TR" sz="2800" dirty="0" smtClean="0">
                <a:latin typeface="Verdana" pitchFamily="34" charset="0"/>
                <a:ea typeface="Verdana" pitchFamily="34" charset="0"/>
                <a:cs typeface="Verdana" pitchFamily="34" charset="0"/>
              </a:rPr>
              <a:t>Taşınır yönetim hesabı aşağıda açıklandığı şekilde hazırlanacaktır.</a:t>
            </a:r>
          </a:p>
          <a:p>
            <a:r>
              <a:rPr lang="tr-TR" sz="2800" dirty="0" smtClean="0">
                <a:latin typeface="Verdana" pitchFamily="34" charset="0"/>
                <a:ea typeface="Verdana" pitchFamily="34" charset="0"/>
                <a:cs typeface="Verdana" pitchFamily="34" charset="0"/>
              </a:rPr>
              <a:t>  </a:t>
            </a:r>
          </a:p>
          <a:p>
            <a:r>
              <a:rPr lang="tr-TR" sz="2800" dirty="0" smtClean="0">
                <a:latin typeface="Verdana" pitchFamily="34" charset="0"/>
                <a:ea typeface="Verdana" pitchFamily="34" charset="0"/>
                <a:cs typeface="Verdana" pitchFamily="34" charset="0"/>
              </a:rPr>
              <a:t>a) Taşınır kayıt ve kontrol yetkililerince, sayım kurulu tarafından onaylanan Taşınır Sayım ve Döküm Cetveline dayanılarak ilgisine göre iki nüsha Harcama Birimi Taşınır Yönetim Hesabı Cetveli, Müze Yönetim Hesabı Cetveli veya Kütüphane Yönetim Hesabı Cetveli düzenlenir. Bünyesinde tarihi veya sanat değeri olan taşınırlar ile kütüphane materyalleri bulunan kamu idareleri söz konusu cetvellerden ilgili olanını ayrıca düzenlerler.</a:t>
            </a:r>
            <a:endParaRPr lang="tr-TR" sz="2800" dirty="0">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8</a:t>
            </a:fld>
            <a:endParaRPr lang="tr-TR"/>
          </a:p>
        </p:txBody>
      </p:sp>
      <p:sp>
        <p:nvSpPr>
          <p:cNvPr id="9" name="8 İçerik Yer Tutucusu"/>
          <p:cNvSpPr>
            <a:spLocks noGrp="1"/>
          </p:cNvSpPr>
          <p:nvPr>
            <p:ph idx="4294967295"/>
          </p:nvPr>
        </p:nvSpPr>
        <p:spPr>
          <a:xfrm>
            <a:off x="0" y="332657"/>
            <a:ext cx="9144000" cy="5991944"/>
          </a:xfrm>
        </p:spPr>
        <p:txBody>
          <a:bodyPr>
            <a:normAutofit/>
          </a:bodyPr>
          <a:lstStyle/>
          <a:p>
            <a:r>
              <a:rPr lang="tr-TR" dirty="0" smtClean="0"/>
              <a:t>  </a:t>
            </a:r>
          </a:p>
          <a:p>
            <a:endParaRPr lang="tr-TR" sz="3200" dirty="0" smtClean="0"/>
          </a:p>
          <a:p>
            <a:r>
              <a:rPr lang="tr-TR" sz="3200" dirty="0" smtClean="0">
                <a:latin typeface="Verdana" pitchFamily="34" charset="0"/>
                <a:ea typeface="Verdana" pitchFamily="34" charset="0"/>
                <a:cs typeface="Verdana" pitchFamily="34" charset="0"/>
              </a:rPr>
              <a:t>b) (a) bendine göre düzenlenecek cetvellerin ekine Taşınır Sayım ve Döküm Cetveli eklenir ve harcama yetkilisinin onayına sunulur. Harcama yetkilisince, Cetvelin Taşınır Sayım ve Döküm Cetveline uygunluğu kontrol edilerek muhasebe yetkilisine gönderilir.</a:t>
            </a:r>
            <a:endParaRPr lang="tr-TR" dirty="0" smtClean="0">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9</a:t>
            </a:fld>
            <a:endParaRPr lang="tr-TR"/>
          </a:p>
        </p:txBody>
      </p:sp>
      <p:sp>
        <p:nvSpPr>
          <p:cNvPr id="9" name="8 İçerik Yer Tutucusu"/>
          <p:cNvSpPr>
            <a:spLocks noGrp="1"/>
          </p:cNvSpPr>
          <p:nvPr>
            <p:ph idx="4294967295"/>
          </p:nvPr>
        </p:nvSpPr>
        <p:spPr>
          <a:xfrm>
            <a:off x="0" y="332657"/>
            <a:ext cx="9144000" cy="5991944"/>
          </a:xfrm>
        </p:spPr>
        <p:txBody>
          <a:bodyPr>
            <a:normAutofit/>
          </a:bodyPr>
          <a:lstStyle/>
          <a:p>
            <a:r>
              <a:rPr lang="tr-TR" dirty="0" smtClean="0"/>
              <a:t>  </a:t>
            </a:r>
          </a:p>
          <a:p>
            <a:r>
              <a:rPr lang="tr-TR" sz="3200" dirty="0" smtClean="0">
                <a:latin typeface="Verdana" pitchFamily="34" charset="0"/>
                <a:ea typeface="Verdana" pitchFamily="34" charset="0"/>
                <a:cs typeface="Verdana" pitchFamily="34" charset="0"/>
              </a:rPr>
              <a:t> </a:t>
            </a:r>
          </a:p>
          <a:p>
            <a:pPr>
              <a:buNone/>
            </a:pPr>
            <a:r>
              <a:rPr lang="tr-TR" sz="3200" dirty="0" smtClean="0">
                <a:latin typeface="Verdana" pitchFamily="34" charset="0"/>
                <a:ea typeface="Verdana" pitchFamily="34" charset="0"/>
                <a:cs typeface="Verdana" pitchFamily="34" charset="0"/>
              </a:rPr>
              <a:t>   c) Muhasebe yetkilisi gönderilen cetvellerdeki kayıtları muhasebe kayıtlarıyla karşılaştırıp uygunluğunu onaylar ve harcama yetkilisine geri gönderilir.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5296</TotalTime>
  <Words>674</Words>
  <Application>Microsoft Office PowerPoint</Application>
  <PresentationFormat>Ekran Gösterisi (4:3)</PresentationFormat>
  <Paragraphs>70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Taşınır Mal Yönetmeliği ve  TAŞINIR KAYIT VE YÖNETİM SİSTEMİ Semineri   Bayram KESER Mali Hizmetler Uzmanı </vt:lpstr>
      <vt:lpstr>Seminer Sunum PLANI  1. Strateji Geliştirme Başkanlığı nın görevi ve yetkileri nelerdir? 2. Taşınır kesin hesabı nasıl çıkarılıyor? 2. Kurum tanımlama işlemleri (Bölünen/birleşen okullar) 3. Harcama yetkilileri/Tkkylerin sorumlulukları, 4. Tüketime verme işlemleri ve istek birim yetkilileri, 5. Zimmet işlemleri ve sorumluluk, 6. Öğretmenevleri, 7. FATİH projesi, 8. Hata Düzeltme İşlemleri 9. Hurda İşlemleri 10. Sıkça sorulan sorular </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Company>Maliye Bakanlığı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ssahin6</dc:creator>
  <cp:lastModifiedBy>Murat ERDEN</cp:lastModifiedBy>
  <cp:revision>854</cp:revision>
  <dcterms:created xsi:type="dcterms:W3CDTF">2006-12-23T12:28:52Z</dcterms:created>
  <dcterms:modified xsi:type="dcterms:W3CDTF">2014-08-27T08:56:04Z</dcterms:modified>
</cp:coreProperties>
</file>