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1" r:id="rId1"/>
  </p:sldMasterIdLst>
  <p:notesMasterIdLst>
    <p:notesMasterId r:id="rId9"/>
  </p:notesMasterIdLst>
  <p:handoutMasterIdLst>
    <p:handoutMasterId r:id="rId10"/>
  </p:handoutMasterIdLst>
  <p:sldIdLst>
    <p:sldId id="963" r:id="rId2"/>
    <p:sldId id="964" r:id="rId3"/>
    <p:sldId id="947" r:id="rId4"/>
    <p:sldId id="962" r:id="rId5"/>
    <p:sldId id="959" r:id="rId6"/>
    <p:sldId id="961" r:id="rId7"/>
    <p:sldId id="946" r:id="rId8"/>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a:srgbClr val="000000"/>
    <a:srgbClr val="3366FF"/>
    <a:srgbClr val="808080"/>
    <a:srgbClr val="FF3300"/>
    <a:srgbClr val="6633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4728" autoAdjust="0"/>
  </p:normalViewPr>
  <p:slideViewPr>
    <p:cSldViewPr>
      <p:cViewPr>
        <p:scale>
          <a:sx n="66" d="100"/>
          <a:sy n="66" d="100"/>
        </p:scale>
        <p:origin x="-1434" y="-27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D2D8275-1A72-45DE-9092-FA3636C4E33D}" type="slidenum">
              <a:rPr lang="tr-TR"/>
              <a:pPr>
                <a:defRPr/>
              </a:pPr>
              <a:t>‹#›</a:t>
            </a:fld>
            <a:endParaRPr lang="tr-TR"/>
          </a:p>
        </p:txBody>
      </p:sp>
    </p:spTree>
    <p:extLst>
      <p:ext uri="{BB962C8B-B14F-4D97-AF65-F5344CB8AC3E}">
        <p14:creationId xmlns:p14="http://schemas.microsoft.com/office/powerpoint/2010/main" val="74990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28B6095-8339-42C8-831F-CB1B03854C81}" type="slidenum">
              <a:rPr lang="tr-TR"/>
              <a:pPr>
                <a:defRPr/>
              </a:pPr>
              <a:t>‹#›</a:t>
            </a:fld>
            <a:endParaRPr lang="tr-TR"/>
          </a:p>
        </p:txBody>
      </p:sp>
    </p:spTree>
    <p:extLst>
      <p:ext uri="{BB962C8B-B14F-4D97-AF65-F5344CB8AC3E}">
        <p14:creationId xmlns:p14="http://schemas.microsoft.com/office/powerpoint/2010/main" val="93751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fld id="{5F5AD4CF-DD18-405B-95B7-1FA3980BE650}" type="datetime1">
              <a:rPr lang="tr-TR" smtClean="0"/>
              <a:pPr>
                <a:defRPr/>
              </a:pPr>
              <a:t>26.08.2014</a:t>
            </a:fld>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D729D090-7C8D-4117-BB1E-67E7C1AF10A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395A10D7-D33D-4D04-86FF-03E5EFB97FB5}"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C41CEC7-1297-4D68-8F57-F40ABA041DF5}"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6BCD2CB7-D326-457D-9892-66461F43CCD8}"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3219C28-6FF8-4196-9793-85C4D26ECC25}"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A44752EE-5C85-4BB8-A00E-A09CE715E4FD}"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EED6105-C018-4EC7-8FA9-42BD2F62F2F5}"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fld id="{42161D82-C9D2-43F3-8287-3BFB2168DA5E}"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C211180-291C-4041-864B-AAB008FAF957}"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C8037730-E2F7-424F-A9CA-0CBBDFDD540A}"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ADD2B91-B18D-4448-8775-408E835F5E2D}"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fld id="{A973AE98-08CE-4A17-992A-9268E1509BC2}" type="datetime1">
              <a:rPr lang="tr-TR" smtClean="0"/>
              <a:pPr>
                <a:defRPr/>
              </a:pPr>
              <a:t>26.08.2014</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2D98C2F5-8DE7-4700-811A-132565E2C25D}"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fld id="{BE2B9B99-E7C2-4206-ADEF-8192084F21A3}" type="datetime1">
              <a:rPr lang="tr-TR" smtClean="0"/>
              <a:pPr>
                <a:defRPr/>
              </a:pPr>
              <a:t>26.08.2014</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449A2D72-CB06-4C68-B8D1-9E9343FFD9FF}"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3A7A5C-1104-4628-BA77-BFCCE4F367E0}" type="datetime1">
              <a:rPr lang="tr-TR" smtClean="0"/>
              <a:pPr>
                <a:defRPr/>
              </a:pPr>
              <a:t>26.08.2014</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8B11A04-EDDC-4E96-BB40-C52FF02262C5}"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3E66C0F5-2759-40CD-AF80-A226B2653D51}"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FB9B725-6185-4D6E-B4A9-3B27BDF0BEE2}"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fld id="{2A0343B2-DA9C-4078-AB2A-0E2D6545A1C0}"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58D241C-D3AE-4E6E-9D08-F2F6C973FAA8}"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7B31324-591F-48C4-BB82-A69572D58327}" type="datetime1">
              <a:rPr lang="tr-TR" smtClean="0"/>
              <a:pPr>
                <a:defRPr/>
              </a:pPr>
              <a:t>26.08.2014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C71F3B4-EEE7-400C-862C-C113AA9B6D1F}"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istanbulsemineri%20&#246;rnekler/hyskar&#351;&#305;la&#351;&#305;nasorunlarduyurusu.doc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istanbulsemineri%20&#246;rnekler/HYS%20Ta&#351;&#305;n&#305;r%20Uygulamas&#305;nda%20Yap&#305;lan%20G&#252;ncellemeler.doc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6900" y="2636912"/>
            <a:ext cx="8281987" cy="3240460"/>
          </a:xfrm>
        </p:spPr>
        <p:txBody>
          <a:bodyPr/>
          <a:lstStyle/>
          <a:p>
            <a:pPr algn="ctr">
              <a:tabLst/>
              <a:defRPr/>
            </a:pPr>
            <a:r>
              <a:rPr lang="tr-TR" sz="2800" dirty="0">
                <a:solidFill>
                  <a:schemeClr val="tx1"/>
                </a:solidFill>
              </a:rPr>
              <a:t>Taşınır Mal Yönetmeliği ve </a:t>
            </a:r>
            <a:br>
              <a:rPr lang="tr-TR" sz="2800" dirty="0">
                <a:solidFill>
                  <a:schemeClr val="tx1"/>
                </a:solidFill>
              </a:rPr>
            </a:br>
            <a:r>
              <a:rPr lang="tr-TR" sz="2800" dirty="0">
                <a:solidFill>
                  <a:schemeClr val="tx1"/>
                </a:solidFill>
              </a:rPr>
              <a:t>TAŞINIR KAYIT VE YÖNETİM SİSTEMİ </a:t>
            </a:r>
            <a:r>
              <a:rPr lang="tr-TR" sz="2800" dirty="0" smtClean="0">
                <a:solidFill>
                  <a:schemeClr val="tx1"/>
                </a:solidFill>
              </a:rPr>
              <a:t>Semineri</a:t>
            </a:r>
            <a:br>
              <a:rPr lang="tr-TR" sz="2800" dirty="0" smtClean="0">
                <a:solidFill>
                  <a:schemeClr val="tx1"/>
                </a:solidFill>
              </a:rPr>
            </a:br>
            <a:r>
              <a:rPr lang="tr-TR" sz="2800" dirty="0">
                <a:solidFill>
                  <a:schemeClr val="tx1"/>
                </a:solidFill>
              </a:rPr>
              <a:t/>
            </a:r>
            <a:br>
              <a:rPr lang="tr-TR" sz="2800" dirty="0">
                <a:solidFill>
                  <a:schemeClr val="tx1"/>
                </a:solidFill>
              </a:rPr>
            </a:br>
            <a:r>
              <a:rPr lang="tr-TR" sz="2800" dirty="0">
                <a:solidFill>
                  <a:schemeClr val="tx1"/>
                </a:solidFill>
              </a:rPr>
              <a:t/>
            </a:r>
            <a:br>
              <a:rPr lang="tr-TR" sz="2800" dirty="0">
                <a:solidFill>
                  <a:schemeClr val="tx1"/>
                </a:solidFill>
              </a:rPr>
            </a:br>
            <a:r>
              <a:rPr lang="tr-TR" sz="2400" spc="0" dirty="0">
                <a:ln>
                  <a:noFill/>
                </a:ln>
                <a:solidFill>
                  <a:srgbClr val="000000"/>
                </a:solidFill>
                <a:latin typeface="Verdana" pitchFamily="34" charset="0"/>
                <a:ea typeface="+mn-ea"/>
                <a:cs typeface="+mn-cs"/>
              </a:rPr>
              <a:t>Bayram </a:t>
            </a:r>
            <a:r>
              <a:rPr lang="tr-TR" sz="2400" spc="0" dirty="0" smtClean="0">
                <a:ln>
                  <a:noFill/>
                </a:ln>
                <a:solidFill>
                  <a:srgbClr val="000000"/>
                </a:solidFill>
                <a:latin typeface="Verdana" pitchFamily="34" charset="0"/>
                <a:ea typeface="+mn-ea"/>
                <a:cs typeface="+mn-cs"/>
              </a:rPr>
              <a:t>KESER</a:t>
            </a:r>
            <a:br>
              <a:rPr lang="tr-TR" sz="2400" spc="0" dirty="0" smtClean="0">
                <a:ln>
                  <a:noFill/>
                </a:ln>
                <a:solidFill>
                  <a:srgbClr val="000000"/>
                </a:solidFill>
                <a:latin typeface="Verdana" pitchFamily="34" charset="0"/>
                <a:ea typeface="+mn-ea"/>
                <a:cs typeface="+mn-cs"/>
              </a:rPr>
            </a:br>
            <a:r>
              <a:rPr lang="tr-TR" sz="2000" b="0" spc="0" dirty="0" smtClean="0">
                <a:ln>
                  <a:noFill/>
                </a:ln>
                <a:solidFill>
                  <a:srgbClr val="000000"/>
                </a:solidFill>
                <a:latin typeface="Verdana" pitchFamily="34" charset="0"/>
                <a:ea typeface="+mn-ea"/>
                <a:cs typeface="+mn-cs"/>
              </a:rPr>
              <a:t>Mali </a:t>
            </a:r>
            <a:r>
              <a:rPr lang="tr-TR" sz="2000" b="0" spc="0" dirty="0">
                <a:ln>
                  <a:noFill/>
                </a:ln>
                <a:solidFill>
                  <a:srgbClr val="000000"/>
                </a:solidFill>
                <a:latin typeface="Verdana" pitchFamily="34" charset="0"/>
                <a:ea typeface="+mn-ea"/>
                <a:cs typeface="+mn-cs"/>
              </a:rPr>
              <a:t>Hizmetler Uzmanı</a:t>
            </a:r>
            <a:br>
              <a:rPr lang="tr-TR" sz="2000" b="0" spc="0" dirty="0">
                <a:ln>
                  <a:noFill/>
                </a:ln>
                <a:solidFill>
                  <a:srgbClr val="000000"/>
                </a:solidFill>
                <a:latin typeface="Verdana" pitchFamily="34" charset="0"/>
                <a:ea typeface="+mn-ea"/>
                <a:cs typeface="+mn-cs"/>
              </a:rPr>
            </a:br>
            <a:endParaRPr lang="tr-TR" sz="2800" dirty="0">
              <a:solidFill>
                <a:schemeClr val="accent6">
                  <a:tint val="1000"/>
                </a:schemeClr>
              </a:solidFill>
            </a:endParaRPr>
          </a:p>
        </p:txBody>
      </p:sp>
      <p:pic>
        <p:nvPicPr>
          <p:cNvPr id="6149" name="Picture 6"/>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4265613" y="188913"/>
            <a:ext cx="792162" cy="647700"/>
          </a:xfrm>
          <a:noFill/>
        </p:spPr>
      </p:pic>
      <p:sp>
        <p:nvSpPr>
          <p:cNvPr id="614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5655677B-94CE-4BB5-A0DC-BC1C67396477}" type="slidenum">
              <a:rPr lang="tr-TR" sz="1200">
                <a:solidFill>
                  <a:srgbClr val="04617B"/>
                </a:solidFill>
              </a:rPr>
              <a:pPr eaLnBrk="1" hangingPunct="1"/>
              <a:t>1</a:t>
            </a:fld>
            <a:endParaRPr lang="tr-TR" sz="1200">
              <a:solidFill>
                <a:srgbClr val="04617B"/>
              </a:solidFill>
            </a:endParaRPr>
          </a:p>
        </p:txBody>
      </p:sp>
      <p:sp>
        <p:nvSpPr>
          <p:cNvPr id="6148" name="Text Box 11"/>
          <p:cNvSpPr txBox="1">
            <a:spLocks noChangeArrowheads="1"/>
          </p:cNvSpPr>
          <p:nvPr/>
        </p:nvSpPr>
        <p:spPr bwMode="auto">
          <a:xfrm>
            <a:off x="2916238" y="908050"/>
            <a:ext cx="36433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algn="ctr" eaLnBrk="1" hangingPunct="1"/>
            <a:r>
              <a:rPr lang="tr-TR">
                <a:solidFill>
                  <a:prstClr val="black"/>
                </a:solidFill>
                <a:latin typeface="Times New Roman" pitchFamily="18" charset="0"/>
              </a:rPr>
              <a:t>T.C</a:t>
            </a:r>
          </a:p>
          <a:p>
            <a:pPr algn="ctr" eaLnBrk="1" hangingPunct="1"/>
            <a:r>
              <a:rPr lang="tr-TR">
                <a:solidFill>
                  <a:prstClr val="black"/>
                </a:solidFill>
                <a:latin typeface="Times New Roman" pitchFamily="18" charset="0"/>
              </a:rPr>
              <a:t>MİLLÎ EĞİTİM BAKANLIĞI</a:t>
            </a:r>
          </a:p>
          <a:p>
            <a:pPr algn="ctr" eaLnBrk="1" hangingPunct="1"/>
            <a:r>
              <a:rPr lang="tr-TR">
                <a:solidFill>
                  <a:prstClr val="black"/>
                </a:solidFill>
                <a:latin typeface="Times New Roman" pitchFamily="18" charset="0"/>
              </a:rPr>
              <a:t>STRATEJİ GELİŞTİRME BAŞKANLIĞI</a:t>
            </a:r>
          </a:p>
        </p:txBody>
      </p:sp>
      <p:sp>
        <p:nvSpPr>
          <p:cNvPr id="7" name="6 Metin kutusu"/>
          <p:cNvSpPr txBox="1"/>
          <p:nvPr/>
        </p:nvSpPr>
        <p:spPr>
          <a:xfrm>
            <a:off x="2555776" y="5733256"/>
            <a:ext cx="4104456" cy="400110"/>
          </a:xfrm>
          <a:prstGeom prst="rect">
            <a:avLst/>
          </a:prstGeom>
          <a:noFill/>
        </p:spPr>
        <p:txBody>
          <a:bodyPr wrap="square" rtlCol="0">
            <a:spAutoFit/>
          </a:bodyPr>
          <a:lstStyle/>
          <a:p>
            <a:pPr algn="ctr"/>
            <a:r>
              <a:rPr lang="tr-TR" sz="2000" dirty="0" smtClean="0">
                <a:solidFill>
                  <a:prstClr val="black"/>
                </a:solidFill>
              </a:rPr>
              <a:t>Kuşadası, Eylül 2014</a:t>
            </a:r>
            <a:endParaRPr lang="tr-TR" sz="2000" dirty="0">
              <a:solidFill>
                <a:prstClr val="black"/>
              </a:solidFill>
            </a:endParaRPr>
          </a:p>
        </p:txBody>
      </p:sp>
    </p:spTree>
    <p:extLst>
      <p:ext uri="{BB962C8B-B14F-4D97-AF65-F5344CB8AC3E}">
        <p14:creationId xmlns:p14="http://schemas.microsoft.com/office/powerpoint/2010/main" val="408833981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281987" cy="5904656"/>
          </a:xfrm>
        </p:spPr>
        <p:txBody>
          <a:bodyPr>
            <a:normAutofit fontScale="90000"/>
          </a:bodyPr>
          <a:lstStyle/>
          <a:p>
            <a:pPr fontAlgn="auto">
              <a:spcAft>
                <a:spcPts val="0"/>
              </a:spcAft>
              <a:defRPr/>
            </a:pPr>
            <a:r>
              <a:rPr lang="tr-TR" sz="2800" dirty="0" smtClean="0">
                <a:solidFill>
                  <a:srgbClr val="FF0000"/>
                </a:solidFill>
              </a:rPr>
              <a:t>Seminer Sunum PLANI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1. Strateji Geliştirme Başkanlığı </a:t>
            </a:r>
            <a:r>
              <a:rPr lang="tr-TR" sz="2800" dirty="0" err="1" smtClean="0">
                <a:solidFill>
                  <a:schemeClr val="tx1"/>
                </a:solidFill>
              </a:rPr>
              <a:t>nın</a:t>
            </a:r>
            <a:r>
              <a:rPr lang="tr-TR" sz="2800" dirty="0" smtClean="0">
                <a:solidFill>
                  <a:schemeClr val="tx1"/>
                </a:solidFill>
              </a:rPr>
              <a:t> görevi ve yetkileri nelerdir?</a:t>
            </a:r>
            <a:br>
              <a:rPr lang="tr-TR" sz="2800" dirty="0" smtClean="0">
                <a:solidFill>
                  <a:schemeClr val="tx1"/>
                </a:solidFill>
              </a:rPr>
            </a:br>
            <a:r>
              <a:rPr lang="tr-TR" sz="2800" dirty="0" smtClean="0">
                <a:solidFill>
                  <a:schemeClr val="tx1"/>
                </a:solidFill>
              </a:rPr>
              <a:t>2. Taşınır kesin hesabı nasıl çıkarılıyor?</a:t>
            </a:r>
            <a:br>
              <a:rPr lang="tr-TR" sz="2800" dirty="0" smtClean="0">
                <a:solidFill>
                  <a:schemeClr val="tx1"/>
                </a:solidFill>
              </a:rPr>
            </a:br>
            <a:r>
              <a:rPr lang="tr-TR" sz="2800" dirty="0" smtClean="0">
                <a:solidFill>
                  <a:schemeClr val="tx1"/>
                </a:solidFill>
              </a:rPr>
              <a:t>3. Kurum tanımlama işlemleri (Bölünen/birleşen okullar)</a:t>
            </a:r>
            <a:br>
              <a:rPr lang="tr-TR" sz="2800" dirty="0" smtClean="0">
                <a:solidFill>
                  <a:schemeClr val="tx1"/>
                </a:solidFill>
              </a:rPr>
            </a:br>
            <a:r>
              <a:rPr lang="tr-TR" sz="2800" dirty="0" smtClean="0">
                <a:solidFill>
                  <a:schemeClr val="tx1"/>
                </a:solidFill>
              </a:rPr>
              <a:t>4. Harcama yetkilileri/</a:t>
            </a:r>
            <a:r>
              <a:rPr lang="tr-TR" sz="2800" dirty="0" err="1" smtClean="0">
                <a:solidFill>
                  <a:schemeClr val="tx1"/>
                </a:solidFill>
              </a:rPr>
              <a:t>Tkkylerin</a:t>
            </a:r>
            <a:r>
              <a:rPr lang="tr-TR" sz="2800" dirty="0" smtClean="0">
                <a:solidFill>
                  <a:schemeClr val="tx1"/>
                </a:solidFill>
              </a:rPr>
              <a:t> sorumlulukları,</a:t>
            </a:r>
            <a:br>
              <a:rPr lang="tr-TR" sz="2800" dirty="0" smtClean="0">
                <a:solidFill>
                  <a:schemeClr val="tx1"/>
                </a:solidFill>
              </a:rPr>
            </a:br>
            <a:r>
              <a:rPr lang="tr-TR" sz="2800" dirty="0" smtClean="0">
                <a:solidFill>
                  <a:schemeClr val="tx1"/>
                </a:solidFill>
              </a:rPr>
              <a:t>5. Tüketime verme işlemleri ve istek birim yetkilileri,</a:t>
            </a:r>
            <a:br>
              <a:rPr lang="tr-TR" sz="2800" dirty="0" smtClean="0">
                <a:solidFill>
                  <a:schemeClr val="tx1"/>
                </a:solidFill>
              </a:rPr>
            </a:br>
            <a:r>
              <a:rPr lang="tr-TR" sz="2800" dirty="0" smtClean="0">
                <a:solidFill>
                  <a:schemeClr val="tx1"/>
                </a:solidFill>
              </a:rPr>
              <a:t>6. Zimmet işlemleri ve sorumluluk,</a:t>
            </a:r>
            <a:br>
              <a:rPr lang="tr-TR" sz="2800" dirty="0" smtClean="0">
                <a:solidFill>
                  <a:schemeClr val="tx1"/>
                </a:solidFill>
              </a:rPr>
            </a:br>
            <a:r>
              <a:rPr lang="tr-TR" sz="2800" dirty="0" smtClean="0">
                <a:solidFill>
                  <a:schemeClr val="tx1"/>
                </a:solidFill>
              </a:rPr>
              <a:t>7. Öğretmenevleri,</a:t>
            </a:r>
            <a:br>
              <a:rPr lang="tr-TR" sz="2800" dirty="0" smtClean="0">
                <a:solidFill>
                  <a:schemeClr val="tx1"/>
                </a:solidFill>
              </a:rPr>
            </a:br>
            <a:r>
              <a:rPr lang="tr-TR" sz="2800" dirty="0" smtClean="0">
                <a:solidFill>
                  <a:schemeClr val="tx1"/>
                </a:solidFill>
              </a:rPr>
              <a:t>8. FATİH projesi,</a:t>
            </a:r>
            <a:br>
              <a:rPr lang="tr-TR" sz="2800" dirty="0" smtClean="0">
                <a:solidFill>
                  <a:schemeClr val="tx1"/>
                </a:solidFill>
              </a:rPr>
            </a:br>
            <a:r>
              <a:rPr lang="tr-TR" sz="2800" dirty="0" smtClean="0">
                <a:solidFill>
                  <a:schemeClr val="tx1"/>
                </a:solidFill>
              </a:rPr>
              <a:t>9. Hata Düzeltme İşlemleri</a:t>
            </a:r>
            <a:br>
              <a:rPr lang="tr-TR" sz="2800" dirty="0" smtClean="0">
                <a:solidFill>
                  <a:schemeClr val="tx1"/>
                </a:solidFill>
              </a:rPr>
            </a:br>
            <a:r>
              <a:rPr lang="tr-TR" sz="2800" dirty="0" smtClean="0">
                <a:solidFill>
                  <a:schemeClr val="tx1"/>
                </a:solidFill>
              </a:rPr>
              <a:t>10. Hurda İşlemleri</a:t>
            </a:r>
            <a:br>
              <a:rPr lang="tr-TR" sz="2800" dirty="0" smtClean="0">
                <a:solidFill>
                  <a:schemeClr val="tx1"/>
                </a:solidFill>
              </a:rPr>
            </a:br>
            <a:r>
              <a:rPr lang="tr-TR" sz="2800" dirty="0" smtClean="0">
                <a:solidFill>
                  <a:schemeClr val="tx1"/>
                </a:solidFill>
              </a:rPr>
              <a:t>11. Sıkça sorulan sorular</a:t>
            </a:r>
            <a:br>
              <a:rPr lang="tr-TR" sz="2800" dirty="0" smtClean="0">
                <a:solidFill>
                  <a:schemeClr val="tx1"/>
                </a:solidFill>
              </a:rPr>
            </a:br>
            <a:endParaRPr lang="tr-TR" sz="2800" dirty="0">
              <a:solidFill>
                <a:schemeClr val="tx1"/>
              </a:solidFill>
            </a:endParaRPr>
          </a:p>
        </p:txBody>
      </p:sp>
      <p:sp>
        <p:nvSpPr>
          <p:cNvPr id="717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CF7B8DA-543E-4E10-AB9E-1CFC98D679B4}" type="slidenum">
              <a:rPr lang="tr-TR" sz="1200">
                <a:solidFill>
                  <a:srgbClr val="04617B"/>
                </a:solidFill>
              </a:rPr>
              <a:pPr eaLnBrk="1" hangingPunct="1"/>
              <a:t>2</a:t>
            </a:fld>
            <a:endParaRPr lang="tr-TR" sz="1200">
              <a:solidFill>
                <a:srgbClr val="04617B"/>
              </a:solidFill>
            </a:endParaRPr>
          </a:p>
        </p:txBody>
      </p:sp>
    </p:spTree>
    <p:extLst>
      <p:ext uri="{BB962C8B-B14F-4D97-AF65-F5344CB8AC3E}">
        <p14:creationId xmlns:p14="http://schemas.microsoft.com/office/powerpoint/2010/main" val="22526698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endParaRPr lang="tr-TR"/>
          </a:p>
        </p:txBody>
      </p:sp>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3</a:t>
            </a:fld>
            <a:endParaRPr lang="tr-TR"/>
          </a:p>
        </p:txBody>
      </p:sp>
      <p:sp>
        <p:nvSpPr>
          <p:cNvPr id="6" name="5 Dikdörtgen"/>
          <p:cNvSpPr/>
          <p:nvPr/>
        </p:nvSpPr>
        <p:spPr>
          <a:xfrm>
            <a:off x="467544" y="1484784"/>
            <a:ext cx="8568952" cy="5632311"/>
          </a:xfrm>
          <a:prstGeom prst="rect">
            <a:avLst/>
          </a:prstGeom>
        </p:spPr>
        <p:txBody>
          <a:bodyPr wrap="square">
            <a:spAutoFit/>
          </a:bodyPr>
          <a:lstStyle/>
          <a:p>
            <a:endParaRPr lang="tr-TR" sz="6000" dirty="0" smtClean="0"/>
          </a:p>
          <a:p>
            <a:endParaRPr lang="tr-TR" sz="6000" dirty="0"/>
          </a:p>
          <a:p>
            <a:r>
              <a:rPr lang="tr-TR" sz="6000" dirty="0" smtClean="0"/>
              <a:t>Sıkça Sorulan Sorular……</a:t>
            </a:r>
          </a:p>
          <a:p>
            <a:endParaRPr lang="tr-TR" sz="6000" dirty="0" smtClean="0"/>
          </a:p>
          <a:p>
            <a:endParaRPr lang="tr-TR"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4</a:t>
            </a:fld>
            <a:endParaRPr lang="tr-TR"/>
          </a:p>
        </p:txBody>
      </p:sp>
      <p:pic>
        <p:nvPicPr>
          <p:cNvPr id="1026" name="Picture 2" descr="C:\Users\Bayram KESER\Desktop\istanbultaşınırseminer2014\istanbulsemineri örnekler\HYSdeyaşanansorunlarduyurus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57250"/>
            <a:ext cx="13716000" cy="857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70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Slayt Numarası Yer Tutucusu 2"/>
          <p:cNvSpPr>
            <a:spLocks noGrp="1"/>
          </p:cNvSpPr>
          <p:nvPr>
            <p:ph type="sldNum" sz="quarter" idx="12"/>
          </p:nvPr>
        </p:nvSpPr>
        <p:spPr/>
        <p:txBody>
          <a:bodyPr/>
          <a:lstStyle/>
          <a:p>
            <a:pPr>
              <a:defRPr/>
            </a:pPr>
            <a:fld id="{449A2D72-CB06-4C68-B8D1-9E9343FFD9FF}" type="slidenum">
              <a:rPr lang="tr-TR" smtClean="0"/>
              <a:pPr>
                <a:defRPr/>
              </a:pPr>
              <a:t>5</a:t>
            </a:fld>
            <a:endParaRPr lang="tr-TR"/>
          </a:p>
        </p:txBody>
      </p:sp>
      <p:sp>
        <p:nvSpPr>
          <p:cNvPr id="5" name="Dikdörtgen 4"/>
          <p:cNvSpPr/>
          <p:nvPr/>
        </p:nvSpPr>
        <p:spPr>
          <a:xfrm>
            <a:off x="971600" y="3099679"/>
            <a:ext cx="7488832" cy="2298706"/>
          </a:xfrm>
          <a:prstGeom prst="rect">
            <a:avLst/>
          </a:prstGeom>
        </p:spPr>
        <p:txBody>
          <a:bodyPr wrap="square">
            <a:spAutoFit/>
          </a:bodyPr>
          <a:lstStyle/>
          <a:p>
            <a:pPr>
              <a:lnSpc>
                <a:spcPct val="115000"/>
              </a:lnSpc>
              <a:spcAft>
                <a:spcPts val="1000"/>
              </a:spcAft>
            </a:pPr>
            <a:r>
              <a:rPr lang="tr-TR" sz="4000" b="1" dirty="0">
                <a:solidFill>
                  <a:srgbClr val="365F91"/>
                </a:solidFill>
                <a:latin typeface="Arial"/>
                <a:ea typeface="Calibri"/>
                <a:cs typeface="Times New Roman"/>
                <a:hlinkClick r:id="rId2" action="ppaction://hlinkfile"/>
              </a:rPr>
              <a:t>HYS </a:t>
            </a:r>
            <a:r>
              <a:rPr lang="tr-TR" sz="4000" b="1" dirty="0" smtClean="0">
                <a:solidFill>
                  <a:srgbClr val="365F91"/>
                </a:solidFill>
                <a:latin typeface="Arial"/>
                <a:ea typeface="Calibri"/>
                <a:cs typeface="Times New Roman"/>
                <a:hlinkClick r:id="rId2" action="ppaction://hlinkfile"/>
              </a:rPr>
              <a:t>Taşınır Uygulamasıyla ilgili </a:t>
            </a:r>
          </a:p>
          <a:p>
            <a:pPr>
              <a:lnSpc>
                <a:spcPct val="115000"/>
              </a:lnSpc>
              <a:spcAft>
                <a:spcPts val="1000"/>
              </a:spcAft>
            </a:pPr>
            <a:r>
              <a:rPr lang="tr-TR" sz="4000" b="1" dirty="0" smtClean="0">
                <a:solidFill>
                  <a:srgbClr val="365F91"/>
                </a:solidFill>
                <a:latin typeface="Arial"/>
                <a:ea typeface="Calibri"/>
                <a:cs typeface="Times New Roman"/>
                <a:hlinkClick r:id="rId2" action="ppaction://hlinkfile"/>
              </a:rPr>
              <a:t>SIKÇA </a:t>
            </a:r>
            <a:r>
              <a:rPr lang="tr-TR" sz="4000" b="1" dirty="0">
                <a:solidFill>
                  <a:srgbClr val="365F91"/>
                </a:solidFill>
                <a:latin typeface="Arial"/>
                <a:ea typeface="Calibri"/>
                <a:cs typeface="Times New Roman"/>
                <a:hlinkClick r:id="rId2" action="ppaction://hlinkfile"/>
              </a:rPr>
              <a:t>SORULAN SORULAR</a:t>
            </a:r>
            <a:endParaRPr lang="tr-TR" sz="3600" dirty="0">
              <a:effectLst/>
              <a:latin typeface="Calibri"/>
              <a:ea typeface="Calibri"/>
              <a:cs typeface="Times New Roman"/>
            </a:endParaRPr>
          </a:p>
        </p:txBody>
      </p:sp>
    </p:spTree>
    <p:extLst>
      <p:ext uri="{BB962C8B-B14F-4D97-AF65-F5344CB8AC3E}">
        <p14:creationId xmlns:p14="http://schemas.microsoft.com/office/powerpoint/2010/main" val="239890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3140968"/>
            <a:ext cx="8305800" cy="1143000"/>
          </a:xfrm>
        </p:spPr>
        <p:txBody>
          <a:bodyPr>
            <a:normAutofit fontScale="90000"/>
          </a:bodyPr>
          <a:lstStyle/>
          <a:p>
            <a:r>
              <a:rPr lang="tr-TR" dirty="0" smtClean="0">
                <a:hlinkClick r:id="rId2" action="ppaction://hlinkfile"/>
              </a:rPr>
              <a:t>Muhasebe biriminde Limit üstü taşınır işlemleri</a:t>
            </a:r>
            <a:endParaRPr lang="tr-TR" dirty="0"/>
          </a:p>
        </p:txBody>
      </p:sp>
      <p:sp>
        <p:nvSpPr>
          <p:cNvPr id="3" name="Slayt Numarası Yer Tutucusu 2"/>
          <p:cNvSpPr>
            <a:spLocks noGrp="1"/>
          </p:cNvSpPr>
          <p:nvPr>
            <p:ph type="sldNum" sz="quarter" idx="12"/>
          </p:nvPr>
        </p:nvSpPr>
        <p:spPr/>
        <p:txBody>
          <a:bodyPr/>
          <a:lstStyle/>
          <a:p>
            <a:pPr>
              <a:defRPr/>
            </a:pPr>
            <a:fld id="{449A2D72-CB06-4C68-B8D1-9E9343FFD9FF}" type="slidenum">
              <a:rPr lang="tr-TR" smtClean="0"/>
              <a:pPr>
                <a:defRPr/>
              </a:pPr>
              <a:t>6</a:t>
            </a:fld>
            <a:endParaRPr lang="tr-TR"/>
          </a:p>
        </p:txBody>
      </p:sp>
    </p:spTree>
    <p:extLst>
      <p:ext uri="{BB962C8B-B14F-4D97-AF65-F5344CB8AC3E}">
        <p14:creationId xmlns:p14="http://schemas.microsoft.com/office/powerpoint/2010/main" val="207512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8313" y="549275"/>
            <a:ext cx="8229600" cy="6088063"/>
          </a:xfrm>
        </p:spPr>
        <p:txBody>
          <a:bodyPr>
            <a:normAutofit/>
          </a:bodyPr>
          <a:lstStyle/>
          <a:p>
            <a:pPr fontAlgn="auto">
              <a:spcAft>
                <a:spcPts val="0"/>
              </a:spcAft>
              <a:defRPr/>
            </a:pPr>
            <a:r>
              <a:rPr lang="tr-TR" sz="4000" dirty="0" smtClean="0">
                <a:solidFill>
                  <a:schemeClr val="tx1"/>
                </a:solidFill>
              </a:rPr>
              <a:t>Teşekkür ederim…..</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smtClean="0">
                <a:solidFill>
                  <a:schemeClr val="tx1"/>
                </a:solidFill>
              </a:rPr>
              <a:t>Bayram KESER</a:t>
            </a:r>
            <a:br>
              <a:rPr lang="tr-TR" sz="4000" dirty="0" smtClean="0">
                <a:solidFill>
                  <a:schemeClr val="tx1"/>
                </a:solidFill>
              </a:rPr>
            </a:br>
            <a:r>
              <a:rPr lang="tr-TR" sz="4000" dirty="0" smtClean="0">
                <a:solidFill>
                  <a:schemeClr val="tx1"/>
                </a:solidFill>
              </a:rPr>
              <a:t>Mali Hizmetler Uzmanı</a:t>
            </a:r>
            <a:br>
              <a:rPr lang="tr-TR" sz="4000" dirty="0" smtClean="0">
                <a:solidFill>
                  <a:schemeClr val="tx1"/>
                </a:solidFill>
              </a:rPr>
            </a:br>
            <a:endParaRPr lang="tr-TR" sz="4000" dirty="0">
              <a:solidFill>
                <a:schemeClr val="tx1"/>
              </a:solidFill>
            </a:endParaRPr>
          </a:p>
        </p:txBody>
      </p:sp>
      <p:sp>
        <p:nvSpPr>
          <p:cNvPr id="4301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A227D6F0-BA67-48CD-AB01-22D0ECC7B223}" type="slidenum">
              <a:rPr lang="tr-TR" sz="1200"/>
              <a:pPr eaLnBrk="1" hangingPunct="1"/>
              <a:t>7</a:t>
            </a:fld>
            <a:endParaRPr lang="tr-TR" sz="1200"/>
          </a:p>
        </p:txBody>
      </p:sp>
    </p:spTree>
    <p:extLst>
      <p:ext uri="{BB962C8B-B14F-4D97-AF65-F5344CB8AC3E}">
        <p14:creationId xmlns:p14="http://schemas.microsoft.com/office/powerpoint/2010/main" val="2278249500"/>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5638</TotalTime>
  <Words>45</Words>
  <Application>Microsoft Office PowerPoint</Application>
  <PresentationFormat>Ekran Gösterisi (4:3)</PresentationFormat>
  <Paragraphs>20</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Akış</vt:lpstr>
      <vt:lpstr>Taşınır Mal Yönetmeliği ve  TAŞINIR KAYIT VE YÖNETİM SİSTEMİ Semineri   Bayram KESER Mali Hizmetler Uzmanı </vt:lpstr>
      <vt:lpstr>Seminer Sunum PLANI  1. Strateji Geliştirme Başkanlığı nın görevi ve yetkileri nelerdir? 2. Taşınır kesin hesabı nasıl çıkarılıyor? 3. Kurum tanımlama işlemleri (Bölünen/birleşen okullar) 4. Harcama yetkilileri/Tkkylerin sorumlulukları, 5. Tüketime verme işlemleri ve istek birim yetkilileri, 6. Zimmet işlemleri ve sorumluluk, 7. Öğretmenevleri, 8. FATİH projesi, 9. Hata Düzeltme İşlemleri 10. Hurda İşlemleri 11. Sıkça sorulan sorular </vt:lpstr>
      <vt:lpstr>PowerPoint Sunusu</vt:lpstr>
      <vt:lpstr>PowerPoint Sunusu</vt:lpstr>
      <vt:lpstr>PowerPoint Sunusu</vt:lpstr>
      <vt:lpstr>Muhasebe biriminde Limit üstü taşınır işlemleri</vt:lpstr>
      <vt:lpstr>Teşekkür ederim…..     Bayram KESER Mali Hizmetler Uzmanı </vt:lpstr>
    </vt:vector>
  </TitlesOfParts>
  <Company>Maliye Bakanlığı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ssahin6</dc:creator>
  <cp:lastModifiedBy>Bayram KESER</cp:lastModifiedBy>
  <cp:revision>907</cp:revision>
  <dcterms:created xsi:type="dcterms:W3CDTF">2006-12-23T12:28:52Z</dcterms:created>
  <dcterms:modified xsi:type="dcterms:W3CDTF">2014-08-26T18:47:11Z</dcterms:modified>
</cp:coreProperties>
</file>