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Default Extension="xlsx" ContentType="application/vnd.openxmlformats-officedocument.spreadsheetml.sheet"/>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1" r:id="rId1"/>
    <p:sldMasterId id="2147484513" r:id="rId2"/>
    <p:sldMasterId id="2147484525" r:id="rId3"/>
    <p:sldMasterId id="2147484537" r:id="rId4"/>
    <p:sldMasterId id="2147484549" r:id="rId5"/>
  </p:sldMasterIdLst>
  <p:notesMasterIdLst>
    <p:notesMasterId r:id="rId32"/>
  </p:notesMasterIdLst>
  <p:handoutMasterIdLst>
    <p:handoutMasterId r:id="rId33"/>
  </p:handoutMasterIdLst>
  <p:sldIdLst>
    <p:sldId id="972" r:id="rId6"/>
    <p:sldId id="973" r:id="rId7"/>
    <p:sldId id="947" r:id="rId8"/>
    <p:sldId id="964" r:id="rId9"/>
    <p:sldId id="965" r:id="rId10"/>
    <p:sldId id="967" r:id="rId11"/>
    <p:sldId id="966" r:id="rId12"/>
    <p:sldId id="961" r:id="rId13"/>
    <p:sldId id="971" r:id="rId14"/>
    <p:sldId id="968" r:id="rId15"/>
    <p:sldId id="975" r:id="rId16"/>
    <p:sldId id="976" r:id="rId17"/>
    <p:sldId id="977" r:id="rId18"/>
    <p:sldId id="978" r:id="rId19"/>
    <p:sldId id="979" r:id="rId20"/>
    <p:sldId id="980" r:id="rId21"/>
    <p:sldId id="981" r:id="rId22"/>
    <p:sldId id="982" r:id="rId23"/>
    <p:sldId id="983" r:id="rId24"/>
    <p:sldId id="984" r:id="rId25"/>
    <p:sldId id="985" r:id="rId26"/>
    <p:sldId id="986" r:id="rId27"/>
    <p:sldId id="987" r:id="rId28"/>
    <p:sldId id="988" r:id="rId29"/>
    <p:sldId id="969" r:id="rId30"/>
    <p:sldId id="946" r:id="rId31"/>
  </p:sldIdLst>
  <p:sldSz cx="9144000" cy="6858000" type="screen4x3"/>
  <p:notesSz cx="6858000" cy="9144000"/>
  <p:defaultTextStyle>
    <a:defPPr>
      <a:defRPr lang="tr-TR"/>
    </a:defPPr>
    <a:lvl1pPr algn="l" rtl="0" fontAlgn="base">
      <a:spcBef>
        <a:spcPct val="0"/>
      </a:spcBef>
      <a:spcAft>
        <a:spcPct val="0"/>
      </a:spcAft>
      <a:defRPr sz="1600" kern="1200">
        <a:solidFill>
          <a:schemeClr val="tx1"/>
        </a:solidFill>
        <a:latin typeface="Verdana" pitchFamily="34" charset="0"/>
        <a:ea typeface="+mn-ea"/>
        <a:cs typeface="+mn-cs"/>
      </a:defRPr>
    </a:lvl1pPr>
    <a:lvl2pPr marL="457200" algn="l" rtl="0" fontAlgn="base">
      <a:spcBef>
        <a:spcPct val="0"/>
      </a:spcBef>
      <a:spcAft>
        <a:spcPct val="0"/>
      </a:spcAft>
      <a:defRPr sz="1600" kern="1200">
        <a:solidFill>
          <a:schemeClr val="tx1"/>
        </a:solidFill>
        <a:latin typeface="Verdana" pitchFamily="34" charset="0"/>
        <a:ea typeface="+mn-ea"/>
        <a:cs typeface="+mn-cs"/>
      </a:defRPr>
    </a:lvl2pPr>
    <a:lvl3pPr marL="914400" algn="l" rtl="0" fontAlgn="base">
      <a:spcBef>
        <a:spcPct val="0"/>
      </a:spcBef>
      <a:spcAft>
        <a:spcPct val="0"/>
      </a:spcAft>
      <a:defRPr sz="1600" kern="1200">
        <a:solidFill>
          <a:schemeClr val="tx1"/>
        </a:solidFill>
        <a:latin typeface="Verdana" pitchFamily="34" charset="0"/>
        <a:ea typeface="+mn-ea"/>
        <a:cs typeface="+mn-cs"/>
      </a:defRPr>
    </a:lvl3pPr>
    <a:lvl4pPr marL="1371600" algn="l" rtl="0" fontAlgn="base">
      <a:spcBef>
        <a:spcPct val="0"/>
      </a:spcBef>
      <a:spcAft>
        <a:spcPct val="0"/>
      </a:spcAft>
      <a:defRPr sz="1600" kern="1200">
        <a:solidFill>
          <a:schemeClr val="tx1"/>
        </a:solidFill>
        <a:latin typeface="Verdana" pitchFamily="34" charset="0"/>
        <a:ea typeface="+mn-ea"/>
        <a:cs typeface="+mn-cs"/>
      </a:defRPr>
    </a:lvl4pPr>
    <a:lvl5pPr marL="1828800" algn="l" rtl="0" fontAlgn="base">
      <a:spcBef>
        <a:spcPct val="0"/>
      </a:spcBef>
      <a:spcAft>
        <a:spcPct val="0"/>
      </a:spcAft>
      <a:defRPr sz="1600" kern="1200">
        <a:solidFill>
          <a:schemeClr val="tx1"/>
        </a:solidFill>
        <a:latin typeface="Verdana" pitchFamily="34" charset="0"/>
        <a:ea typeface="+mn-ea"/>
        <a:cs typeface="+mn-cs"/>
      </a:defRPr>
    </a:lvl5pPr>
    <a:lvl6pPr marL="2286000" algn="l" defTabSz="914400" rtl="0" eaLnBrk="1" latinLnBrk="0" hangingPunct="1">
      <a:defRPr sz="1600" kern="1200">
        <a:solidFill>
          <a:schemeClr val="tx1"/>
        </a:solidFill>
        <a:latin typeface="Verdana" pitchFamily="34" charset="0"/>
        <a:ea typeface="+mn-ea"/>
        <a:cs typeface="+mn-cs"/>
      </a:defRPr>
    </a:lvl6pPr>
    <a:lvl7pPr marL="2743200" algn="l" defTabSz="914400" rtl="0" eaLnBrk="1" latinLnBrk="0" hangingPunct="1">
      <a:defRPr sz="1600" kern="1200">
        <a:solidFill>
          <a:schemeClr val="tx1"/>
        </a:solidFill>
        <a:latin typeface="Verdana" pitchFamily="34" charset="0"/>
        <a:ea typeface="+mn-ea"/>
        <a:cs typeface="+mn-cs"/>
      </a:defRPr>
    </a:lvl7pPr>
    <a:lvl8pPr marL="3200400" algn="l" defTabSz="914400" rtl="0" eaLnBrk="1" latinLnBrk="0" hangingPunct="1">
      <a:defRPr sz="1600" kern="1200">
        <a:solidFill>
          <a:schemeClr val="tx1"/>
        </a:solidFill>
        <a:latin typeface="Verdana" pitchFamily="34" charset="0"/>
        <a:ea typeface="+mn-ea"/>
        <a:cs typeface="+mn-cs"/>
      </a:defRPr>
    </a:lvl8pPr>
    <a:lvl9pPr marL="3657600" algn="l" defTabSz="914400" rtl="0" eaLnBrk="1" latinLnBrk="0" hangingPunct="1">
      <a:defRPr sz="16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00"/>
    <a:srgbClr val="000000"/>
    <a:srgbClr val="3366FF"/>
    <a:srgbClr val="808080"/>
    <a:srgbClr val="FF3300"/>
    <a:srgbClr val="663300"/>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87" autoAdjust="0"/>
    <p:restoredTop sz="94728" autoAdjust="0"/>
  </p:normalViewPr>
  <p:slideViewPr>
    <p:cSldViewPr>
      <p:cViewPr>
        <p:scale>
          <a:sx n="66" d="100"/>
          <a:sy n="66" d="100"/>
        </p:scale>
        <p:origin x="-1614" y="-654"/>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tr-TR"/>
          </a:p>
        </p:txBody>
      </p:sp>
      <p:sp>
        <p:nvSpPr>
          <p:cNvPr id="2027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tr-TR"/>
          </a:p>
        </p:txBody>
      </p:sp>
      <p:sp>
        <p:nvSpPr>
          <p:cNvPr id="2027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tr-TR"/>
          </a:p>
        </p:txBody>
      </p:sp>
      <p:sp>
        <p:nvSpPr>
          <p:cNvPr id="2027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2D2D8275-1A72-45DE-9092-FA3636C4E33D}" type="slidenum">
              <a:rPr lang="tr-TR"/>
              <a:pPr>
                <a:defRPr/>
              </a:pPr>
              <a:t>‹#›</a:t>
            </a:fld>
            <a:endParaRPr lang="tr-TR"/>
          </a:p>
        </p:txBody>
      </p:sp>
    </p:spTree>
    <p:extLst>
      <p:ext uri="{BB962C8B-B14F-4D97-AF65-F5344CB8AC3E}">
        <p14:creationId xmlns:p14="http://schemas.microsoft.com/office/powerpoint/2010/main" xmlns="" val="749903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tr-TR"/>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tr-TR"/>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tr-TR"/>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D28B6095-8339-42C8-831F-CB1B03854C81}" type="slidenum">
              <a:rPr lang="tr-TR"/>
              <a:pPr>
                <a:defRPr/>
              </a:pPr>
              <a:t>‹#›</a:t>
            </a:fld>
            <a:endParaRPr lang="tr-TR"/>
          </a:p>
        </p:txBody>
      </p:sp>
    </p:spTree>
    <p:extLst>
      <p:ext uri="{BB962C8B-B14F-4D97-AF65-F5344CB8AC3E}">
        <p14:creationId xmlns:p14="http://schemas.microsoft.com/office/powerpoint/2010/main" xmlns="" val="937512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fld id="{5F5AD4CF-DD18-405B-95B7-1FA3980BE650}" type="datetime1">
              <a:rPr lang="tr-TR" smtClean="0"/>
              <a:pPr>
                <a:defRPr/>
              </a:pPr>
              <a:t>27.08.2014</a:t>
            </a:fld>
            <a:endParaRPr lang="tr-TR"/>
          </a:p>
        </p:txBody>
      </p:sp>
      <p:sp>
        <p:nvSpPr>
          <p:cNvPr id="19" name="Footer Placeholder 18"/>
          <p:cNvSpPr>
            <a:spLocks noGrp="1"/>
          </p:cNvSpPr>
          <p:nvPr>
            <p:ph type="ftr" sz="quarter" idx="11"/>
          </p:nvPr>
        </p:nvSpPr>
        <p:spPr/>
        <p:txBody>
          <a:bodyPr/>
          <a:lstStyle/>
          <a:p>
            <a:pPr>
              <a:defRPr/>
            </a:pPr>
            <a:endParaRPr lang="tr-TR"/>
          </a:p>
        </p:txBody>
      </p:sp>
      <p:sp>
        <p:nvSpPr>
          <p:cNvPr id="27" name="Slide Number Placeholder 26"/>
          <p:cNvSpPr>
            <a:spLocks noGrp="1"/>
          </p:cNvSpPr>
          <p:nvPr>
            <p:ph type="sldNum" sz="quarter" idx="12"/>
          </p:nvPr>
        </p:nvSpPr>
        <p:spPr/>
        <p:txBody>
          <a:bodyPr/>
          <a:lstStyle/>
          <a:p>
            <a:pPr>
              <a:defRPr/>
            </a:pPr>
            <a:fld id="{D729D090-7C8D-4117-BB1E-67E7C1AF10AF}"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fld id="{395A10D7-D33D-4D04-86FF-03E5EFB97FB5}" type="datetime1">
              <a:rPr lang="tr-TR" smtClean="0"/>
              <a:pPr>
                <a:defRPr/>
              </a:pPr>
              <a:t>27.08.2014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FC41CEC7-1297-4D68-8F57-F40ABA041DF5}"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fld id="{6BCD2CB7-D326-457D-9892-66461F43CCD8}" type="datetime1">
              <a:rPr lang="tr-TR" smtClean="0"/>
              <a:pPr>
                <a:defRPr/>
              </a:pPr>
              <a:t>27.08.2014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73219C28-6FF8-4196-9793-85C4D26ECC25}" type="slidenum">
              <a:rPr lang="tr-TR" smtClean="0"/>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19" name="18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27" name="26 Slayt Numarası Yer Tutucusu"/>
          <p:cNvSpPr>
            <a:spLocks noGrp="1"/>
          </p:cNvSpPr>
          <p:nvPr>
            <p:ph type="sldNum" sz="quarter" idx="12"/>
          </p:nvPr>
        </p:nvSpPr>
        <p:spPr/>
        <p:txBody>
          <a:bodyPr/>
          <a:lstStyle/>
          <a:p>
            <a:pPr>
              <a:defRPr/>
            </a:pPr>
            <a:fld id="{FAEC37C0-2D89-4094-B59F-3705E42AB4B3}"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xmlns="" val="151993171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551297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6" name="5 Slayt Numarası Yer Tutucusu"/>
          <p:cNvSpPr>
            <a:spLocks noGrp="1"/>
          </p:cNvSpPr>
          <p:nvPr>
            <p:ph type="sldNum" sz="quarter" idx="12"/>
          </p:nvPr>
        </p:nvSpPr>
        <p:spPr/>
        <p:txBody>
          <a:bodyPr/>
          <a:lstStyle/>
          <a:p>
            <a:pPr>
              <a:defRPr/>
            </a:pPr>
            <a:fld id="{AF7A3B79-29D4-46B0-9E1A-C4146EDED7D4}"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xmlns="" val="243331684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49A05F3C-C4DF-4F1D-909B-938AA85648B8}"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770020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8" name="7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9" name="8 Slayt Numarası Yer Tutucusu"/>
          <p:cNvSpPr>
            <a:spLocks noGrp="1"/>
          </p:cNvSpPr>
          <p:nvPr>
            <p:ph type="sldNum" sz="quarter" idx="12"/>
          </p:nvPr>
        </p:nvSpPr>
        <p:spPr/>
        <p:txBody>
          <a:bodyPr/>
          <a:lstStyle/>
          <a:p>
            <a:pPr>
              <a:defRPr/>
            </a:pPr>
            <a:fld id="{0E322597-0F21-4B8D-9FB9-F3394417D80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268630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4" name="3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5" name="4 Slayt Numarası Yer Tutucusu"/>
          <p:cNvSpPr>
            <a:spLocks noGrp="1"/>
          </p:cNvSpPr>
          <p:nvPr>
            <p:ph type="sldNum" sz="quarter" idx="12"/>
          </p:nvPr>
        </p:nvSpPr>
        <p:spPr/>
        <p:txBody>
          <a:bodyPr/>
          <a:lstStyle/>
          <a:p>
            <a:pPr>
              <a:defRPr/>
            </a:pPr>
            <a:fld id="{81BC6402-4E69-4C37-96B8-3573894E7E42}"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3462956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3" name="2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4" name="3 Slayt Numarası Yer Tutucusu"/>
          <p:cNvSpPr>
            <a:spLocks noGrp="1"/>
          </p:cNvSpPr>
          <p:nvPr>
            <p:ph type="sldNum" sz="quarter" idx="12"/>
          </p:nvPr>
        </p:nvSpPr>
        <p:spPr/>
        <p:txBody>
          <a:bodyPr/>
          <a:lstStyle/>
          <a:p>
            <a:pPr>
              <a:defRPr/>
            </a:pPr>
            <a:fld id="{11CD448D-3AC1-4708-BD07-91DDA1C64D5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245564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7792AD2D-718B-4954-85C0-744DCF47BE27}"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3894397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fld id="{A44752EE-5C85-4BB8-A00E-A09CE715E4FD}" type="datetime1">
              <a:rPr lang="tr-TR" smtClean="0"/>
              <a:pPr>
                <a:defRPr/>
              </a:pPr>
              <a:t>27.08.2014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FEED6105-C018-4EC7-8FA9-42BD2F62F2F5}" type="slidenum">
              <a:rPr lang="tr-TR" smtClean="0"/>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09D91F9A-3E36-4BD7-842A-3C84870F71C9}" type="slidenum">
              <a:rPr lang="tr-TR" smtClean="0">
                <a:solidFill>
                  <a:srgbClr val="04617B">
                    <a:shade val="90000"/>
                  </a:srgbClr>
                </a:solidFill>
              </a:rPr>
              <a:pPr>
                <a:defRPr/>
              </a:pPr>
              <a:t>‹#›</a:t>
            </a:fld>
            <a:endParaRPr lang="tr-TR">
              <a:solidFill>
                <a:srgbClr val="04617B">
                  <a:shade val="90000"/>
                </a:srgbClr>
              </a:solidFill>
            </a:endParaRP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Tree>
    <p:extLst>
      <p:ext uri="{BB962C8B-B14F-4D97-AF65-F5344CB8AC3E}">
        <p14:creationId xmlns:p14="http://schemas.microsoft.com/office/powerpoint/2010/main" xmlns="" val="2571333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F96606D-CC6B-49AF-A436-384F6245F5F9}"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752817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50FA556-8D12-4E86-88FD-673149D794F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230488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19" name="18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27" name="26 Slayt Numarası Yer Tutucusu"/>
          <p:cNvSpPr>
            <a:spLocks noGrp="1"/>
          </p:cNvSpPr>
          <p:nvPr>
            <p:ph type="sldNum" sz="quarter" idx="12"/>
          </p:nvPr>
        </p:nvSpPr>
        <p:spPr/>
        <p:txBody>
          <a:bodyPr/>
          <a:lstStyle/>
          <a:p>
            <a:pPr>
              <a:defRPr/>
            </a:pPr>
            <a:fld id="{FAEC37C0-2D89-4094-B59F-3705E42AB4B3}"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xmlns="" val="167826760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546068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6" name="5 Slayt Numarası Yer Tutucusu"/>
          <p:cNvSpPr>
            <a:spLocks noGrp="1"/>
          </p:cNvSpPr>
          <p:nvPr>
            <p:ph type="sldNum" sz="quarter" idx="12"/>
          </p:nvPr>
        </p:nvSpPr>
        <p:spPr/>
        <p:txBody>
          <a:bodyPr/>
          <a:lstStyle/>
          <a:p>
            <a:pPr>
              <a:defRPr/>
            </a:pPr>
            <a:fld id="{AF7A3B79-29D4-46B0-9E1A-C4146EDED7D4}"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xmlns="" val="323053919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49A05F3C-C4DF-4F1D-909B-938AA85648B8}"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042753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8" name="7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9" name="8 Slayt Numarası Yer Tutucusu"/>
          <p:cNvSpPr>
            <a:spLocks noGrp="1"/>
          </p:cNvSpPr>
          <p:nvPr>
            <p:ph type="sldNum" sz="quarter" idx="12"/>
          </p:nvPr>
        </p:nvSpPr>
        <p:spPr/>
        <p:txBody>
          <a:bodyPr/>
          <a:lstStyle/>
          <a:p>
            <a:pPr>
              <a:defRPr/>
            </a:pPr>
            <a:fld id="{0E322597-0F21-4B8D-9FB9-F3394417D80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668346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4" name="3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5" name="4 Slayt Numarası Yer Tutucusu"/>
          <p:cNvSpPr>
            <a:spLocks noGrp="1"/>
          </p:cNvSpPr>
          <p:nvPr>
            <p:ph type="sldNum" sz="quarter" idx="12"/>
          </p:nvPr>
        </p:nvSpPr>
        <p:spPr/>
        <p:txBody>
          <a:bodyPr/>
          <a:lstStyle/>
          <a:p>
            <a:pPr>
              <a:defRPr/>
            </a:pPr>
            <a:fld id="{81BC6402-4E69-4C37-96B8-3573894E7E42}"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683060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3" name="2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4" name="3 Slayt Numarası Yer Tutucusu"/>
          <p:cNvSpPr>
            <a:spLocks noGrp="1"/>
          </p:cNvSpPr>
          <p:nvPr>
            <p:ph type="sldNum" sz="quarter" idx="12"/>
          </p:nvPr>
        </p:nvSpPr>
        <p:spPr/>
        <p:txBody>
          <a:bodyPr/>
          <a:lstStyle/>
          <a:p>
            <a:pPr>
              <a:defRPr/>
            </a:pPr>
            <a:fld id="{11CD448D-3AC1-4708-BD07-91DDA1C64D5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76286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a:defRPr/>
            </a:pPr>
            <a:fld id="{42161D82-C9D2-43F3-8287-3BFB2168DA5E}" type="datetime1">
              <a:rPr lang="tr-TR" smtClean="0"/>
              <a:pPr>
                <a:defRPr/>
              </a:pPr>
              <a:t>27.08.2014</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C211180-291C-4041-864B-AAB008FAF957}"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7792AD2D-718B-4954-85C0-744DCF47BE27}"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733921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09D91F9A-3E36-4BD7-842A-3C84870F71C9}" type="slidenum">
              <a:rPr lang="tr-TR" smtClean="0">
                <a:solidFill>
                  <a:srgbClr val="04617B">
                    <a:shade val="90000"/>
                  </a:srgbClr>
                </a:solidFill>
              </a:rPr>
              <a:pPr>
                <a:defRPr/>
              </a:pPr>
              <a:t>‹#›</a:t>
            </a:fld>
            <a:endParaRPr lang="tr-TR">
              <a:solidFill>
                <a:srgbClr val="04617B">
                  <a:shade val="90000"/>
                </a:srgbClr>
              </a:solidFill>
            </a:endParaRP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Tree>
    <p:extLst>
      <p:ext uri="{BB962C8B-B14F-4D97-AF65-F5344CB8AC3E}">
        <p14:creationId xmlns:p14="http://schemas.microsoft.com/office/powerpoint/2010/main" xmlns="" val="2996937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F96606D-CC6B-49AF-A436-384F6245F5F9}"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321834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50FA556-8D12-4E86-88FD-673149D794F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57993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19" name="18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27" name="26 Slayt Numarası Yer Tutucusu"/>
          <p:cNvSpPr>
            <a:spLocks noGrp="1"/>
          </p:cNvSpPr>
          <p:nvPr>
            <p:ph type="sldNum" sz="quarter" idx="12"/>
          </p:nvPr>
        </p:nvSpPr>
        <p:spPr/>
        <p:txBody>
          <a:bodyPr/>
          <a:lstStyle/>
          <a:p>
            <a:pPr>
              <a:defRPr/>
            </a:pPr>
            <a:fld id="{FAEC37C0-2D89-4094-B59F-3705E42AB4B3}"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xmlns="" val="304419345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3097007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6" name="5 Slayt Numarası Yer Tutucusu"/>
          <p:cNvSpPr>
            <a:spLocks noGrp="1"/>
          </p:cNvSpPr>
          <p:nvPr>
            <p:ph type="sldNum" sz="quarter" idx="12"/>
          </p:nvPr>
        </p:nvSpPr>
        <p:spPr/>
        <p:txBody>
          <a:bodyPr/>
          <a:lstStyle/>
          <a:p>
            <a:pPr>
              <a:defRPr/>
            </a:pPr>
            <a:fld id="{AF7A3B79-29D4-46B0-9E1A-C4146EDED7D4}"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xmlns="" val="39651406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49A05F3C-C4DF-4F1D-909B-938AA85648B8}"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3279425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8" name="7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9" name="8 Slayt Numarası Yer Tutucusu"/>
          <p:cNvSpPr>
            <a:spLocks noGrp="1"/>
          </p:cNvSpPr>
          <p:nvPr>
            <p:ph type="sldNum" sz="quarter" idx="12"/>
          </p:nvPr>
        </p:nvSpPr>
        <p:spPr/>
        <p:txBody>
          <a:bodyPr/>
          <a:lstStyle/>
          <a:p>
            <a:pPr>
              <a:defRPr/>
            </a:pPr>
            <a:fld id="{0E322597-0F21-4B8D-9FB9-F3394417D80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590849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4" name="3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5" name="4 Slayt Numarası Yer Tutucusu"/>
          <p:cNvSpPr>
            <a:spLocks noGrp="1"/>
          </p:cNvSpPr>
          <p:nvPr>
            <p:ph type="sldNum" sz="quarter" idx="12"/>
          </p:nvPr>
        </p:nvSpPr>
        <p:spPr/>
        <p:txBody>
          <a:bodyPr/>
          <a:lstStyle/>
          <a:p>
            <a:pPr>
              <a:defRPr/>
            </a:pPr>
            <a:fld id="{81BC6402-4E69-4C37-96B8-3573894E7E42}"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23986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fld id="{C8037730-E2F7-424F-A9CA-0CBBDFDD540A}" type="datetime1">
              <a:rPr lang="tr-TR" smtClean="0"/>
              <a:pPr>
                <a:defRPr/>
              </a:pPr>
              <a:t>27.08.2014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CADD2B91-B18D-4448-8775-408E835F5E2D}" type="slidenum">
              <a:rPr lang="tr-TR" smtClean="0"/>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3" name="2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4" name="3 Slayt Numarası Yer Tutucusu"/>
          <p:cNvSpPr>
            <a:spLocks noGrp="1"/>
          </p:cNvSpPr>
          <p:nvPr>
            <p:ph type="sldNum" sz="quarter" idx="12"/>
          </p:nvPr>
        </p:nvSpPr>
        <p:spPr/>
        <p:txBody>
          <a:bodyPr/>
          <a:lstStyle/>
          <a:p>
            <a:pPr>
              <a:defRPr/>
            </a:pPr>
            <a:fld id="{11CD448D-3AC1-4708-BD07-91DDA1C64D5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43175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7792AD2D-718B-4954-85C0-744DCF47BE27}"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85868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09D91F9A-3E36-4BD7-842A-3C84870F71C9}" type="slidenum">
              <a:rPr lang="tr-TR" smtClean="0">
                <a:solidFill>
                  <a:srgbClr val="04617B">
                    <a:shade val="90000"/>
                  </a:srgbClr>
                </a:solidFill>
              </a:rPr>
              <a:pPr>
                <a:defRPr/>
              </a:pPr>
              <a:t>‹#›</a:t>
            </a:fld>
            <a:endParaRPr lang="tr-TR">
              <a:solidFill>
                <a:srgbClr val="04617B">
                  <a:shade val="90000"/>
                </a:srgbClr>
              </a:solidFill>
            </a:endParaRP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Tree>
    <p:extLst>
      <p:ext uri="{BB962C8B-B14F-4D97-AF65-F5344CB8AC3E}">
        <p14:creationId xmlns:p14="http://schemas.microsoft.com/office/powerpoint/2010/main" xmlns="" val="3608034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F96606D-CC6B-49AF-A436-384F6245F5F9}"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719446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50FA556-8D12-4E86-88FD-673149D794F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4045209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19" name="18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27" name="26 Slayt Numarası Yer Tutucusu"/>
          <p:cNvSpPr>
            <a:spLocks noGrp="1"/>
          </p:cNvSpPr>
          <p:nvPr>
            <p:ph type="sldNum" sz="quarter" idx="12"/>
          </p:nvPr>
        </p:nvSpPr>
        <p:spPr/>
        <p:txBody>
          <a:bodyPr/>
          <a:lstStyle/>
          <a:p>
            <a:pPr>
              <a:defRPr/>
            </a:pPr>
            <a:fld id="{FAEC37C0-2D89-4094-B59F-3705E42AB4B3}"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xmlns="" val="3459699638"/>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568372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solidFill>
                <a:srgbClr val="DBF5F9">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DBF5F9">
                    <a:shade val="90000"/>
                  </a:srgbClr>
                </a:solidFill>
              </a:rPr>
              <a:t>B.KESER - SGB</a:t>
            </a:r>
            <a:endParaRPr lang="tr-TR">
              <a:solidFill>
                <a:srgbClr val="DBF5F9">
                  <a:shade val="90000"/>
                </a:srgbClr>
              </a:solidFill>
            </a:endParaRPr>
          </a:p>
        </p:txBody>
      </p:sp>
      <p:sp>
        <p:nvSpPr>
          <p:cNvPr id="6" name="5 Slayt Numarası Yer Tutucusu"/>
          <p:cNvSpPr>
            <a:spLocks noGrp="1"/>
          </p:cNvSpPr>
          <p:nvPr>
            <p:ph type="sldNum" sz="quarter" idx="12"/>
          </p:nvPr>
        </p:nvSpPr>
        <p:spPr/>
        <p:txBody>
          <a:bodyPr/>
          <a:lstStyle/>
          <a:p>
            <a:pPr>
              <a:defRPr/>
            </a:pPr>
            <a:fld id="{AF7A3B79-29D4-46B0-9E1A-C4146EDED7D4}" type="slidenum">
              <a:rPr lang="tr-TR" smtClean="0">
                <a:solidFill>
                  <a:srgbClr val="DBF5F9">
                    <a:shade val="90000"/>
                  </a:srgbClr>
                </a:solidFill>
              </a:rPr>
              <a:pPr>
                <a:defRPr/>
              </a:pPr>
              <a:t>‹#›</a:t>
            </a:fld>
            <a:endParaRPr lang="tr-TR">
              <a:solidFill>
                <a:srgbClr val="DBF5F9">
                  <a:shade val="90000"/>
                </a:srgbClr>
              </a:solidFill>
            </a:endParaRPr>
          </a:p>
        </p:txBody>
      </p:sp>
    </p:spTree>
    <p:extLst>
      <p:ext uri="{BB962C8B-B14F-4D97-AF65-F5344CB8AC3E}">
        <p14:creationId xmlns:p14="http://schemas.microsoft.com/office/powerpoint/2010/main" xmlns="" val="4230737301"/>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49A05F3C-C4DF-4F1D-909B-938AA85648B8}"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35138061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8" name="7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9" name="8 Slayt Numarası Yer Tutucusu"/>
          <p:cNvSpPr>
            <a:spLocks noGrp="1"/>
          </p:cNvSpPr>
          <p:nvPr>
            <p:ph type="sldNum" sz="quarter" idx="12"/>
          </p:nvPr>
        </p:nvSpPr>
        <p:spPr/>
        <p:txBody>
          <a:bodyPr/>
          <a:lstStyle/>
          <a:p>
            <a:pPr>
              <a:defRPr/>
            </a:pPr>
            <a:fld id="{0E322597-0F21-4B8D-9FB9-F3394417D801}"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82596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a:defRPr/>
            </a:pPr>
            <a:fld id="{A973AE98-08CE-4A17-992A-9268E1509BC2}" type="datetime1">
              <a:rPr lang="tr-TR" smtClean="0"/>
              <a:pPr>
                <a:defRPr/>
              </a:pPr>
              <a:t>27.08.2014</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2D98C2F5-8DE7-4700-811A-132565E2C25D}" type="slidenum">
              <a:rPr lang="tr-TR" smtClean="0"/>
              <a:pPr>
                <a:defRPr/>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4" name="3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5" name="4 Slayt Numarası Yer Tutucusu"/>
          <p:cNvSpPr>
            <a:spLocks noGrp="1"/>
          </p:cNvSpPr>
          <p:nvPr>
            <p:ph type="sldNum" sz="quarter" idx="12"/>
          </p:nvPr>
        </p:nvSpPr>
        <p:spPr/>
        <p:txBody>
          <a:bodyPr/>
          <a:lstStyle/>
          <a:p>
            <a:pPr>
              <a:defRPr/>
            </a:pPr>
            <a:fld id="{81BC6402-4E69-4C37-96B8-3573894E7E42}"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5292296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3" name="2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4" name="3 Slayt Numarası Yer Tutucusu"/>
          <p:cNvSpPr>
            <a:spLocks noGrp="1"/>
          </p:cNvSpPr>
          <p:nvPr>
            <p:ph type="sldNum" sz="quarter" idx="12"/>
          </p:nvPr>
        </p:nvSpPr>
        <p:spPr/>
        <p:txBody>
          <a:bodyPr/>
          <a:lstStyle/>
          <a:p>
            <a:pPr>
              <a:defRPr/>
            </a:pPr>
            <a:fld id="{11CD448D-3AC1-4708-BD07-91DDA1C64D5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9181952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p:txBody>
          <a:bodyPr/>
          <a:lstStyle/>
          <a:p>
            <a:pPr>
              <a:defRPr/>
            </a:pPr>
            <a:fld id="{7792AD2D-718B-4954-85C0-744DCF47BE27}"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36315612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6" name="5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09D91F9A-3E36-4BD7-842A-3C84870F71C9}" type="slidenum">
              <a:rPr lang="tr-TR" smtClean="0">
                <a:solidFill>
                  <a:srgbClr val="04617B">
                    <a:shade val="90000"/>
                  </a:srgbClr>
                </a:solidFill>
              </a:rPr>
              <a:pPr>
                <a:defRPr/>
              </a:pPr>
              <a:t>‹#›</a:t>
            </a:fld>
            <a:endParaRPr lang="tr-TR">
              <a:solidFill>
                <a:srgbClr val="04617B">
                  <a:shade val="90000"/>
                </a:srgbClr>
              </a:solidFill>
            </a:endParaRP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Tree>
    <p:extLst>
      <p:ext uri="{BB962C8B-B14F-4D97-AF65-F5344CB8AC3E}">
        <p14:creationId xmlns:p14="http://schemas.microsoft.com/office/powerpoint/2010/main" xmlns="" val="756438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F96606D-CC6B-49AF-A436-384F6245F5F9}"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16310863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solidFill>
                <a:srgbClr val="04617B">
                  <a:shade val="90000"/>
                </a:srgbClr>
              </a:solidFill>
            </a:endParaRPr>
          </a:p>
        </p:txBody>
      </p:sp>
      <p:sp>
        <p:nvSpPr>
          <p:cNvPr id="5" name="4 Altbilgi Yer Tutucusu"/>
          <p:cNvSpPr>
            <a:spLocks noGrp="1"/>
          </p:cNvSpPr>
          <p:nvPr>
            <p:ph type="ftr" sz="quarter" idx="11"/>
          </p:nvPr>
        </p:nvSpPr>
        <p:spPr/>
        <p:txBody>
          <a:bodyPr/>
          <a:lstStyle/>
          <a:p>
            <a:pPr>
              <a:defRPr/>
            </a:pPr>
            <a:r>
              <a:rPr lang="tr-TR" smtClean="0">
                <a:solidFill>
                  <a:srgbClr val="04617B">
                    <a:shade val="90000"/>
                  </a:srgbClr>
                </a:solidFill>
              </a:rPr>
              <a:t>B.KESER - SGB</a:t>
            </a:r>
            <a:endParaRPr lang="tr-TR">
              <a:solidFill>
                <a:srgbClr val="04617B">
                  <a:shade val="90000"/>
                </a:srgbClr>
              </a:solidFill>
            </a:endParaRPr>
          </a:p>
        </p:txBody>
      </p:sp>
      <p:sp>
        <p:nvSpPr>
          <p:cNvPr id="6" name="5 Slayt Numarası Yer Tutucusu"/>
          <p:cNvSpPr>
            <a:spLocks noGrp="1"/>
          </p:cNvSpPr>
          <p:nvPr>
            <p:ph type="sldNum" sz="quarter" idx="12"/>
          </p:nvPr>
        </p:nvSpPr>
        <p:spPr/>
        <p:txBody>
          <a:bodyPr/>
          <a:lstStyle/>
          <a:p>
            <a:pPr>
              <a:defRPr/>
            </a:pPr>
            <a:fld id="{650FA556-8D12-4E86-88FD-673149D794F5}" type="slidenum">
              <a:rPr lang="tr-TR" smtClean="0">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xmlns="" val="3750203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a:defRPr/>
            </a:pPr>
            <a:fld id="{BE2B9B99-E7C2-4206-ADEF-8192084F21A3}" type="datetime1">
              <a:rPr lang="tr-TR" smtClean="0"/>
              <a:pPr>
                <a:defRPr/>
              </a:pPr>
              <a:t>27.08.2014</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449A2D72-CB06-4C68-B8D1-9E9343FFD9FF}"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B3A7A5C-1104-4628-BA77-BFCCE4F367E0}" type="datetime1">
              <a:rPr lang="tr-TR" smtClean="0"/>
              <a:pPr>
                <a:defRPr/>
              </a:pPr>
              <a:t>27.08.2014</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18B11A04-EDDC-4E96-BB40-C52FF02262C5}"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fld id="{3E66C0F5-2759-40CD-AF80-A226B2653D51}" type="datetime1">
              <a:rPr lang="tr-TR" smtClean="0"/>
              <a:pPr>
                <a:defRPr/>
              </a:pPr>
              <a:t>27.08.2014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7FB9B725-6185-4D6E-B4A9-3B27BDF0BEE2}"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a:defRPr/>
            </a:pPr>
            <a:fld id="{2A0343B2-DA9C-4078-AB2A-0E2D6545A1C0}" type="datetime1">
              <a:rPr lang="tr-TR" smtClean="0"/>
              <a:pPr>
                <a:defRPr/>
              </a:pPr>
              <a:t>27.08.2014</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D58D241C-D3AE-4E6E-9D08-F2F6C973FAA8}" type="slidenum">
              <a:rPr lang="tr-TR" smtClean="0"/>
              <a:pPr>
                <a:defRPr/>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07B31324-591F-48C4-BB82-A69572D58327}" type="datetime1">
              <a:rPr lang="tr-TR" smtClean="0"/>
              <a:pPr>
                <a:defRPr/>
              </a:pPr>
              <a:t>27.08.2014</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C71F3B4-EEE7-400C-862C-C113AA9B6D1F}" type="slidenum">
              <a:rPr lang="tr-TR" smtClean="0"/>
              <a:pPr>
                <a:defRPr/>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 id="2147484508" r:id="rId7"/>
    <p:sldLayoutId id="2147484509" r:id="rId8"/>
    <p:sldLayoutId id="2147484510" r:id="rId9"/>
    <p:sldLayoutId id="2147484511" r:id="rId10"/>
    <p:sldLayoutId id="2147484512"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solidFill>
                <a:srgbClr val="04617B">
                  <a:shade val="90000"/>
                </a:srgbClr>
              </a:solidFill>
              <a:latin typeface="Tahoma" pitchFamily="34" charset="0"/>
              <a:cs typeface="Arial" charset="0"/>
            </a:endParaRP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tr-TR" smtClean="0">
                <a:solidFill>
                  <a:srgbClr val="04617B">
                    <a:shade val="90000"/>
                  </a:srgbClr>
                </a:solidFill>
                <a:latin typeface="Tahoma" pitchFamily="34" charset="0"/>
                <a:cs typeface="Arial" charset="0"/>
              </a:rPr>
              <a:t>B.KESER - SGB</a:t>
            </a:r>
            <a:endParaRPr lang="tr-TR">
              <a:solidFill>
                <a:srgbClr val="04617B">
                  <a:shade val="90000"/>
                </a:srgbClr>
              </a:solidFill>
              <a:latin typeface="Tahoma" pitchFamily="34" charset="0"/>
              <a:cs typeface="Arial" charset="0"/>
            </a:endParaRP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3B64030-2033-4A1B-A488-8B4043233915}" type="slidenum">
              <a:rPr lang="tr-TR" smtClean="0">
                <a:solidFill>
                  <a:srgbClr val="04617B">
                    <a:shade val="90000"/>
                  </a:srgbClr>
                </a:solidFill>
                <a:latin typeface="Tahoma" pitchFamily="34" charset="0"/>
                <a:cs typeface="Arial" charset="0"/>
              </a:rPr>
              <a:pPr>
                <a:defRPr/>
              </a:pPr>
              <a:t>‹#›</a:t>
            </a:fld>
            <a:endParaRPr lang="tr-TR">
              <a:solidFill>
                <a:srgbClr val="04617B">
                  <a:shade val="90000"/>
                </a:srgbClr>
              </a:solidFill>
              <a:latin typeface="Tahoma" pitchFamily="34" charset="0"/>
              <a:cs typeface="Arial" charset="0"/>
            </a:endParaRP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grpSp>
    </p:spTree>
    <p:extLst>
      <p:ext uri="{BB962C8B-B14F-4D97-AF65-F5344CB8AC3E}">
        <p14:creationId xmlns:p14="http://schemas.microsoft.com/office/powerpoint/2010/main" xmlns="" val="3914984482"/>
      </p:ext>
    </p:extLst>
  </p:cSld>
  <p:clrMap bg1="lt1" tx1="dk1" bg2="lt2" tx2="dk2" accent1="accent1" accent2="accent2" accent3="accent3" accent4="accent4" accent5="accent5" accent6="accent6" hlink="hlink" folHlink="folHlink"/>
  <p:sldLayoutIdLst>
    <p:sldLayoutId id="2147484514" r:id="rId1"/>
    <p:sldLayoutId id="2147484515" r:id="rId2"/>
    <p:sldLayoutId id="2147484516" r:id="rId3"/>
    <p:sldLayoutId id="2147484517" r:id="rId4"/>
    <p:sldLayoutId id="2147484518" r:id="rId5"/>
    <p:sldLayoutId id="2147484519" r:id="rId6"/>
    <p:sldLayoutId id="2147484520" r:id="rId7"/>
    <p:sldLayoutId id="2147484521" r:id="rId8"/>
    <p:sldLayoutId id="2147484522" r:id="rId9"/>
    <p:sldLayoutId id="2147484523" r:id="rId10"/>
    <p:sldLayoutId id="2147484524"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solidFill>
                <a:srgbClr val="04617B">
                  <a:shade val="90000"/>
                </a:srgbClr>
              </a:solidFill>
              <a:latin typeface="Tahoma" pitchFamily="34" charset="0"/>
              <a:cs typeface="Arial" charset="0"/>
            </a:endParaRP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tr-TR" smtClean="0">
                <a:solidFill>
                  <a:srgbClr val="04617B">
                    <a:shade val="90000"/>
                  </a:srgbClr>
                </a:solidFill>
                <a:latin typeface="Tahoma" pitchFamily="34" charset="0"/>
                <a:cs typeface="Arial" charset="0"/>
              </a:rPr>
              <a:t>B.KESER - SGB</a:t>
            </a:r>
            <a:endParaRPr lang="tr-TR">
              <a:solidFill>
                <a:srgbClr val="04617B">
                  <a:shade val="90000"/>
                </a:srgbClr>
              </a:solidFill>
              <a:latin typeface="Tahoma" pitchFamily="34" charset="0"/>
              <a:cs typeface="Arial" charset="0"/>
            </a:endParaRP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3B64030-2033-4A1B-A488-8B4043233915}" type="slidenum">
              <a:rPr lang="tr-TR" smtClean="0">
                <a:solidFill>
                  <a:srgbClr val="04617B">
                    <a:shade val="90000"/>
                  </a:srgbClr>
                </a:solidFill>
                <a:latin typeface="Tahoma" pitchFamily="34" charset="0"/>
                <a:cs typeface="Arial" charset="0"/>
              </a:rPr>
              <a:pPr>
                <a:defRPr/>
              </a:pPr>
              <a:t>‹#›</a:t>
            </a:fld>
            <a:endParaRPr lang="tr-TR">
              <a:solidFill>
                <a:srgbClr val="04617B">
                  <a:shade val="90000"/>
                </a:srgbClr>
              </a:solidFill>
              <a:latin typeface="Tahoma" pitchFamily="34" charset="0"/>
              <a:cs typeface="Arial" charset="0"/>
            </a:endParaRP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grpSp>
    </p:spTree>
    <p:extLst>
      <p:ext uri="{BB962C8B-B14F-4D97-AF65-F5344CB8AC3E}">
        <p14:creationId xmlns:p14="http://schemas.microsoft.com/office/powerpoint/2010/main" xmlns="" val="2249948105"/>
      </p:ext>
    </p:extLst>
  </p:cSld>
  <p:clrMap bg1="lt1" tx1="dk1" bg2="lt2" tx2="dk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solidFill>
                <a:srgbClr val="04617B">
                  <a:shade val="90000"/>
                </a:srgbClr>
              </a:solidFill>
              <a:latin typeface="Tahoma" pitchFamily="34" charset="0"/>
              <a:cs typeface="Arial" charset="0"/>
            </a:endParaRP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tr-TR" smtClean="0">
                <a:solidFill>
                  <a:srgbClr val="04617B">
                    <a:shade val="90000"/>
                  </a:srgbClr>
                </a:solidFill>
                <a:latin typeface="Tahoma" pitchFamily="34" charset="0"/>
                <a:cs typeface="Arial" charset="0"/>
              </a:rPr>
              <a:t>B.KESER - SGB</a:t>
            </a:r>
            <a:endParaRPr lang="tr-TR">
              <a:solidFill>
                <a:srgbClr val="04617B">
                  <a:shade val="90000"/>
                </a:srgbClr>
              </a:solidFill>
              <a:latin typeface="Tahoma" pitchFamily="34" charset="0"/>
              <a:cs typeface="Arial" charset="0"/>
            </a:endParaRP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3B64030-2033-4A1B-A488-8B4043233915}" type="slidenum">
              <a:rPr lang="tr-TR" smtClean="0">
                <a:solidFill>
                  <a:srgbClr val="04617B">
                    <a:shade val="90000"/>
                  </a:srgbClr>
                </a:solidFill>
                <a:latin typeface="Tahoma" pitchFamily="34" charset="0"/>
                <a:cs typeface="Arial" charset="0"/>
              </a:rPr>
              <a:pPr>
                <a:defRPr/>
              </a:pPr>
              <a:t>‹#›</a:t>
            </a:fld>
            <a:endParaRPr lang="tr-TR">
              <a:solidFill>
                <a:srgbClr val="04617B">
                  <a:shade val="90000"/>
                </a:srgbClr>
              </a:solidFill>
              <a:latin typeface="Tahoma" pitchFamily="34" charset="0"/>
              <a:cs typeface="Arial" charset="0"/>
            </a:endParaRP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grpSp>
    </p:spTree>
    <p:extLst>
      <p:ext uri="{BB962C8B-B14F-4D97-AF65-F5344CB8AC3E}">
        <p14:creationId xmlns:p14="http://schemas.microsoft.com/office/powerpoint/2010/main" xmlns="" val="772200723"/>
      </p:ext>
    </p:extLst>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Constantia"/>
              <a:cs typeface="Arial" charset="0"/>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solidFill>
                <a:srgbClr val="04617B">
                  <a:shade val="90000"/>
                </a:srgbClr>
              </a:solidFill>
              <a:latin typeface="Tahoma" pitchFamily="34" charset="0"/>
              <a:cs typeface="Arial" charset="0"/>
            </a:endParaRP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tr-TR" smtClean="0">
                <a:solidFill>
                  <a:srgbClr val="04617B">
                    <a:shade val="90000"/>
                  </a:srgbClr>
                </a:solidFill>
                <a:latin typeface="Tahoma" pitchFamily="34" charset="0"/>
                <a:cs typeface="Arial" charset="0"/>
              </a:rPr>
              <a:t>B.KESER - SGB</a:t>
            </a:r>
            <a:endParaRPr lang="tr-TR">
              <a:solidFill>
                <a:srgbClr val="04617B">
                  <a:shade val="90000"/>
                </a:srgbClr>
              </a:solidFill>
              <a:latin typeface="Tahoma" pitchFamily="34" charset="0"/>
              <a:cs typeface="Arial" charset="0"/>
            </a:endParaRP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3B64030-2033-4A1B-A488-8B4043233915}" type="slidenum">
              <a:rPr lang="tr-TR" smtClean="0">
                <a:solidFill>
                  <a:srgbClr val="04617B">
                    <a:shade val="90000"/>
                  </a:srgbClr>
                </a:solidFill>
                <a:latin typeface="Tahoma" pitchFamily="34" charset="0"/>
                <a:cs typeface="Arial" charset="0"/>
              </a:rPr>
              <a:pPr>
                <a:defRPr/>
              </a:pPr>
              <a:t>‹#›</a:t>
            </a:fld>
            <a:endParaRPr lang="tr-TR">
              <a:solidFill>
                <a:srgbClr val="04617B">
                  <a:shade val="90000"/>
                </a:srgbClr>
              </a:solidFill>
              <a:latin typeface="Tahoma" pitchFamily="34" charset="0"/>
              <a:cs typeface="Arial" charset="0"/>
            </a:endParaRP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latin typeface="Tahoma" pitchFamily="34" charset="0"/>
                <a:cs typeface="Arial" charset="0"/>
              </a:endParaRPr>
            </a:p>
          </p:txBody>
        </p:sp>
      </p:grpSp>
    </p:spTree>
    <p:extLst>
      <p:ext uri="{BB962C8B-B14F-4D97-AF65-F5344CB8AC3E}">
        <p14:creationId xmlns:p14="http://schemas.microsoft.com/office/powerpoint/2010/main" xmlns="" val="602897999"/>
      </p:ext>
    </p:extLst>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4" r:id="rId5"/>
    <p:sldLayoutId id="2147484555" r:id="rId6"/>
    <p:sldLayoutId id="2147484556" r:id="rId7"/>
    <p:sldLayoutId id="2147484557" r:id="rId8"/>
    <p:sldLayoutId id="2147484558" r:id="rId9"/>
    <p:sldLayoutId id="2147484559" r:id="rId10"/>
    <p:sldLayoutId id="2147484560"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liye2yaz&#305;s&#305;.pdf" TargetMode="External"/><Relationship Id="rId2" Type="http://schemas.openxmlformats.org/officeDocument/2006/relationships/hyperlink" Target="maliye1yaz&#305;s&#305;.pdf"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Office_Excel__al__ma_Sayfas_1.xlsx"/><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96900" y="2636912"/>
            <a:ext cx="8281987" cy="3240460"/>
          </a:xfrm>
        </p:spPr>
        <p:txBody>
          <a:bodyPr/>
          <a:lstStyle/>
          <a:p>
            <a:pPr algn="ctr">
              <a:tabLst/>
              <a:defRPr/>
            </a:pPr>
            <a:r>
              <a:rPr lang="tr-TR" sz="2800" dirty="0">
                <a:solidFill>
                  <a:schemeClr val="tx1"/>
                </a:solidFill>
              </a:rPr>
              <a:t>Taşınır Mal Yönetmeliği ve </a:t>
            </a:r>
            <a:br>
              <a:rPr lang="tr-TR" sz="2800" dirty="0">
                <a:solidFill>
                  <a:schemeClr val="tx1"/>
                </a:solidFill>
              </a:rPr>
            </a:br>
            <a:r>
              <a:rPr lang="tr-TR" sz="2800" dirty="0">
                <a:solidFill>
                  <a:schemeClr val="tx1"/>
                </a:solidFill>
              </a:rPr>
              <a:t>TAŞINIR KAYIT VE YÖNETİM SİSTEMİ </a:t>
            </a:r>
            <a:r>
              <a:rPr lang="tr-TR" sz="2800" dirty="0" smtClean="0">
                <a:solidFill>
                  <a:schemeClr val="tx1"/>
                </a:solidFill>
              </a:rPr>
              <a:t>Semineri</a:t>
            </a:r>
            <a:br>
              <a:rPr lang="tr-TR" sz="2800" dirty="0" smtClean="0">
                <a:solidFill>
                  <a:schemeClr val="tx1"/>
                </a:solidFill>
              </a:rPr>
            </a:br>
            <a:r>
              <a:rPr lang="tr-TR" sz="2800" dirty="0">
                <a:solidFill>
                  <a:schemeClr val="tx1"/>
                </a:solidFill>
              </a:rPr>
              <a:t/>
            </a:r>
            <a:br>
              <a:rPr lang="tr-TR" sz="2800" dirty="0">
                <a:solidFill>
                  <a:schemeClr val="tx1"/>
                </a:solidFill>
              </a:rPr>
            </a:br>
            <a:r>
              <a:rPr lang="tr-TR" sz="2800" dirty="0">
                <a:solidFill>
                  <a:schemeClr val="tx1"/>
                </a:solidFill>
              </a:rPr>
              <a:t/>
            </a:r>
            <a:br>
              <a:rPr lang="tr-TR" sz="2800" dirty="0">
                <a:solidFill>
                  <a:schemeClr val="tx1"/>
                </a:solidFill>
              </a:rPr>
            </a:br>
            <a:r>
              <a:rPr lang="tr-TR" sz="2400" spc="0" dirty="0">
                <a:ln>
                  <a:noFill/>
                </a:ln>
                <a:solidFill>
                  <a:srgbClr val="000000"/>
                </a:solidFill>
                <a:latin typeface="Verdana" pitchFamily="34" charset="0"/>
                <a:ea typeface="+mn-ea"/>
                <a:cs typeface="+mn-cs"/>
              </a:rPr>
              <a:t>Bayram </a:t>
            </a:r>
            <a:r>
              <a:rPr lang="tr-TR" sz="2400" spc="0" dirty="0" smtClean="0">
                <a:ln>
                  <a:noFill/>
                </a:ln>
                <a:solidFill>
                  <a:srgbClr val="000000"/>
                </a:solidFill>
                <a:latin typeface="Verdana" pitchFamily="34" charset="0"/>
                <a:ea typeface="+mn-ea"/>
                <a:cs typeface="+mn-cs"/>
              </a:rPr>
              <a:t>KESER</a:t>
            </a:r>
            <a:br>
              <a:rPr lang="tr-TR" sz="2400" spc="0" dirty="0" smtClean="0">
                <a:ln>
                  <a:noFill/>
                </a:ln>
                <a:solidFill>
                  <a:srgbClr val="000000"/>
                </a:solidFill>
                <a:latin typeface="Verdana" pitchFamily="34" charset="0"/>
                <a:ea typeface="+mn-ea"/>
                <a:cs typeface="+mn-cs"/>
              </a:rPr>
            </a:br>
            <a:r>
              <a:rPr lang="tr-TR" sz="2000" b="0" spc="0" dirty="0" smtClean="0">
                <a:ln>
                  <a:noFill/>
                </a:ln>
                <a:solidFill>
                  <a:srgbClr val="000000"/>
                </a:solidFill>
                <a:latin typeface="Verdana" pitchFamily="34" charset="0"/>
                <a:ea typeface="+mn-ea"/>
                <a:cs typeface="+mn-cs"/>
              </a:rPr>
              <a:t>Mali </a:t>
            </a:r>
            <a:r>
              <a:rPr lang="tr-TR" sz="2000" b="0" spc="0" dirty="0">
                <a:ln>
                  <a:noFill/>
                </a:ln>
                <a:solidFill>
                  <a:srgbClr val="000000"/>
                </a:solidFill>
                <a:latin typeface="Verdana" pitchFamily="34" charset="0"/>
                <a:ea typeface="+mn-ea"/>
                <a:cs typeface="+mn-cs"/>
              </a:rPr>
              <a:t>Hizmetler Uzmanı</a:t>
            </a:r>
            <a:br>
              <a:rPr lang="tr-TR" sz="2000" b="0" spc="0" dirty="0">
                <a:ln>
                  <a:noFill/>
                </a:ln>
                <a:solidFill>
                  <a:srgbClr val="000000"/>
                </a:solidFill>
                <a:latin typeface="Verdana" pitchFamily="34" charset="0"/>
                <a:ea typeface="+mn-ea"/>
                <a:cs typeface="+mn-cs"/>
              </a:rPr>
            </a:br>
            <a:endParaRPr lang="tr-TR" sz="2800" dirty="0">
              <a:solidFill>
                <a:schemeClr val="accent6">
                  <a:tint val="1000"/>
                </a:schemeClr>
              </a:solidFill>
            </a:endParaRPr>
          </a:p>
        </p:txBody>
      </p:sp>
      <p:pic>
        <p:nvPicPr>
          <p:cNvPr id="6149" name="Picture 6"/>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4265613" y="188913"/>
            <a:ext cx="792162" cy="647700"/>
          </a:xfrm>
          <a:noFill/>
        </p:spPr>
      </p:pic>
      <p:sp>
        <p:nvSpPr>
          <p:cNvPr id="6147" name="4 Slayt Numarası Yer Tutucusu"/>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5655677B-94CE-4BB5-A0DC-BC1C67396477}" type="slidenum">
              <a:rPr lang="tr-TR" sz="1200">
                <a:solidFill>
                  <a:srgbClr val="04617B"/>
                </a:solidFill>
              </a:rPr>
              <a:pPr eaLnBrk="1" hangingPunct="1"/>
              <a:t>1</a:t>
            </a:fld>
            <a:endParaRPr lang="tr-TR" sz="1200">
              <a:solidFill>
                <a:srgbClr val="04617B"/>
              </a:solidFill>
            </a:endParaRPr>
          </a:p>
        </p:txBody>
      </p:sp>
      <p:sp>
        <p:nvSpPr>
          <p:cNvPr id="6148" name="Text Box 11"/>
          <p:cNvSpPr txBox="1">
            <a:spLocks noChangeArrowheads="1"/>
          </p:cNvSpPr>
          <p:nvPr/>
        </p:nvSpPr>
        <p:spPr bwMode="auto">
          <a:xfrm>
            <a:off x="2916238" y="908050"/>
            <a:ext cx="3643312"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ctr" eaLnBrk="1" hangingPunct="1"/>
            <a:r>
              <a:rPr lang="tr-TR">
                <a:solidFill>
                  <a:prstClr val="black"/>
                </a:solidFill>
                <a:latin typeface="Times New Roman" pitchFamily="18" charset="0"/>
              </a:rPr>
              <a:t>T.C</a:t>
            </a:r>
          </a:p>
          <a:p>
            <a:pPr algn="ctr" eaLnBrk="1" hangingPunct="1"/>
            <a:r>
              <a:rPr lang="tr-TR">
                <a:solidFill>
                  <a:prstClr val="black"/>
                </a:solidFill>
                <a:latin typeface="Times New Roman" pitchFamily="18" charset="0"/>
              </a:rPr>
              <a:t>MİLLÎ EĞİTİM BAKANLIĞI</a:t>
            </a:r>
          </a:p>
          <a:p>
            <a:pPr algn="ctr" eaLnBrk="1" hangingPunct="1"/>
            <a:r>
              <a:rPr lang="tr-TR">
                <a:solidFill>
                  <a:prstClr val="black"/>
                </a:solidFill>
                <a:latin typeface="Times New Roman" pitchFamily="18" charset="0"/>
              </a:rPr>
              <a:t>STRATEJİ GELİŞTİRME BAŞKANLIĞI</a:t>
            </a:r>
          </a:p>
        </p:txBody>
      </p:sp>
      <p:sp>
        <p:nvSpPr>
          <p:cNvPr id="7" name="6 Metin kutusu"/>
          <p:cNvSpPr txBox="1"/>
          <p:nvPr/>
        </p:nvSpPr>
        <p:spPr>
          <a:xfrm>
            <a:off x="2555776" y="5733256"/>
            <a:ext cx="4104456" cy="400110"/>
          </a:xfrm>
          <a:prstGeom prst="rect">
            <a:avLst/>
          </a:prstGeom>
          <a:noFill/>
        </p:spPr>
        <p:txBody>
          <a:bodyPr wrap="square" rtlCol="0">
            <a:spAutoFit/>
          </a:bodyPr>
          <a:lstStyle/>
          <a:p>
            <a:pPr algn="ctr"/>
            <a:r>
              <a:rPr lang="tr-TR" sz="2000" dirty="0" smtClean="0">
                <a:solidFill>
                  <a:prstClr val="black"/>
                </a:solidFill>
              </a:rPr>
              <a:t>Kuşadası, Eylül 2014</a:t>
            </a:r>
            <a:endParaRPr lang="tr-TR" sz="2000" dirty="0">
              <a:solidFill>
                <a:prstClr val="black"/>
              </a:solidFill>
            </a:endParaRPr>
          </a:p>
        </p:txBody>
      </p:sp>
    </p:spTree>
    <p:extLst>
      <p:ext uri="{BB962C8B-B14F-4D97-AF65-F5344CB8AC3E}">
        <p14:creationId xmlns:p14="http://schemas.microsoft.com/office/powerpoint/2010/main" xmlns="" val="408833981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10</a:t>
            </a:fld>
            <a:endParaRPr lang="tr-TR"/>
          </a:p>
        </p:txBody>
      </p:sp>
      <p:graphicFrame>
        <p:nvGraphicFramePr>
          <p:cNvPr id="4" name="Nesne 3"/>
          <p:cNvGraphicFramePr>
            <a:graphicFrameLocks noChangeAspect="1"/>
          </p:cNvGraphicFramePr>
          <p:nvPr>
            <p:extLst>
              <p:ext uri="{D42A27DB-BD31-4B8C-83A1-F6EECF244321}">
                <p14:modId xmlns:p14="http://schemas.microsoft.com/office/powerpoint/2010/main" xmlns="" val="2665812891"/>
              </p:ext>
            </p:extLst>
          </p:nvPr>
        </p:nvGraphicFramePr>
        <p:xfrm>
          <a:off x="0" y="0"/>
          <a:ext cx="9144000" cy="6741368"/>
        </p:xfrm>
        <a:graphic>
          <a:graphicData uri="http://schemas.openxmlformats.org/presentationml/2006/ole">
            <p:oleObj spid="_x0000_s7174" name="Acrobat Document" r:id="rId3" imgW="7596000" imgH="10708560" progId="AcroExch.Document.7">
              <p:embed/>
            </p:oleObj>
          </a:graphicData>
        </a:graphic>
      </p:graphicFrame>
    </p:spTree>
    <p:extLst>
      <p:ext uri="{BB962C8B-B14F-4D97-AF65-F5344CB8AC3E}">
        <p14:creationId xmlns:p14="http://schemas.microsoft.com/office/powerpoint/2010/main" xmlns="" val="1119507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1 Başlık"/>
          <p:cNvSpPr>
            <a:spLocks/>
          </p:cNvSpPr>
          <p:nvPr/>
        </p:nvSpPr>
        <p:spPr bwMode="auto">
          <a:xfrm>
            <a:off x="395288" y="1196975"/>
            <a:ext cx="8497887" cy="3744913"/>
          </a:xfrm>
          <a:prstGeom prst="rect">
            <a:avLst/>
          </a:prstGeom>
          <a:noFill/>
          <a:ln w="9525">
            <a:noFill/>
            <a:miter lim="800000"/>
            <a:headEnd/>
            <a:tailEnd/>
          </a:ln>
        </p:spPr>
        <p:txBody>
          <a:bodyPr lIns="0" rIns="0" bIns="0" anchor="b"/>
          <a:lstStyle/>
          <a:p>
            <a:r>
              <a:rPr lang="tr-TR" sz="5400" b="1">
                <a:solidFill>
                  <a:srgbClr val="000099"/>
                </a:solidFill>
                <a:latin typeface="Arial" charset="0"/>
              </a:rPr>
              <a:t>253-254-255 KODUNDAKİ TAŞINIRLARIN KAYITTAN DÜŞÜLMESİ</a:t>
            </a:r>
            <a:endParaRPr lang="tr-TR" sz="4800" b="1">
              <a:solidFill>
                <a:srgbClr val="000099"/>
              </a:solidFill>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7" descr="K 1"/>
          <p:cNvPicPr>
            <a:picLocks noChangeAspect="1" noChangeArrowheads="1"/>
          </p:cNvPicPr>
          <p:nvPr/>
        </p:nvPicPr>
        <p:blipFill>
          <a:blip r:embed="rId2" cstate="print"/>
          <a:srcRect/>
          <a:stretch>
            <a:fillRect/>
          </a:stretch>
        </p:blipFill>
        <p:spPr bwMode="auto">
          <a:xfrm>
            <a:off x="0" y="0"/>
            <a:ext cx="9144000" cy="5229225"/>
          </a:xfrm>
          <a:prstGeom prst="rect">
            <a:avLst/>
          </a:prstGeom>
          <a:noFill/>
          <a:ln w="9525">
            <a:noFill/>
            <a:miter lim="800000"/>
            <a:headEnd/>
            <a:tailEnd/>
          </a:ln>
        </p:spPr>
      </p:pic>
      <p:cxnSp>
        <p:nvCxnSpPr>
          <p:cNvPr id="10" name="9 Düz Ok Bağlayıcısı"/>
          <p:cNvCxnSpPr/>
          <p:nvPr/>
        </p:nvCxnSpPr>
        <p:spPr>
          <a:xfrm flipH="1">
            <a:off x="1116013" y="1773238"/>
            <a:ext cx="287337"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 name="9 Düz Ok Bağlayıcısı"/>
          <p:cNvCxnSpPr/>
          <p:nvPr/>
        </p:nvCxnSpPr>
        <p:spPr>
          <a:xfrm flipH="1">
            <a:off x="5795963" y="2997200"/>
            <a:ext cx="287337"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8" name="17 Düz Ok Bağlayıcısı"/>
          <p:cNvCxnSpPr/>
          <p:nvPr/>
        </p:nvCxnSpPr>
        <p:spPr>
          <a:xfrm flipV="1">
            <a:off x="7812088" y="765175"/>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32102" name="11 Metin kutusu"/>
          <p:cNvSpPr txBox="1">
            <a:spLocks noChangeArrowheads="1"/>
          </p:cNvSpPr>
          <p:nvPr/>
        </p:nvSpPr>
        <p:spPr bwMode="auto">
          <a:xfrm>
            <a:off x="1403350" y="1557338"/>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sp>
        <p:nvSpPr>
          <p:cNvPr id="132103" name="11 Metin kutusu"/>
          <p:cNvSpPr txBox="1">
            <a:spLocks noChangeArrowheads="1"/>
          </p:cNvSpPr>
          <p:nvPr/>
        </p:nvSpPr>
        <p:spPr bwMode="auto">
          <a:xfrm>
            <a:off x="7667625" y="1052513"/>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
        <p:nvSpPr>
          <p:cNvPr id="132104" name="11 Metin kutusu"/>
          <p:cNvSpPr txBox="1">
            <a:spLocks noChangeArrowheads="1"/>
          </p:cNvSpPr>
          <p:nvPr/>
        </p:nvSpPr>
        <p:spPr bwMode="auto">
          <a:xfrm>
            <a:off x="6084888" y="2781300"/>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4</a:t>
            </a:r>
            <a:endParaRPr lang="tr-TR"/>
          </a:p>
        </p:txBody>
      </p:sp>
      <p:cxnSp>
        <p:nvCxnSpPr>
          <p:cNvPr id="3" name="9 Düz Ok Bağlayıcısı"/>
          <p:cNvCxnSpPr/>
          <p:nvPr/>
        </p:nvCxnSpPr>
        <p:spPr>
          <a:xfrm flipH="1">
            <a:off x="6156325" y="2636838"/>
            <a:ext cx="287338"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32106" name="11 Metin kutusu"/>
          <p:cNvSpPr txBox="1">
            <a:spLocks noChangeArrowheads="1"/>
          </p:cNvSpPr>
          <p:nvPr/>
        </p:nvSpPr>
        <p:spPr bwMode="auto">
          <a:xfrm>
            <a:off x="6443663" y="2420938"/>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3</a:t>
            </a:r>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2" descr="K 2"/>
          <p:cNvPicPr>
            <a:picLocks noChangeAspect="1" noChangeArrowheads="1"/>
          </p:cNvPicPr>
          <p:nvPr/>
        </p:nvPicPr>
        <p:blipFill>
          <a:blip r:embed="rId2" cstate="print"/>
          <a:srcRect/>
          <a:stretch>
            <a:fillRect/>
          </a:stretch>
        </p:blipFill>
        <p:spPr bwMode="auto">
          <a:xfrm>
            <a:off x="0" y="0"/>
            <a:ext cx="9144000" cy="5905500"/>
          </a:xfrm>
          <a:prstGeom prst="rect">
            <a:avLst/>
          </a:prstGeom>
          <a:noFill/>
          <a:ln w="9525">
            <a:noFill/>
            <a:miter lim="800000"/>
            <a:headEnd/>
            <a:tailEnd/>
          </a:ln>
        </p:spPr>
      </p:pic>
      <p:sp>
        <p:nvSpPr>
          <p:cNvPr id="133123" name="Line 3"/>
          <p:cNvSpPr>
            <a:spLocks noChangeShapeType="1"/>
          </p:cNvSpPr>
          <p:nvPr/>
        </p:nvSpPr>
        <p:spPr bwMode="auto">
          <a:xfrm>
            <a:off x="1403350" y="1125538"/>
            <a:ext cx="6408738" cy="0"/>
          </a:xfrm>
          <a:prstGeom prst="line">
            <a:avLst/>
          </a:prstGeom>
          <a:noFill/>
          <a:ln w="9525">
            <a:solidFill>
              <a:srgbClr val="FF0000"/>
            </a:solidFill>
            <a:round/>
            <a:headEnd/>
            <a:tailEnd/>
          </a:ln>
          <a:effectLst/>
        </p:spPr>
        <p:txBody>
          <a:bodyPr/>
          <a:lstStyle/>
          <a:p>
            <a:endParaRPr lang="tr-TR"/>
          </a:p>
        </p:txBody>
      </p:sp>
      <p:cxnSp>
        <p:nvCxnSpPr>
          <p:cNvPr id="10" name="9 Düz Ok Bağlayıcısı"/>
          <p:cNvCxnSpPr/>
          <p:nvPr/>
        </p:nvCxnSpPr>
        <p:spPr>
          <a:xfrm flipH="1">
            <a:off x="6443663" y="981075"/>
            <a:ext cx="287337"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33125" name="11 Metin kutusu"/>
          <p:cNvSpPr txBox="1">
            <a:spLocks noChangeArrowheads="1"/>
          </p:cNvSpPr>
          <p:nvPr/>
        </p:nvSpPr>
        <p:spPr bwMode="auto">
          <a:xfrm>
            <a:off x="6732588" y="836613"/>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cxnSp>
        <p:nvCxnSpPr>
          <p:cNvPr id="18" name="17 Düz Ok Bağlayıcısı"/>
          <p:cNvCxnSpPr/>
          <p:nvPr/>
        </p:nvCxnSpPr>
        <p:spPr>
          <a:xfrm flipV="1">
            <a:off x="5724525" y="1628775"/>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33127" name="11 Metin kutusu"/>
          <p:cNvSpPr txBox="1">
            <a:spLocks noChangeArrowheads="1"/>
          </p:cNvSpPr>
          <p:nvPr/>
        </p:nvSpPr>
        <p:spPr bwMode="auto">
          <a:xfrm>
            <a:off x="5580063" y="1989138"/>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cxnSp>
        <p:nvCxnSpPr>
          <p:cNvPr id="2" name="17 Düz Ok Bağlayıcısı"/>
          <p:cNvCxnSpPr/>
          <p:nvPr/>
        </p:nvCxnSpPr>
        <p:spPr>
          <a:xfrm flipV="1">
            <a:off x="8101013" y="1484313"/>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33129" name="11 Metin kutusu"/>
          <p:cNvSpPr txBox="1">
            <a:spLocks noChangeArrowheads="1"/>
          </p:cNvSpPr>
          <p:nvPr/>
        </p:nvSpPr>
        <p:spPr bwMode="auto">
          <a:xfrm>
            <a:off x="7956550" y="1844675"/>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3</a:t>
            </a:r>
            <a:endParaRPr lang="tr-TR"/>
          </a:p>
        </p:txBody>
      </p:sp>
      <p:cxnSp>
        <p:nvCxnSpPr>
          <p:cNvPr id="16" name="15 Düz Ok Bağlayıcısı"/>
          <p:cNvCxnSpPr/>
          <p:nvPr/>
        </p:nvCxnSpPr>
        <p:spPr>
          <a:xfrm>
            <a:off x="5580063" y="5229225"/>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33131" name="11 Metin kutusu"/>
          <p:cNvSpPr txBox="1">
            <a:spLocks noChangeArrowheads="1"/>
          </p:cNvSpPr>
          <p:nvPr/>
        </p:nvSpPr>
        <p:spPr bwMode="auto">
          <a:xfrm>
            <a:off x="5435600" y="4868863"/>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4</a:t>
            </a:r>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2" descr="K 3"/>
          <p:cNvPicPr>
            <a:picLocks noChangeAspect="1" noChangeArrowheads="1"/>
          </p:cNvPicPr>
          <p:nvPr/>
        </p:nvPicPr>
        <p:blipFill>
          <a:blip r:embed="rId2" cstate="print"/>
          <a:srcRect/>
          <a:stretch>
            <a:fillRect/>
          </a:stretch>
        </p:blipFill>
        <p:spPr bwMode="auto">
          <a:xfrm>
            <a:off x="0" y="0"/>
            <a:ext cx="9144000" cy="5810250"/>
          </a:xfrm>
          <a:prstGeom prst="rect">
            <a:avLst/>
          </a:prstGeom>
          <a:noFill/>
          <a:ln w="9525">
            <a:noFill/>
            <a:miter lim="800000"/>
            <a:headEnd/>
            <a:tailEnd/>
          </a:ln>
        </p:spPr>
      </p:pic>
      <p:cxnSp>
        <p:nvCxnSpPr>
          <p:cNvPr id="18" name="17 Düz Ok Bağlayıcısı"/>
          <p:cNvCxnSpPr/>
          <p:nvPr/>
        </p:nvCxnSpPr>
        <p:spPr>
          <a:xfrm flipV="1">
            <a:off x="4140200" y="2565400"/>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34148" name="11 Metin kutusu"/>
          <p:cNvSpPr txBox="1">
            <a:spLocks noChangeArrowheads="1"/>
          </p:cNvSpPr>
          <p:nvPr/>
        </p:nvSpPr>
        <p:spPr bwMode="auto">
          <a:xfrm>
            <a:off x="3995738" y="2924175"/>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cxnSp>
        <p:nvCxnSpPr>
          <p:cNvPr id="16" name="15 Düz Ok Bağlayıcısı"/>
          <p:cNvCxnSpPr/>
          <p:nvPr/>
        </p:nvCxnSpPr>
        <p:spPr>
          <a:xfrm>
            <a:off x="5003800" y="4581525"/>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34150" name="11 Metin kutusu"/>
          <p:cNvSpPr txBox="1">
            <a:spLocks noChangeArrowheads="1"/>
          </p:cNvSpPr>
          <p:nvPr/>
        </p:nvSpPr>
        <p:spPr bwMode="auto">
          <a:xfrm>
            <a:off x="4859338" y="4221163"/>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2" descr="K5"/>
          <p:cNvPicPr>
            <a:picLocks noChangeAspect="1" noChangeArrowheads="1"/>
          </p:cNvPicPr>
          <p:nvPr/>
        </p:nvPicPr>
        <p:blipFill>
          <a:blip r:embed="rId2" cstate="print"/>
          <a:srcRect/>
          <a:stretch>
            <a:fillRect/>
          </a:stretch>
        </p:blipFill>
        <p:spPr bwMode="auto">
          <a:xfrm>
            <a:off x="0" y="0"/>
            <a:ext cx="9144000" cy="5949950"/>
          </a:xfrm>
          <a:prstGeom prst="rect">
            <a:avLst/>
          </a:prstGeom>
          <a:noFill/>
          <a:ln w="9525">
            <a:noFill/>
            <a:miter lim="800000"/>
            <a:headEnd/>
            <a:tailEnd/>
          </a:ln>
        </p:spPr>
      </p:pic>
      <p:cxnSp>
        <p:nvCxnSpPr>
          <p:cNvPr id="10" name="9 Düz Ok Bağlayıcısı"/>
          <p:cNvCxnSpPr/>
          <p:nvPr/>
        </p:nvCxnSpPr>
        <p:spPr>
          <a:xfrm flipH="1">
            <a:off x="5219700" y="1844675"/>
            <a:ext cx="287338"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 name="9 Düz Ok Bağlayıcısı"/>
          <p:cNvCxnSpPr/>
          <p:nvPr/>
        </p:nvCxnSpPr>
        <p:spPr>
          <a:xfrm flipH="1">
            <a:off x="7380288" y="2060575"/>
            <a:ext cx="287337"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6" name="15 Düz Ok Bağlayıcısı"/>
          <p:cNvCxnSpPr/>
          <p:nvPr/>
        </p:nvCxnSpPr>
        <p:spPr>
          <a:xfrm>
            <a:off x="2195513" y="5157788"/>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35175" name="11 Metin kutusu"/>
          <p:cNvSpPr txBox="1">
            <a:spLocks noChangeArrowheads="1"/>
          </p:cNvSpPr>
          <p:nvPr/>
        </p:nvSpPr>
        <p:spPr bwMode="auto">
          <a:xfrm>
            <a:off x="5508625" y="1628775"/>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sp>
        <p:nvSpPr>
          <p:cNvPr id="135176" name="11 Metin kutusu"/>
          <p:cNvSpPr txBox="1">
            <a:spLocks noChangeArrowheads="1"/>
          </p:cNvSpPr>
          <p:nvPr/>
        </p:nvSpPr>
        <p:spPr bwMode="auto">
          <a:xfrm>
            <a:off x="7667625" y="1916113"/>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
        <p:nvSpPr>
          <p:cNvPr id="135177" name="11 Metin kutusu"/>
          <p:cNvSpPr txBox="1">
            <a:spLocks noChangeArrowheads="1"/>
          </p:cNvSpPr>
          <p:nvPr/>
        </p:nvSpPr>
        <p:spPr bwMode="auto">
          <a:xfrm>
            <a:off x="2051050" y="4797425"/>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3</a:t>
            </a:r>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2" descr="K6"/>
          <p:cNvPicPr>
            <a:picLocks noChangeAspect="1" noChangeArrowheads="1"/>
          </p:cNvPicPr>
          <p:nvPr/>
        </p:nvPicPr>
        <p:blipFill>
          <a:blip r:embed="rId2" cstate="print"/>
          <a:srcRect/>
          <a:stretch>
            <a:fillRect/>
          </a:stretch>
        </p:blipFill>
        <p:spPr bwMode="auto">
          <a:xfrm>
            <a:off x="0" y="0"/>
            <a:ext cx="9144000" cy="5373688"/>
          </a:xfrm>
          <a:prstGeom prst="rect">
            <a:avLst/>
          </a:prstGeom>
          <a:noFill/>
          <a:ln w="9525">
            <a:noFill/>
            <a:miter lim="800000"/>
            <a:headEnd/>
            <a:tailEnd/>
          </a:ln>
        </p:spPr>
      </p:pic>
      <p:cxnSp>
        <p:nvCxnSpPr>
          <p:cNvPr id="10" name="9 Düz Ok Bağlayıcısı"/>
          <p:cNvCxnSpPr/>
          <p:nvPr/>
        </p:nvCxnSpPr>
        <p:spPr>
          <a:xfrm flipH="1">
            <a:off x="5435600" y="1484313"/>
            <a:ext cx="287338"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36196" name="11 Metin kutusu"/>
          <p:cNvSpPr txBox="1">
            <a:spLocks noChangeArrowheads="1"/>
          </p:cNvSpPr>
          <p:nvPr/>
        </p:nvSpPr>
        <p:spPr bwMode="auto">
          <a:xfrm>
            <a:off x="5795963" y="1341438"/>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cxnSp>
        <p:nvCxnSpPr>
          <p:cNvPr id="18" name="17 Düz Ok Bağlayıcısı"/>
          <p:cNvCxnSpPr/>
          <p:nvPr/>
        </p:nvCxnSpPr>
        <p:spPr>
          <a:xfrm flipV="1">
            <a:off x="2268538" y="981075"/>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36198" name="11 Metin kutusu"/>
          <p:cNvSpPr txBox="1">
            <a:spLocks noChangeArrowheads="1"/>
          </p:cNvSpPr>
          <p:nvPr/>
        </p:nvSpPr>
        <p:spPr bwMode="auto">
          <a:xfrm>
            <a:off x="2124075" y="1341438"/>
            <a:ext cx="647700" cy="338137"/>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2" descr="K 7"/>
          <p:cNvPicPr>
            <a:picLocks noChangeAspect="1" noChangeArrowheads="1"/>
          </p:cNvPicPr>
          <p:nvPr/>
        </p:nvPicPr>
        <p:blipFill>
          <a:blip r:embed="rId2" cstate="print"/>
          <a:srcRect/>
          <a:stretch>
            <a:fillRect/>
          </a:stretch>
        </p:blipFill>
        <p:spPr bwMode="auto">
          <a:xfrm>
            <a:off x="0" y="0"/>
            <a:ext cx="9144000" cy="56578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2" descr="K 8"/>
          <p:cNvPicPr>
            <a:picLocks noChangeAspect="1" noChangeArrowheads="1"/>
          </p:cNvPicPr>
          <p:nvPr/>
        </p:nvPicPr>
        <p:blipFill>
          <a:blip r:embed="rId2" cstate="print"/>
          <a:srcRect/>
          <a:stretch>
            <a:fillRect/>
          </a:stretch>
        </p:blipFill>
        <p:spPr bwMode="auto">
          <a:xfrm>
            <a:off x="0" y="0"/>
            <a:ext cx="9144000" cy="5157788"/>
          </a:xfrm>
          <a:prstGeom prst="rect">
            <a:avLst/>
          </a:prstGeom>
          <a:noFill/>
          <a:ln w="9525">
            <a:noFill/>
            <a:miter lim="800000"/>
            <a:headEnd/>
            <a:tailEnd/>
          </a:ln>
        </p:spPr>
      </p:pic>
      <p:sp>
        <p:nvSpPr>
          <p:cNvPr id="138243" name="Line 3"/>
          <p:cNvSpPr>
            <a:spLocks noChangeShapeType="1"/>
          </p:cNvSpPr>
          <p:nvPr/>
        </p:nvSpPr>
        <p:spPr bwMode="auto">
          <a:xfrm>
            <a:off x="539750" y="3789363"/>
            <a:ext cx="1944688" cy="0"/>
          </a:xfrm>
          <a:prstGeom prst="line">
            <a:avLst/>
          </a:prstGeom>
          <a:noFill/>
          <a:ln w="9525">
            <a:solidFill>
              <a:srgbClr val="FF0000"/>
            </a:solidFill>
            <a:round/>
            <a:headEnd/>
            <a:tailEnd/>
          </a:ln>
          <a:effectLst/>
        </p:spPr>
        <p:txBody>
          <a:bodyPr/>
          <a:lstStyle/>
          <a:p>
            <a:endParaRPr lang="tr-TR"/>
          </a:p>
        </p:txBody>
      </p:sp>
      <p:sp>
        <p:nvSpPr>
          <p:cNvPr id="138244" name="Line 4"/>
          <p:cNvSpPr>
            <a:spLocks noChangeShapeType="1"/>
          </p:cNvSpPr>
          <p:nvPr/>
        </p:nvSpPr>
        <p:spPr bwMode="auto">
          <a:xfrm>
            <a:off x="5508625" y="3573463"/>
            <a:ext cx="1295400" cy="0"/>
          </a:xfrm>
          <a:prstGeom prst="line">
            <a:avLst/>
          </a:prstGeom>
          <a:noFill/>
          <a:ln w="9525">
            <a:solidFill>
              <a:srgbClr val="FF0000"/>
            </a:solidFill>
            <a:round/>
            <a:headEnd/>
            <a:tailEnd/>
          </a:ln>
          <a:effectLst/>
        </p:spPr>
        <p:txBody>
          <a:bodyPr/>
          <a:lstStyle/>
          <a:p>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2" descr="K 9"/>
          <p:cNvPicPr>
            <a:picLocks noChangeAspect="1" noChangeArrowheads="1"/>
          </p:cNvPicPr>
          <p:nvPr/>
        </p:nvPicPr>
        <p:blipFill>
          <a:blip r:embed="rId2" cstate="print"/>
          <a:srcRect/>
          <a:stretch>
            <a:fillRect/>
          </a:stretch>
        </p:blipFill>
        <p:spPr bwMode="auto">
          <a:xfrm>
            <a:off x="0" y="0"/>
            <a:ext cx="9144000" cy="5300663"/>
          </a:xfrm>
          <a:prstGeom prst="rect">
            <a:avLst/>
          </a:prstGeom>
          <a:noFill/>
          <a:ln w="9525">
            <a:noFill/>
            <a:miter lim="800000"/>
            <a:headEnd/>
            <a:tailEnd/>
          </a:ln>
        </p:spPr>
      </p:pic>
      <p:cxnSp>
        <p:nvCxnSpPr>
          <p:cNvPr id="18" name="17 Düz Ok Bağlayıcısı"/>
          <p:cNvCxnSpPr/>
          <p:nvPr/>
        </p:nvCxnSpPr>
        <p:spPr>
          <a:xfrm flipV="1">
            <a:off x="4716463" y="2852738"/>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16" name="15 Düz Ok Bağlayıcısı"/>
          <p:cNvCxnSpPr/>
          <p:nvPr/>
        </p:nvCxnSpPr>
        <p:spPr>
          <a:xfrm>
            <a:off x="4427538" y="1341438"/>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39269" name="11 Metin kutusu"/>
          <p:cNvSpPr txBox="1">
            <a:spLocks noChangeArrowheads="1"/>
          </p:cNvSpPr>
          <p:nvPr/>
        </p:nvSpPr>
        <p:spPr bwMode="auto">
          <a:xfrm>
            <a:off x="4572000" y="3213100"/>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1</a:t>
            </a:r>
            <a:endParaRPr lang="tr-TR"/>
          </a:p>
        </p:txBody>
      </p:sp>
      <p:sp>
        <p:nvSpPr>
          <p:cNvPr id="139270" name="11 Metin kutusu"/>
          <p:cNvSpPr txBox="1">
            <a:spLocks noChangeArrowheads="1"/>
          </p:cNvSpPr>
          <p:nvPr/>
        </p:nvSpPr>
        <p:spPr bwMode="auto">
          <a:xfrm>
            <a:off x="4284663" y="981075"/>
            <a:ext cx="647700" cy="338138"/>
          </a:xfrm>
          <a:prstGeom prst="rect">
            <a:avLst/>
          </a:prstGeom>
          <a:noFill/>
          <a:ln w="9525">
            <a:noFill/>
            <a:miter lim="800000"/>
            <a:headEnd/>
            <a:tailEnd/>
          </a:ln>
        </p:spPr>
        <p:txBody>
          <a:bodyPr>
            <a:spAutoFit/>
          </a:bodyPr>
          <a:lstStyle/>
          <a:p>
            <a:r>
              <a:rPr lang="tr-TR" b="1">
                <a:solidFill>
                  <a:srgbClr val="FF0000"/>
                </a:solidFill>
                <a:latin typeface="Arial" charset="0"/>
              </a:rPr>
              <a:t>2</a:t>
            </a:r>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332656"/>
            <a:ext cx="8281987" cy="5904656"/>
          </a:xfrm>
        </p:spPr>
        <p:txBody>
          <a:bodyPr>
            <a:normAutofit fontScale="90000"/>
          </a:bodyPr>
          <a:lstStyle/>
          <a:p>
            <a:pPr fontAlgn="auto">
              <a:spcAft>
                <a:spcPts val="0"/>
              </a:spcAft>
              <a:defRPr/>
            </a:pPr>
            <a:r>
              <a:rPr lang="tr-TR" sz="2800" dirty="0" smtClean="0">
                <a:solidFill>
                  <a:srgbClr val="FF0000"/>
                </a:solidFill>
              </a:rPr>
              <a:t>Seminer Sunum PLANI</a:t>
            </a:r>
            <a:r>
              <a:rPr lang="tr-TR" sz="2800" dirty="0" smtClean="0">
                <a:solidFill>
                  <a:schemeClr val="tx1"/>
                </a:solidFill>
              </a:rPr>
              <a:t/>
            </a:r>
            <a:br>
              <a:rPr lang="tr-TR" sz="2800" dirty="0" smtClean="0">
                <a:solidFill>
                  <a:schemeClr val="tx1"/>
                </a:solidFill>
              </a:rPr>
            </a:br>
            <a:r>
              <a:rPr lang="tr-TR" sz="2800" dirty="0" smtClean="0">
                <a:solidFill>
                  <a:schemeClr val="tx1"/>
                </a:solidFill>
              </a:rPr>
              <a:t/>
            </a:r>
            <a:br>
              <a:rPr lang="tr-TR" sz="2800" dirty="0" smtClean="0">
                <a:solidFill>
                  <a:schemeClr val="tx1"/>
                </a:solidFill>
              </a:rPr>
            </a:br>
            <a:r>
              <a:rPr lang="tr-TR" sz="2800" dirty="0" smtClean="0">
                <a:solidFill>
                  <a:schemeClr val="tx1"/>
                </a:solidFill>
              </a:rPr>
              <a:t>1. Strateji Geliştirme Başkanlığı </a:t>
            </a:r>
            <a:r>
              <a:rPr lang="tr-TR" sz="2800" dirty="0" err="1" smtClean="0">
                <a:solidFill>
                  <a:schemeClr val="tx1"/>
                </a:solidFill>
              </a:rPr>
              <a:t>nın</a:t>
            </a:r>
            <a:r>
              <a:rPr lang="tr-TR" sz="2800" dirty="0" smtClean="0">
                <a:solidFill>
                  <a:schemeClr val="tx1"/>
                </a:solidFill>
              </a:rPr>
              <a:t> görevi ve yetkileri nelerdir?</a:t>
            </a:r>
            <a:br>
              <a:rPr lang="tr-TR" sz="2800" dirty="0" smtClean="0">
                <a:solidFill>
                  <a:schemeClr val="tx1"/>
                </a:solidFill>
              </a:rPr>
            </a:br>
            <a:r>
              <a:rPr lang="tr-TR" sz="2800" dirty="0" smtClean="0">
                <a:solidFill>
                  <a:schemeClr val="tx1"/>
                </a:solidFill>
              </a:rPr>
              <a:t>2. Taşınır kesin hesabı nasıl çıkarılıyor?</a:t>
            </a:r>
            <a:br>
              <a:rPr lang="tr-TR" sz="2800" dirty="0" smtClean="0">
                <a:solidFill>
                  <a:schemeClr val="tx1"/>
                </a:solidFill>
              </a:rPr>
            </a:br>
            <a:r>
              <a:rPr lang="tr-TR" sz="2800" dirty="0" smtClean="0">
                <a:solidFill>
                  <a:schemeClr val="tx1"/>
                </a:solidFill>
              </a:rPr>
              <a:t>3. Kurum tanımlama işlemleri (Bölünen/birleşen okullar)</a:t>
            </a:r>
            <a:br>
              <a:rPr lang="tr-TR" sz="2800" dirty="0" smtClean="0">
                <a:solidFill>
                  <a:schemeClr val="tx1"/>
                </a:solidFill>
              </a:rPr>
            </a:br>
            <a:r>
              <a:rPr lang="tr-TR" sz="2800" dirty="0" smtClean="0">
                <a:solidFill>
                  <a:schemeClr val="tx1"/>
                </a:solidFill>
              </a:rPr>
              <a:t>4. Harcama yetkilileri/</a:t>
            </a:r>
            <a:r>
              <a:rPr lang="tr-TR" sz="2800" dirty="0" err="1" smtClean="0">
                <a:solidFill>
                  <a:schemeClr val="tx1"/>
                </a:solidFill>
              </a:rPr>
              <a:t>Tkkylerin</a:t>
            </a:r>
            <a:r>
              <a:rPr lang="tr-TR" sz="2800" dirty="0" smtClean="0">
                <a:solidFill>
                  <a:schemeClr val="tx1"/>
                </a:solidFill>
              </a:rPr>
              <a:t> sorumlulukları,</a:t>
            </a:r>
            <a:br>
              <a:rPr lang="tr-TR" sz="2800" dirty="0" smtClean="0">
                <a:solidFill>
                  <a:schemeClr val="tx1"/>
                </a:solidFill>
              </a:rPr>
            </a:br>
            <a:r>
              <a:rPr lang="tr-TR" sz="2800" dirty="0" smtClean="0">
                <a:solidFill>
                  <a:schemeClr val="tx1"/>
                </a:solidFill>
              </a:rPr>
              <a:t>5. Tüketime verme işlemleri ve istek birim yetkilileri,</a:t>
            </a:r>
            <a:br>
              <a:rPr lang="tr-TR" sz="2800" dirty="0" smtClean="0">
                <a:solidFill>
                  <a:schemeClr val="tx1"/>
                </a:solidFill>
              </a:rPr>
            </a:br>
            <a:r>
              <a:rPr lang="tr-TR" sz="2800" dirty="0" smtClean="0">
                <a:solidFill>
                  <a:schemeClr val="tx1"/>
                </a:solidFill>
              </a:rPr>
              <a:t>6. Zimmet işlemleri ve sorumluluk,</a:t>
            </a:r>
            <a:br>
              <a:rPr lang="tr-TR" sz="2800" dirty="0" smtClean="0">
                <a:solidFill>
                  <a:schemeClr val="tx1"/>
                </a:solidFill>
              </a:rPr>
            </a:br>
            <a:r>
              <a:rPr lang="tr-TR" sz="2800" dirty="0" smtClean="0">
                <a:solidFill>
                  <a:schemeClr val="tx1"/>
                </a:solidFill>
              </a:rPr>
              <a:t>7. Öğretmenevleri,</a:t>
            </a:r>
            <a:br>
              <a:rPr lang="tr-TR" sz="2800" dirty="0" smtClean="0">
                <a:solidFill>
                  <a:schemeClr val="tx1"/>
                </a:solidFill>
              </a:rPr>
            </a:br>
            <a:r>
              <a:rPr lang="tr-TR" sz="2800" dirty="0" smtClean="0">
                <a:solidFill>
                  <a:schemeClr val="tx1"/>
                </a:solidFill>
              </a:rPr>
              <a:t>8. FATİH projesi,</a:t>
            </a:r>
            <a:br>
              <a:rPr lang="tr-TR" sz="2800" dirty="0" smtClean="0">
                <a:solidFill>
                  <a:schemeClr val="tx1"/>
                </a:solidFill>
              </a:rPr>
            </a:br>
            <a:r>
              <a:rPr lang="tr-TR" sz="2800" dirty="0" smtClean="0">
                <a:solidFill>
                  <a:schemeClr val="tx1"/>
                </a:solidFill>
              </a:rPr>
              <a:t>9. Hata Düzeltme İşlemleri</a:t>
            </a:r>
            <a:br>
              <a:rPr lang="tr-TR" sz="2800" dirty="0" smtClean="0">
                <a:solidFill>
                  <a:schemeClr val="tx1"/>
                </a:solidFill>
              </a:rPr>
            </a:br>
            <a:r>
              <a:rPr lang="tr-TR" sz="2800" dirty="0" smtClean="0">
                <a:solidFill>
                  <a:schemeClr val="tx1"/>
                </a:solidFill>
              </a:rPr>
              <a:t>10. Hurda İşlemleri</a:t>
            </a:r>
            <a:br>
              <a:rPr lang="tr-TR" sz="2800" dirty="0" smtClean="0">
                <a:solidFill>
                  <a:schemeClr val="tx1"/>
                </a:solidFill>
              </a:rPr>
            </a:br>
            <a:r>
              <a:rPr lang="tr-TR" sz="2800" dirty="0" smtClean="0">
                <a:solidFill>
                  <a:schemeClr val="tx1"/>
                </a:solidFill>
              </a:rPr>
              <a:t>11. Sıkça sorulan sorular</a:t>
            </a:r>
            <a:br>
              <a:rPr lang="tr-TR" sz="2800" dirty="0" smtClean="0">
                <a:solidFill>
                  <a:schemeClr val="tx1"/>
                </a:solidFill>
              </a:rPr>
            </a:br>
            <a:endParaRPr lang="tr-TR" sz="2800" dirty="0">
              <a:solidFill>
                <a:schemeClr val="tx1"/>
              </a:solidFill>
            </a:endParaRPr>
          </a:p>
        </p:txBody>
      </p:sp>
      <p:sp>
        <p:nvSpPr>
          <p:cNvPr id="7171" name="4 Slayt Numarası Yer Tutucusu"/>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CCF7B8DA-543E-4E10-AB9E-1CFC98D679B4}" type="slidenum">
              <a:rPr lang="tr-TR" sz="1200">
                <a:solidFill>
                  <a:srgbClr val="04617B"/>
                </a:solidFill>
              </a:rPr>
              <a:pPr eaLnBrk="1" hangingPunct="1"/>
              <a:t>2</a:t>
            </a:fld>
            <a:endParaRPr lang="tr-TR" sz="1200">
              <a:solidFill>
                <a:srgbClr val="04617B"/>
              </a:solidFill>
            </a:endParaRPr>
          </a:p>
        </p:txBody>
      </p:sp>
    </p:spTree>
    <p:extLst>
      <p:ext uri="{BB962C8B-B14F-4D97-AF65-F5344CB8AC3E}">
        <p14:creationId xmlns:p14="http://schemas.microsoft.com/office/powerpoint/2010/main" xmlns="" val="225266980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Picture 2" descr="K 10"/>
          <p:cNvPicPr>
            <a:picLocks noChangeAspect="1" noChangeArrowheads="1"/>
          </p:cNvPicPr>
          <p:nvPr/>
        </p:nvPicPr>
        <p:blipFill>
          <a:blip r:embed="rId2" cstate="print"/>
          <a:srcRect/>
          <a:stretch>
            <a:fillRect/>
          </a:stretch>
        </p:blipFill>
        <p:spPr bwMode="auto">
          <a:xfrm>
            <a:off x="0" y="0"/>
            <a:ext cx="9144000" cy="5516563"/>
          </a:xfrm>
          <a:prstGeom prst="rect">
            <a:avLst/>
          </a:prstGeom>
          <a:noFill/>
          <a:ln w="9525">
            <a:noFill/>
            <a:miter lim="800000"/>
            <a:headEnd/>
            <a:tailEnd/>
          </a:ln>
        </p:spPr>
      </p:pic>
      <p:cxnSp>
        <p:nvCxnSpPr>
          <p:cNvPr id="18" name="17 Düz Ok Bağlayıcısı"/>
          <p:cNvCxnSpPr/>
          <p:nvPr/>
        </p:nvCxnSpPr>
        <p:spPr>
          <a:xfrm flipV="1">
            <a:off x="5364163" y="4581525"/>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2" descr="K 11"/>
          <p:cNvPicPr>
            <a:picLocks noChangeAspect="1" noChangeArrowheads="1"/>
          </p:cNvPicPr>
          <p:nvPr/>
        </p:nvPicPr>
        <p:blipFill>
          <a:blip r:embed="rId2" cstate="print"/>
          <a:srcRect/>
          <a:stretch>
            <a:fillRect/>
          </a:stretch>
        </p:blipFill>
        <p:spPr bwMode="auto">
          <a:xfrm>
            <a:off x="0" y="0"/>
            <a:ext cx="9144000" cy="60213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2" descr="K 12"/>
          <p:cNvPicPr>
            <a:picLocks noChangeAspect="1" noChangeArrowheads="1"/>
          </p:cNvPicPr>
          <p:nvPr/>
        </p:nvPicPr>
        <p:blipFill>
          <a:blip r:embed="rId2" cstate="print"/>
          <a:srcRect/>
          <a:stretch>
            <a:fillRect/>
          </a:stretch>
        </p:blipFill>
        <p:spPr bwMode="auto">
          <a:xfrm>
            <a:off x="0" y="0"/>
            <a:ext cx="9144000" cy="5661025"/>
          </a:xfrm>
          <a:prstGeom prst="rect">
            <a:avLst/>
          </a:prstGeom>
          <a:noFill/>
          <a:ln w="9525">
            <a:noFill/>
            <a:miter lim="800000"/>
            <a:headEnd/>
            <a:tailEnd/>
          </a:ln>
        </p:spPr>
      </p:pic>
      <p:sp>
        <p:nvSpPr>
          <p:cNvPr id="142339" name="Line 3"/>
          <p:cNvSpPr>
            <a:spLocks noChangeShapeType="1"/>
          </p:cNvSpPr>
          <p:nvPr/>
        </p:nvSpPr>
        <p:spPr bwMode="auto">
          <a:xfrm>
            <a:off x="2195513" y="1773238"/>
            <a:ext cx="6948487" cy="0"/>
          </a:xfrm>
          <a:prstGeom prst="line">
            <a:avLst/>
          </a:prstGeom>
          <a:noFill/>
          <a:ln w="9525">
            <a:solidFill>
              <a:srgbClr val="FF0000"/>
            </a:solidFill>
            <a:round/>
            <a:headEnd/>
            <a:tailEnd/>
          </a:ln>
          <a:effectLst/>
        </p:spPr>
        <p:txBody>
          <a:bodyPr/>
          <a:lstStyle/>
          <a:p>
            <a:endParaRPr lang="tr-TR"/>
          </a:p>
        </p:txBody>
      </p:sp>
      <p:cxnSp>
        <p:nvCxnSpPr>
          <p:cNvPr id="10" name="9 Düz Ok Bağlayıcısı"/>
          <p:cNvCxnSpPr/>
          <p:nvPr/>
        </p:nvCxnSpPr>
        <p:spPr>
          <a:xfrm flipH="1">
            <a:off x="7164388" y="1125538"/>
            <a:ext cx="287337"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2" descr="K 13"/>
          <p:cNvPicPr>
            <a:picLocks noChangeAspect="1" noChangeArrowheads="1"/>
          </p:cNvPicPr>
          <p:nvPr/>
        </p:nvPicPr>
        <p:blipFill>
          <a:blip r:embed="rId2" cstate="print"/>
          <a:srcRect/>
          <a:stretch>
            <a:fillRect/>
          </a:stretch>
        </p:blipFill>
        <p:spPr bwMode="auto">
          <a:xfrm>
            <a:off x="0" y="0"/>
            <a:ext cx="9144000" cy="5445125"/>
          </a:xfrm>
          <a:prstGeom prst="rect">
            <a:avLst/>
          </a:prstGeom>
          <a:noFill/>
          <a:ln w="9525">
            <a:noFill/>
            <a:miter lim="800000"/>
            <a:headEnd/>
            <a:tailEnd/>
          </a:ln>
        </p:spPr>
      </p:pic>
      <p:cxnSp>
        <p:nvCxnSpPr>
          <p:cNvPr id="18" name="17 Düz Ok Bağlayıcısı"/>
          <p:cNvCxnSpPr/>
          <p:nvPr/>
        </p:nvCxnSpPr>
        <p:spPr>
          <a:xfrm flipV="1">
            <a:off x="4356100" y="3933825"/>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2" descr="K 14"/>
          <p:cNvPicPr>
            <a:picLocks noChangeAspect="1" noChangeArrowheads="1"/>
          </p:cNvPicPr>
          <p:nvPr/>
        </p:nvPicPr>
        <p:blipFill>
          <a:blip r:embed="rId2" cstate="print"/>
          <a:srcRect/>
          <a:stretch>
            <a:fillRect/>
          </a:stretch>
        </p:blipFill>
        <p:spPr bwMode="auto">
          <a:xfrm>
            <a:off x="0" y="0"/>
            <a:ext cx="9144000" cy="5516563"/>
          </a:xfrm>
          <a:prstGeom prst="rect">
            <a:avLst/>
          </a:prstGeom>
          <a:noFill/>
          <a:ln w="9525">
            <a:noFill/>
            <a:miter lim="800000"/>
            <a:headEnd/>
            <a:tailEnd/>
          </a:ln>
        </p:spPr>
      </p:pic>
      <p:cxnSp>
        <p:nvCxnSpPr>
          <p:cNvPr id="18" name="17 Düz Ok Bağlayıcısı"/>
          <p:cNvCxnSpPr/>
          <p:nvPr/>
        </p:nvCxnSpPr>
        <p:spPr>
          <a:xfrm flipV="1">
            <a:off x="4859338" y="4508500"/>
            <a:ext cx="0" cy="288925"/>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144388" name="6 Metin kutusu"/>
          <p:cNvSpPr txBox="1">
            <a:spLocks noChangeArrowheads="1"/>
          </p:cNvSpPr>
          <p:nvPr/>
        </p:nvSpPr>
        <p:spPr bwMode="auto">
          <a:xfrm>
            <a:off x="323850" y="5543550"/>
            <a:ext cx="8569325" cy="581025"/>
          </a:xfrm>
          <a:prstGeom prst="rect">
            <a:avLst/>
          </a:prstGeom>
          <a:noFill/>
          <a:ln w="9525">
            <a:noFill/>
            <a:miter lim="800000"/>
            <a:headEnd/>
            <a:tailEnd/>
          </a:ln>
        </p:spPr>
        <p:txBody>
          <a:bodyPr>
            <a:spAutoFit/>
          </a:bodyPr>
          <a:lstStyle/>
          <a:p>
            <a:pPr algn="just"/>
            <a:endParaRPr lang="tr-TR" b="1">
              <a:solidFill>
                <a:srgbClr val="000099"/>
              </a:solidFill>
              <a:latin typeface="Arial" charset="0"/>
            </a:endParaRPr>
          </a:p>
          <a:p>
            <a:pPr algn="just"/>
            <a:endParaRPr lang="tr-TR" b="1">
              <a:solidFill>
                <a:srgbClr val="00009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92696"/>
            <a:ext cx="8305800" cy="4392488"/>
          </a:xfrm>
        </p:spPr>
        <p:txBody>
          <a:bodyPr>
            <a:normAutofit/>
          </a:bodyPr>
          <a:lstStyle/>
          <a:p>
            <a:r>
              <a:rPr lang="tr-TR" dirty="0" smtClean="0"/>
              <a:t>Hurdaya ilişkin maliye bakanlığı</a:t>
            </a:r>
            <a:br>
              <a:rPr lang="tr-TR" dirty="0" smtClean="0"/>
            </a:br>
            <a:r>
              <a:rPr lang="tr-TR" dirty="0" smtClean="0"/>
              <a:t>yazıları</a:t>
            </a:r>
            <a:br>
              <a:rPr lang="tr-TR" dirty="0" smtClean="0"/>
            </a:br>
            <a:r>
              <a:rPr lang="tr-TR" dirty="0" smtClean="0">
                <a:hlinkClick r:id="rId2" action="ppaction://hlinkfile"/>
              </a:rPr>
              <a:t>1 – Hurdanın devrine gerek yok</a:t>
            </a:r>
            <a:r>
              <a:rPr lang="tr-TR" dirty="0" smtClean="0"/>
              <a:t>!</a:t>
            </a:r>
            <a:br>
              <a:rPr lang="tr-TR" dirty="0" smtClean="0"/>
            </a:br>
            <a:r>
              <a:rPr lang="tr-TR" dirty="0" smtClean="0">
                <a:hlinkClick r:id="rId3" action="ppaction://hlinkfile"/>
              </a:rPr>
              <a:t>2-   ilköğretim okulları devri maliyeye verilecek!</a:t>
            </a:r>
            <a:endParaRPr lang="tr-TR" dirty="0"/>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25</a:t>
            </a:fld>
            <a:endParaRPr lang="tr-TR"/>
          </a:p>
        </p:txBody>
      </p:sp>
    </p:spTree>
    <p:extLst>
      <p:ext uri="{BB962C8B-B14F-4D97-AF65-F5344CB8AC3E}">
        <p14:creationId xmlns:p14="http://schemas.microsoft.com/office/powerpoint/2010/main" xmlns="" val="4014996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8313" y="549275"/>
            <a:ext cx="8229600" cy="6088063"/>
          </a:xfrm>
        </p:spPr>
        <p:txBody>
          <a:bodyPr>
            <a:normAutofit/>
          </a:bodyPr>
          <a:lstStyle/>
          <a:p>
            <a:pPr fontAlgn="auto">
              <a:spcAft>
                <a:spcPts val="0"/>
              </a:spcAft>
              <a:defRPr/>
            </a:pPr>
            <a:r>
              <a:rPr lang="tr-TR" sz="4000" dirty="0" smtClean="0">
                <a:solidFill>
                  <a:schemeClr val="tx1"/>
                </a:solidFill>
              </a:rPr>
              <a:t>Teşekkür ederim…..</a:t>
            </a:r>
            <a:br>
              <a:rPr lang="tr-TR" sz="4000" dirty="0" smtClean="0">
                <a:solidFill>
                  <a:schemeClr val="tx1"/>
                </a:solidFill>
              </a:rPr>
            </a:br>
            <a:r>
              <a:rPr lang="tr-TR" sz="4000" dirty="0">
                <a:solidFill>
                  <a:schemeClr val="tx1"/>
                </a:solidFill>
              </a:rPr>
              <a:t/>
            </a:r>
            <a:br>
              <a:rPr lang="tr-TR" sz="4000" dirty="0">
                <a:solidFill>
                  <a:schemeClr val="tx1"/>
                </a:solidFill>
              </a:rPr>
            </a:br>
            <a:r>
              <a:rPr lang="tr-TR" sz="4000" dirty="0" smtClean="0">
                <a:solidFill>
                  <a:schemeClr val="tx1"/>
                </a:solidFill>
              </a:rPr>
              <a:t/>
            </a:r>
            <a:br>
              <a:rPr lang="tr-TR" sz="4000" dirty="0" smtClean="0">
                <a:solidFill>
                  <a:schemeClr val="tx1"/>
                </a:solidFill>
              </a:rPr>
            </a:br>
            <a:r>
              <a:rPr lang="tr-TR" sz="4000" dirty="0">
                <a:solidFill>
                  <a:schemeClr val="tx1"/>
                </a:solidFill>
              </a:rPr>
              <a:t/>
            </a:r>
            <a:br>
              <a:rPr lang="tr-TR" sz="4000" dirty="0">
                <a:solidFill>
                  <a:schemeClr val="tx1"/>
                </a:solidFill>
              </a:rPr>
            </a:br>
            <a:r>
              <a:rPr lang="tr-TR" sz="4000" dirty="0" smtClean="0">
                <a:solidFill>
                  <a:schemeClr val="tx1"/>
                </a:solidFill>
              </a:rPr>
              <a:t/>
            </a:r>
            <a:br>
              <a:rPr lang="tr-TR" sz="4000" dirty="0" smtClean="0">
                <a:solidFill>
                  <a:schemeClr val="tx1"/>
                </a:solidFill>
              </a:rPr>
            </a:br>
            <a:r>
              <a:rPr lang="tr-TR" sz="4000" dirty="0" smtClean="0">
                <a:solidFill>
                  <a:schemeClr val="tx1"/>
                </a:solidFill>
              </a:rPr>
              <a:t>Bayram KESER</a:t>
            </a:r>
            <a:br>
              <a:rPr lang="tr-TR" sz="4000" dirty="0" smtClean="0">
                <a:solidFill>
                  <a:schemeClr val="tx1"/>
                </a:solidFill>
              </a:rPr>
            </a:br>
            <a:r>
              <a:rPr lang="tr-TR" sz="4000" dirty="0" smtClean="0">
                <a:solidFill>
                  <a:schemeClr val="tx1"/>
                </a:solidFill>
              </a:rPr>
              <a:t>Mali Hizmetler Uzmanı</a:t>
            </a:r>
            <a:br>
              <a:rPr lang="tr-TR" sz="4000" dirty="0" smtClean="0">
                <a:solidFill>
                  <a:schemeClr val="tx1"/>
                </a:solidFill>
              </a:rPr>
            </a:br>
            <a:endParaRPr lang="tr-TR" sz="4000" dirty="0">
              <a:solidFill>
                <a:schemeClr val="tx1"/>
              </a:solidFill>
            </a:endParaRPr>
          </a:p>
        </p:txBody>
      </p:sp>
      <p:sp>
        <p:nvSpPr>
          <p:cNvPr id="43011" name="4 Slayt Numarası Yer Tutucusu"/>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A227D6F0-BA67-48CD-AB01-22D0ECC7B223}" type="slidenum">
              <a:rPr lang="tr-TR" sz="1200"/>
              <a:pPr eaLnBrk="1" hangingPunct="1"/>
              <a:t>26</a:t>
            </a:fld>
            <a:endParaRPr lang="tr-TR" sz="1200"/>
          </a:p>
        </p:txBody>
      </p:sp>
    </p:spTree>
    <p:extLst>
      <p:ext uri="{BB962C8B-B14F-4D97-AF65-F5344CB8AC3E}">
        <p14:creationId xmlns:p14="http://schemas.microsoft.com/office/powerpoint/2010/main" xmlns="" val="227824950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lstStyle/>
          <a:p>
            <a:endParaRPr lang="tr-TR"/>
          </a:p>
        </p:txBody>
      </p:sp>
      <p:sp>
        <p:nvSpPr>
          <p:cNvPr id="5" name="4 Slayt Numarası Yer Tutucusu"/>
          <p:cNvSpPr>
            <a:spLocks noGrp="1"/>
          </p:cNvSpPr>
          <p:nvPr>
            <p:ph type="sldNum" sz="quarter" idx="12"/>
          </p:nvPr>
        </p:nvSpPr>
        <p:spPr/>
        <p:txBody>
          <a:bodyPr/>
          <a:lstStyle/>
          <a:p>
            <a:pPr>
              <a:defRPr/>
            </a:pPr>
            <a:fld id="{CADD2B91-B18D-4448-8775-408E835F5E2D}" type="slidenum">
              <a:rPr lang="tr-TR" smtClean="0"/>
              <a:pPr>
                <a:defRPr/>
              </a:pPr>
              <a:t>3</a:t>
            </a:fld>
            <a:endParaRPr lang="tr-TR"/>
          </a:p>
        </p:txBody>
      </p:sp>
      <p:sp>
        <p:nvSpPr>
          <p:cNvPr id="6" name="5 Dikdörtgen"/>
          <p:cNvSpPr/>
          <p:nvPr/>
        </p:nvSpPr>
        <p:spPr>
          <a:xfrm>
            <a:off x="467544" y="1484784"/>
            <a:ext cx="8568952" cy="3785652"/>
          </a:xfrm>
          <a:prstGeom prst="rect">
            <a:avLst/>
          </a:prstGeom>
        </p:spPr>
        <p:txBody>
          <a:bodyPr wrap="square">
            <a:spAutoFit/>
          </a:bodyPr>
          <a:lstStyle/>
          <a:p>
            <a:endParaRPr lang="tr-TR" sz="6000" dirty="0" smtClean="0"/>
          </a:p>
          <a:p>
            <a:endParaRPr lang="tr-TR" sz="6000" dirty="0"/>
          </a:p>
          <a:p>
            <a:r>
              <a:rPr lang="tr-TR" sz="6000" dirty="0" smtClean="0"/>
              <a:t>Hurda İşlemleri</a:t>
            </a:r>
          </a:p>
          <a:p>
            <a:endParaRPr lang="tr-TR" sz="6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ChangeArrowheads="1"/>
          </p:cNvSpPr>
          <p:nvPr/>
        </p:nvSpPr>
        <p:spPr bwMode="auto">
          <a:xfrm>
            <a:off x="179388" y="1341061"/>
            <a:ext cx="8820150" cy="4247317"/>
          </a:xfrm>
          <a:prstGeom prst="rect">
            <a:avLst/>
          </a:prstGeom>
          <a:noFill/>
          <a:ln w="9525">
            <a:noFill/>
            <a:miter lim="800000"/>
            <a:headEnd/>
            <a:tailEnd/>
          </a:ln>
          <a:effectLst/>
        </p:spPr>
        <p:txBody>
          <a:bodyPr anchor="ctr">
            <a:spAutoFit/>
          </a:bodyPr>
          <a:lstStyle/>
          <a:p>
            <a:pPr algn="ctr"/>
            <a:r>
              <a:rPr lang="tr-TR" sz="1800" b="1" dirty="0">
                <a:solidFill>
                  <a:prstClr val="black"/>
                </a:solidFill>
                <a:latin typeface="Tahoma" pitchFamily="34" charset="0"/>
                <a:cs typeface="Arial" charset="0"/>
              </a:rPr>
              <a:t>Hurdaya ayırma nedeniyle çıkış </a:t>
            </a:r>
            <a:endParaRPr lang="tr-TR" sz="1800" b="1" dirty="0" smtClean="0">
              <a:solidFill>
                <a:prstClr val="black"/>
              </a:solidFill>
              <a:latin typeface="Tahoma" pitchFamily="34" charset="0"/>
              <a:cs typeface="Arial" charset="0"/>
            </a:endParaRPr>
          </a:p>
          <a:p>
            <a:pPr algn="ctr"/>
            <a:endParaRPr lang="tr-TR" sz="1800" dirty="0">
              <a:solidFill>
                <a:prstClr val="black"/>
              </a:solidFill>
              <a:latin typeface="Tahoma" pitchFamily="34" charset="0"/>
              <a:cs typeface="Arial" charset="0"/>
            </a:endParaRPr>
          </a:p>
          <a:p>
            <a:pPr algn="just"/>
            <a:r>
              <a:rPr lang="tr-TR" sz="1800" b="1" dirty="0">
                <a:solidFill>
                  <a:prstClr val="black"/>
                </a:solidFill>
                <a:latin typeface="Tahoma" pitchFamily="34" charset="0"/>
                <a:cs typeface="Arial" charset="0"/>
              </a:rPr>
              <a:t>	MADDE 28 –</a:t>
            </a:r>
            <a:r>
              <a:rPr lang="tr-TR" sz="1800" dirty="0">
                <a:solidFill>
                  <a:prstClr val="black"/>
                </a:solidFill>
                <a:latin typeface="Tahoma" pitchFamily="34" charset="0"/>
                <a:cs typeface="Arial" charset="0"/>
              </a:rPr>
              <a:t> (1) Ekonomik ömrünü tamamlamış olan veya tamamlamadığı halde teknik ve fiziki nedenlerle kullanılmasında yarar görülmeyerek hizmet dışı bırakılması gerektiği ilgililer veya özel mevzuatı çerçevesinde oluşturulan komisyon tarafından bildirilen taşınırlar, harcama yetkilisinin belirleyeceği en az üç kişiden oluşan komisyon tarafından değerlendirilir.</a:t>
            </a:r>
          </a:p>
          <a:p>
            <a:pPr algn="just"/>
            <a:r>
              <a:rPr lang="tr-TR" sz="1800" dirty="0">
                <a:solidFill>
                  <a:prstClr val="black"/>
                </a:solidFill>
                <a:latin typeface="Tahoma" pitchFamily="34" charset="0"/>
                <a:cs typeface="Arial" charset="0"/>
              </a:rPr>
              <a:t>	</a:t>
            </a:r>
          </a:p>
          <a:p>
            <a:pPr algn="just"/>
            <a:r>
              <a:rPr lang="tr-TR" sz="1800" dirty="0">
                <a:solidFill>
                  <a:prstClr val="black"/>
                </a:solidFill>
                <a:latin typeface="Tahoma" pitchFamily="34" charset="0"/>
                <a:cs typeface="Arial" charset="0"/>
              </a:rPr>
              <a:t>	(2) Komisyonca yapılan değerlendirme sonucunda hurdaya ayrılması uygun görülmeyen taşınırlar hakkındaki gerekçeli karar harcama yetkilisine bildirilir. </a:t>
            </a:r>
          </a:p>
          <a:p>
            <a:pPr algn="just"/>
            <a:r>
              <a:rPr lang="tr-TR" sz="1800" dirty="0">
                <a:solidFill>
                  <a:prstClr val="black"/>
                </a:solidFill>
                <a:latin typeface="Tahoma" pitchFamily="34" charset="0"/>
                <a:cs typeface="Arial" charset="0"/>
              </a:rPr>
              <a:t>	</a:t>
            </a:r>
          </a:p>
          <a:p>
            <a:pPr algn="just"/>
            <a:r>
              <a:rPr lang="tr-TR" sz="1800" dirty="0">
                <a:solidFill>
                  <a:prstClr val="black"/>
                </a:solidFill>
                <a:latin typeface="Tahoma" pitchFamily="34" charset="0"/>
                <a:cs typeface="Arial" charset="0"/>
              </a:rPr>
              <a:t>	(3) Komisyonca hurdaya ayrılmasına karar verilenler için ise Kayıttan Düşme Teklif ve Onay Tutanağı düzenlenir. </a:t>
            </a:r>
          </a:p>
          <a:p>
            <a:pPr algn="ctr"/>
            <a:r>
              <a:rPr lang="tr-TR" sz="1800" dirty="0">
                <a:solidFill>
                  <a:prstClr val="black"/>
                </a:solidFill>
                <a:latin typeface="Tahoma" pitchFamily="34" charset="0"/>
                <a:cs typeface="Arial" charset="0"/>
              </a:rPr>
              <a:t>	</a:t>
            </a:r>
          </a:p>
          <a:p>
            <a:pPr algn="ctr"/>
            <a:r>
              <a:rPr lang="tr-TR" sz="1800" dirty="0">
                <a:solidFill>
                  <a:prstClr val="black"/>
                </a:solidFill>
                <a:latin typeface="Tahoma" pitchFamily="34" charset="0"/>
                <a:cs typeface="Arial" charset="0"/>
              </a:rPr>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4</a:t>
            </a:fld>
            <a:endParaRPr lang="tr-TR">
              <a:solidFill>
                <a:srgbClr val="04617B">
                  <a:shade val="90000"/>
                </a:srgbClr>
              </a:solidFill>
            </a:endParaRPr>
          </a:p>
        </p:txBody>
      </p:sp>
    </p:spTree>
    <p:extLst>
      <p:ext uri="{BB962C8B-B14F-4D97-AF65-F5344CB8AC3E}">
        <p14:creationId xmlns:p14="http://schemas.microsoft.com/office/powerpoint/2010/main" xmlns="" val="1859422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323850" y="862450"/>
            <a:ext cx="8459788" cy="4801314"/>
          </a:xfrm>
          <a:prstGeom prst="rect">
            <a:avLst/>
          </a:prstGeom>
          <a:noFill/>
          <a:ln w="9525">
            <a:noFill/>
            <a:miter lim="800000"/>
            <a:headEnd/>
            <a:tailEnd/>
          </a:ln>
          <a:effectLst/>
        </p:spPr>
        <p:txBody>
          <a:bodyPr anchor="ctr">
            <a:spAutoFit/>
          </a:bodyPr>
          <a:lstStyle/>
          <a:p>
            <a:pPr algn="just"/>
            <a:r>
              <a:rPr lang="tr-TR" sz="1800" dirty="0" smtClean="0">
                <a:solidFill>
                  <a:prstClr val="black"/>
                </a:solidFill>
                <a:latin typeface="Tahoma" pitchFamily="34" charset="0"/>
                <a:cs typeface="Arial" charset="0"/>
              </a:rPr>
              <a:t>	</a:t>
            </a:r>
          </a:p>
          <a:p>
            <a:pPr algn="just"/>
            <a:r>
              <a:rPr lang="tr-TR" sz="1800" dirty="0">
                <a:solidFill>
                  <a:prstClr val="black"/>
                </a:solidFill>
                <a:latin typeface="Tahoma" pitchFamily="34" charset="0"/>
                <a:cs typeface="Arial" charset="0"/>
              </a:rPr>
              <a:t>	</a:t>
            </a:r>
            <a:r>
              <a:rPr lang="tr-TR" sz="1800" dirty="0" smtClean="0">
                <a:solidFill>
                  <a:prstClr val="black"/>
                </a:solidFill>
                <a:latin typeface="Tahoma" pitchFamily="34" charset="0"/>
                <a:cs typeface="Arial" charset="0"/>
              </a:rPr>
              <a:t>(</a:t>
            </a:r>
            <a:r>
              <a:rPr lang="tr-TR" sz="1800" dirty="0">
                <a:solidFill>
                  <a:prstClr val="black"/>
                </a:solidFill>
                <a:latin typeface="Tahoma" pitchFamily="34" charset="0"/>
                <a:cs typeface="Arial" charset="0"/>
              </a:rPr>
              <a:t>4) Hurdaya ayrılmasına karar verilen taşınırlardan kayıtlı değeri Bakanlıkça belirlenecek tutara kadar olanlar harcama yetkilisinin, belirlenen tutarı aşan taşınırlar ise kamu idaresi üst yöneticisinin onayı ile kayıtlardan çıkarılır.</a:t>
            </a:r>
          </a:p>
          <a:p>
            <a:pPr algn="just"/>
            <a:r>
              <a:rPr lang="tr-TR" sz="1800" dirty="0">
                <a:solidFill>
                  <a:prstClr val="black"/>
                </a:solidFill>
                <a:latin typeface="Tahoma" pitchFamily="34" charset="0"/>
                <a:cs typeface="Arial" charset="0"/>
              </a:rPr>
              <a:t>	</a:t>
            </a:r>
          </a:p>
          <a:p>
            <a:pPr algn="just"/>
            <a:r>
              <a:rPr lang="tr-TR" sz="1800" dirty="0">
                <a:solidFill>
                  <a:prstClr val="black"/>
                </a:solidFill>
                <a:latin typeface="Tahoma" pitchFamily="34" charset="0"/>
                <a:cs typeface="Arial" charset="0"/>
              </a:rPr>
              <a:t>	(5) Birinci fıkraya göre harcama yetkilisince oluşturulacak komisyon tarafından ekonomik değerinin olmadığı veya teknik, sağlık, güvenlik ve benzeri nedenlerle imha edilmesinin şart olduğuna karar verilen taşınırlar, harcama yetkilisinin onayı ile imha edilir. İmha, komisyon veya komisyonun gözetiminde uzman kişiler tarafından yapılır. Bu işleme ilişkin ayrıca bir imha tutanağı düzenlenir. İmha işleminde özel mevzuat hükümleri öncelikle dikkate alınır. </a:t>
            </a:r>
          </a:p>
          <a:p>
            <a:pPr algn="just"/>
            <a:endParaRPr lang="tr-TR" sz="1800" dirty="0">
              <a:solidFill>
                <a:prstClr val="black"/>
              </a:solidFill>
              <a:latin typeface="Tahoma" pitchFamily="34" charset="0"/>
              <a:cs typeface="Arial" charset="0"/>
            </a:endParaRPr>
          </a:p>
          <a:p>
            <a:pPr algn="just"/>
            <a:r>
              <a:rPr lang="tr-TR" sz="1800" dirty="0" smtClean="0">
                <a:solidFill>
                  <a:prstClr val="black"/>
                </a:solidFill>
                <a:latin typeface="Tahoma" pitchFamily="34" charset="0"/>
                <a:cs typeface="Arial" charset="0"/>
              </a:rPr>
              <a:t>	(</a:t>
            </a:r>
            <a:r>
              <a:rPr lang="tr-TR" sz="1800" dirty="0">
                <a:solidFill>
                  <a:prstClr val="black"/>
                </a:solidFill>
                <a:latin typeface="Tahoma" pitchFamily="34" charset="0"/>
                <a:cs typeface="Arial" charset="0"/>
              </a:rPr>
              <a:t>6) Hurdaya ayrılan veya imha edilen taşınırlar Taşınır İşlem Fişi düzenlenerek kayıtlardan çıkarılır. Fişin ekine Kayıttan Düşme Teklif ve Onay Tutanağının bir nüshası bağlanır.</a:t>
            </a:r>
          </a:p>
          <a:p>
            <a:pPr algn="just"/>
            <a:r>
              <a:rPr lang="tr-TR" sz="1800" b="1" dirty="0">
                <a:solidFill>
                  <a:prstClr val="black"/>
                </a:solidFill>
                <a:latin typeface="Tahoma" pitchFamily="34" charset="0"/>
                <a:cs typeface="Arial" charset="0"/>
              </a:rPr>
              <a:t>	</a:t>
            </a:r>
            <a:endParaRPr lang="tr-TR" sz="1800" dirty="0">
              <a:solidFill>
                <a:prstClr val="black"/>
              </a:solidFill>
              <a:latin typeface="Tahoma" pitchFamily="34" charset="0"/>
              <a:cs typeface="Arial" charset="0"/>
            </a:endParaRPr>
          </a:p>
          <a:p>
            <a:pPr algn="ctr"/>
            <a:r>
              <a:rPr lang="tr-TR" sz="1800" b="1" dirty="0">
                <a:solidFill>
                  <a:prstClr val="black"/>
                </a:solidFill>
                <a:latin typeface="Tahoma" pitchFamily="34" charset="0"/>
                <a:cs typeface="Arial" charset="0"/>
              </a:rPr>
              <a:t>		</a:t>
            </a: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5</a:t>
            </a:fld>
            <a:endParaRPr lang="tr-TR">
              <a:solidFill>
                <a:srgbClr val="04617B">
                  <a:shade val="90000"/>
                </a:srgbClr>
              </a:solidFill>
            </a:endParaRPr>
          </a:p>
        </p:txBody>
      </p:sp>
    </p:spTree>
    <p:extLst>
      <p:ext uri="{BB962C8B-B14F-4D97-AF65-F5344CB8AC3E}">
        <p14:creationId xmlns:p14="http://schemas.microsoft.com/office/powerpoint/2010/main" xmlns="" val="2001050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827584" y="1268760"/>
            <a:ext cx="7552349" cy="4824536"/>
          </a:xfrm>
        </p:spPr>
        <p:txBody>
          <a:bodyPr>
            <a:normAutofit fontScale="85000" lnSpcReduction="20000"/>
          </a:bodyPr>
          <a:lstStyle/>
          <a:p>
            <a:pPr>
              <a:buNone/>
            </a:pPr>
            <a:r>
              <a:rPr lang="tr-TR" dirty="0" smtClean="0"/>
              <a:t>Resmi Gazete’de belirtilenler Harcama Yetkilileri içindir. </a:t>
            </a:r>
          </a:p>
          <a:p>
            <a:pPr>
              <a:buNone/>
            </a:pPr>
            <a:r>
              <a:rPr lang="tr-TR" dirty="0" smtClean="0"/>
              <a:t>Üstü için </a:t>
            </a:r>
            <a:r>
              <a:rPr lang="tr-TR" dirty="0" err="1" smtClean="0"/>
              <a:t>herhalükarda</a:t>
            </a:r>
            <a:r>
              <a:rPr lang="tr-TR" dirty="0" smtClean="0"/>
              <a:t> üst yöneticiye sunulmak üzere </a:t>
            </a:r>
            <a:r>
              <a:rPr lang="tr-TR" dirty="0" err="1" smtClean="0"/>
              <a:t>SGB’ye</a:t>
            </a:r>
            <a:r>
              <a:rPr lang="tr-TR" dirty="0" smtClean="0"/>
              <a:t> gönderilmelidir.</a:t>
            </a:r>
          </a:p>
          <a:p>
            <a:pPr>
              <a:buNone/>
            </a:pPr>
            <a:endParaRPr lang="tr-TR" dirty="0" smtClean="0"/>
          </a:p>
          <a:p>
            <a:pPr>
              <a:buNone/>
            </a:pPr>
            <a:endParaRPr lang="tr-TR" dirty="0" smtClean="0"/>
          </a:p>
          <a:p>
            <a:pPr>
              <a:buNone/>
            </a:pPr>
            <a:r>
              <a:rPr lang="tr-TR" dirty="0" smtClean="0"/>
              <a:t>Ancak; üst yöneticiye ait bu yetki 2012/17 </a:t>
            </a:r>
            <a:r>
              <a:rPr lang="tr-TR" dirty="0" err="1" smtClean="0"/>
              <a:t>nolu</a:t>
            </a:r>
            <a:r>
              <a:rPr lang="tr-TR" dirty="0" smtClean="0"/>
              <a:t> Genelge’yle</a:t>
            </a:r>
          </a:p>
          <a:p>
            <a:pPr>
              <a:buNone/>
            </a:pPr>
            <a:endParaRPr lang="tr-TR" dirty="0" smtClean="0"/>
          </a:p>
          <a:p>
            <a:pPr>
              <a:buNone/>
            </a:pPr>
            <a:r>
              <a:rPr lang="tr-TR" dirty="0" smtClean="0"/>
              <a:t>Merkez ve taşra için</a:t>
            </a:r>
          </a:p>
          <a:p>
            <a:pPr>
              <a:buNone/>
            </a:pPr>
            <a:r>
              <a:rPr lang="tr-TR" dirty="0" smtClean="0"/>
              <a:t>60.000 TL ‘ye kadar İlçe milli eğitim müdürü</a:t>
            </a:r>
          </a:p>
          <a:p>
            <a:pPr>
              <a:buNone/>
            </a:pPr>
            <a:r>
              <a:rPr lang="tr-TR" dirty="0" smtClean="0"/>
              <a:t>120.000 TL ‘ye kadar İl milli eğitim müdürü ‘ne devredilmiştir.</a:t>
            </a:r>
          </a:p>
          <a:p>
            <a:pPr>
              <a:buNone/>
            </a:pPr>
            <a:endParaRPr lang="tr-TR" dirty="0" smtClean="0"/>
          </a:p>
          <a:p>
            <a:pPr>
              <a:buNone/>
            </a:pPr>
            <a:r>
              <a:rPr lang="tr-TR" dirty="0" smtClean="0"/>
              <a:t>120.000 TL ve üstü için üst yönetici(müsteşar) </a:t>
            </a:r>
            <a:r>
              <a:rPr lang="tr-TR" dirty="0" err="1" smtClean="0"/>
              <a:t>SGB’ce</a:t>
            </a:r>
            <a:r>
              <a:rPr lang="tr-TR" dirty="0" smtClean="0"/>
              <a:t> onay </a:t>
            </a:r>
          </a:p>
          <a:p>
            <a:pPr>
              <a:buNone/>
            </a:pPr>
            <a:r>
              <a:rPr lang="tr-TR" dirty="0" smtClean="0"/>
              <a:t>alınacaktır.</a:t>
            </a:r>
          </a:p>
          <a:p>
            <a:pPr>
              <a:buNone/>
            </a:pPr>
            <a:endParaRPr lang="tr-TR" dirty="0" smtClean="0"/>
          </a:p>
        </p:txBody>
      </p:sp>
      <p:sp>
        <p:nvSpPr>
          <p:cNvPr id="3" name="2 Slayt Numarası Yer Tutucusu"/>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6</a:t>
            </a:fld>
            <a:endParaRPr lang="tr-TR">
              <a:solidFill>
                <a:srgbClr val="04617B">
                  <a:shade val="90000"/>
                </a:srgbClr>
              </a:solidFill>
            </a:endParaRPr>
          </a:p>
        </p:txBody>
      </p:sp>
    </p:spTree>
    <p:extLst>
      <p:ext uri="{BB962C8B-B14F-4D97-AF65-F5344CB8AC3E}">
        <p14:creationId xmlns:p14="http://schemas.microsoft.com/office/powerpoint/2010/main" xmlns="" val="2712901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ChangeArrowheads="1"/>
          </p:cNvSpPr>
          <p:nvPr/>
        </p:nvSpPr>
        <p:spPr bwMode="auto">
          <a:xfrm>
            <a:off x="323850" y="1222326"/>
            <a:ext cx="8064574" cy="4770537"/>
          </a:xfrm>
          <a:prstGeom prst="rect">
            <a:avLst/>
          </a:prstGeom>
          <a:noFill/>
          <a:ln w="9525">
            <a:noFill/>
            <a:miter lim="800000"/>
            <a:headEnd/>
            <a:tailEnd/>
          </a:ln>
        </p:spPr>
        <p:txBody>
          <a:bodyPr wrap="square" anchor="ctr">
            <a:spAutoFit/>
          </a:bodyPr>
          <a:lstStyle/>
          <a:p>
            <a:pPr algn="just"/>
            <a:r>
              <a:rPr lang="tr-TR" b="1" dirty="0">
                <a:solidFill>
                  <a:prstClr val="black"/>
                </a:solidFill>
                <a:latin typeface="Tahoma" pitchFamily="34" charset="0"/>
                <a:cs typeface="Arial" charset="0"/>
              </a:rPr>
              <a:t>e) Kayıttan Düşme Teklif ve Onay Tutanağı (Örnek: 10): </a:t>
            </a:r>
            <a:r>
              <a:rPr lang="tr-TR" dirty="0">
                <a:solidFill>
                  <a:prstClr val="black"/>
                </a:solidFill>
                <a:latin typeface="Tahoma" pitchFamily="34" charset="0"/>
                <a:cs typeface="Arial" charset="0"/>
              </a:rPr>
              <a:t>Bu Tutanak, </a:t>
            </a:r>
            <a:endParaRPr lang="tr-TR" dirty="0" smtClean="0">
              <a:solidFill>
                <a:prstClr val="black"/>
              </a:solidFill>
              <a:latin typeface="Tahoma" pitchFamily="34" charset="0"/>
              <a:cs typeface="Arial" charset="0"/>
            </a:endParaRPr>
          </a:p>
          <a:p>
            <a:pPr marL="285750" indent="-285750" algn="just">
              <a:buFont typeface="Arial" pitchFamily="34" charset="0"/>
              <a:buChar char="•"/>
            </a:pPr>
            <a:r>
              <a:rPr lang="tr-TR" dirty="0" smtClean="0">
                <a:solidFill>
                  <a:prstClr val="black"/>
                </a:solidFill>
                <a:latin typeface="Tahoma" pitchFamily="34" charset="0"/>
                <a:cs typeface="Arial" charset="0"/>
              </a:rPr>
              <a:t>taşınırın </a:t>
            </a:r>
            <a:r>
              <a:rPr lang="tr-TR" dirty="0">
                <a:solidFill>
                  <a:prstClr val="black"/>
                </a:solidFill>
                <a:latin typeface="Tahoma" pitchFamily="34" charset="0"/>
                <a:cs typeface="Arial" charset="0"/>
              </a:rPr>
              <a:t>kaybolma, çalınma ve fire gibi herhangi bir nedenle yok olması; yıpranma, kırılma veya bozulma gibi nedenlerle kullanılamaz hale gelmesi; hurdaya ayrılması ile canlı taşınırların ölmesi gibi nedenlerle kayıtlardan düşülmesini sağlamak amacıyla </a:t>
            </a:r>
            <a:endParaRPr lang="tr-TR" dirty="0" smtClean="0">
              <a:solidFill>
                <a:prstClr val="black"/>
              </a:solidFill>
              <a:latin typeface="Tahoma" pitchFamily="34" charset="0"/>
              <a:cs typeface="Arial" charset="0"/>
            </a:endParaRPr>
          </a:p>
          <a:p>
            <a:pPr marL="285750" indent="-285750" algn="just">
              <a:buFont typeface="Arial" pitchFamily="34" charset="0"/>
              <a:buChar char="•"/>
            </a:pPr>
            <a:r>
              <a:rPr lang="tr-TR" dirty="0" smtClean="0">
                <a:solidFill>
                  <a:prstClr val="black"/>
                </a:solidFill>
                <a:latin typeface="Tahoma" pitchFamily="34" charset="0"/>
                <a:cs typeface="Arial" charset="0"/>
              </a:rPr>
              <a:t>üç </a:t>
            </a:r>
            <a:r>
              <a:rPr lang="tr-TR" dirty="0">
                <a:solidFill>
                  <a:prstClr val="black"/>
                </a:solidFill>
                <a:latin typeface="Tahoma" pitchFamily="34" charset="0"/>
                <a:cs typeface="Arial" charset="0"/>
              </a:rPr>
              <a:t>nüsha olarak düzenlenir </a:t>
            </a:r>
            <a:endParaRPr lang="tr-TR" dirty="0" smtClean="0">
              <a:solidFill>
                <a:prstClr val="black"/>
              </a:solidFill>
              <a:latin typeface="Tahoma" pitchFamily="34" charset="0"/>
              <a:cs typeface="Arial" charset="0"/>
            </a:endParaRPr>
          </a:p>
          <a:p>
            <a:pPr marL="285750" indent="-285750" algn="just">
              <a:buFont typeface="Arial" pitchFamily="34" charset="0"/>
              <a:buChar char="•"/>
            </a:pPr>
            <a:r>
              <a:rPr lang="tr-TR" dirty="0" smtClean="0">
                <a:solidFill>
                  <a:prstClr val="black"/>
                </a:solidFill>
                <a:latin typeface="Tahoma" pitchFamily="34" charset="0"/>
                <a:cs typeface="Arial" charset="0"/>
              </a:rPr>
              <a:t>ve </a:t>
            </a:r>
            <a:r>
              <a:rPr lang="tr-TR" dirty="0">
                <a:solidFill>
                  <a:prstClr val="black"/>
                </a:solidFill>
                <a:latin typeface="Tahoma" pitchFamily="34" charset="0"/>
                <a:cs typeface="Arial" charset="0"/>
              </a:rPr>
              <a:t>verilen yetki çerçevesinde üst yönetici veya harcama yetkilisi tarafından onaylanır</a:t>
            </a:r>
            <a:r>
              <a:rPr lang="tr-TR" dirty="0" smtClean="0">
                <a:solidFill>
                  <a:prstClr val="black"/>
                </a:solidFill>
                <a:latin typeface="Tahoma" pitchFamily="34" charset="0"/>
                <a:cs typeface="Arial" charset="0"/>
              </a:rPr>
              <a:t>.</a:t>
            </a:r>
          </a:p>
          <a:p>
            <a:pPr algn="just"/>
            <a:r>
              <a:rPr lang="tr-TR" dirty="0" smtClean="0">
                <a:solidFill>
                  <a:prstClr val="black"/>
                </a:solidFill>
                <a:latin typeface="Tahoma" pitchFamily="34" charset="0"/>
                <a:cs typeface="Arial" charset="0"/>
              </a:rPr>
              <a:t> </a:t>
            </a:r>
          </a:p>
          <a:p>
            <a:pPr algn="just"/>
            <a:r>
              <a:rPr lang="tr-TR" dirty="0" smtClean="0">
                <a:solidFill>
                  <a:prstClr val="black"/>
                </a:solidFill>
                <a:latin typeface="Tahoma" pitchFamily="34" charset="0"/>
                <a:cs typeface="Arial" charset="0"/>
              </a:rPr>
              <a:t>Bir </a:t>
            </a:r>
            <a:r>
              <a:rPr lang="tr-TR" dirty="0">
                <a:solidFill>
                  <a:prstClr val="black"/>
                </a:solidFill>
                <a:latin typeface="Tahoma" pitchFamily="34" charset="0"/>
                <a:cs typeface="Arial" charset="0"/>
              </a:rPr>
              <a:t>nüshası, çıkış kaydına esas olmak üzere düzenlenen Taşınır İşlem Fişine, ikinci nüshası muhasebe birimine gönderilecek Taşınır İşlem Fişine eklenir. Diğer nüshası ise dosyasında saklanır. </a:t>
            </a:r>
            <a:endParaRPr lang="tr-TR" dirty="0" smtClean="0">
              <a:solidFill>
                <a:prstClr val="black"/>
              </a:solidFill>
              <a:latin typeface="Tahoma" pitchFamily="34" charset="0"/>
              <a:cs typeface="Arial" charset="0"/>
            </a:endParaRPr>
          </a:p>
          <a:p>
            <a:pPr algn="just"/>
            <a:r>
              <a:rPr lang="tr-TR" dirty="0" smtClean="0">
                <a:solidFill>
                  <a:prstClr val="black"/>
                </a:solidFill>
                <a:latin typeface="Tahoma" pitchFamily="34" charset="0"/>
                <a:cs typeface="Arial" charset="0"/>
              </a:rPr>
              <a:t>Bu </a:t>
            </a:r>
            <a:r>
              <a:rPr lang="tr-TR" dirty="0">
                <a:solidFill>
                  <a:prstClr val="black"/>
                </a:solidFill>
                <a:latin typeface="Tahoma" pitchFamily="34" charset="0"/>
                <a:cs typeface="Arial" charset="0"/>
              </a:rPr>
              <a:t>Tutanak, bu bentte sayılan hallerin ortaya çıkması durumunda</a:t>
            </a:r>
            <a:r>
              <a:rPr lang="tr-TR" dirty="0" smtClean="0">
                <a:solidFill>
                  <a:prstClr val="black"/>
                </a:solidFill>
                <a:latin typeface="Tahoma" pitchFamily="34" charset="0"/>
                <a:cs typeface="Arial" charset="0"/>
              </a:rPr>
              <a:t>,</a:t>
            </a:r>
          </a:p>
          <a:p>
            <a:pPr marL="285750" indent="-285750" algn="just">
              <a:buFont typeface="Arial" pitchFamily="34" charset="0"/>
              <a:buChar char="•"/>
            </a:pPr>
            <a:r>
              <a:rPr lang="tr-TR" dirty="0" smtClean="0">
                <a:solidFill>
                  <a:prstClr val="black"/>
                </a:solidFill>
                <a:latin typeface="Tahoma" pitchFamily="34" charset="0"/>
                <a:cs typeface="Arial" charset="0"/>
              </a:rPr>
              <a:t> </a:t>
            </a:r>
            <a:r>
              <a:rPr lang="tr-TR" dirty="0">
                <a:solidFill>
                  <a:prstClr val="black"/>
                </a:solidFill>
                <a:latin typeface="Tahoma" pitchFamily="34" charset="0"/>
                <a:cs typeface="Arial" charset="0"/>
              </a:rPr>
              <a:t>bu durumun araştırma gerektirmesi halinde harcama yetkilisi tarafından görevlendirilecek en az üç kişiden oluşan komisyon kararına, </a:t>
            </a:r>
            <a:endParaRPr lang="tr-TR" dirty="0" smtClean="0">
              <a:solidFill>
                <a:prstClr val="black"/>
              </a:solidFill>
              <a:latin typeface="Tahoma" pitchFamily="34" charset="0"/>
              <a:cs typeface="Arial" charset="0"/>
            </a:endParaRPr>
          </a:p>
          <a:p>
            <a:pPr marL="285750" indent="-285750" algn="just">
              <a:buFont typeface="Arial" pitchFamily="34" charset="0"/>
              <a:buChar char="•"/>
            </a:pPr>
            <a:r>
              <a:rPr lang="tr-TR" dirty="0" smtClean="0">
                <a:solidFill>
                  <a:prstClr val="black"/>
                </a:solidFill>
                <a:latin typeface="Tahoma" pitchFamily="34" charset="0"/>
                <a:cs typeface="Arial" charset="0"/>
              </a:rPr>
              <a:t>gerektirmemesi </a:t>
            </a:r>
            <a:r>
              <a:rPr lang="tr-TR" dirty="0">
                <a:solidFill>
                  <a:prstClr val="black"/>
                </a:solidFill>
                <a:latin typeface="Tahoma" pitchFamily="34" charset="0"/>
                <a:cs typeface="Arial" charset="0"/>
              </a:rPr>
              <a:t>halinde harcama yetkilisinin kararına, </a:t>
            </a:r>
            <a:endParaRPr lang="tr-TR" dirty="0" smtClean="0">
              <a:solidFill>
                <a:prstClr val="black"/>
              </a:solidFill>
              <a:latin typeface="Tahoma" pitchFamily="34" charset="0"/>
              <a:cs typeface="Arial" charset="0"/>
            </a:endParaRPr>
          </a:p>
          <a:p>
            <a:pPr marL="285750" indent="-285750" algn="just">
              <a:buFont typeface="Arial" pitchFamily="34" charset="0"/>
              <a:buChar char="•"/>
            </a:pPr>
            <a:r>
              <a:rPr lang="tr-TR" dirty="0" smtClean="0">
                <a:solidFill>
                  <a:prstClr val="black"/>
                </a:solidFill>
                <a:latin typeface="Tahoma" pitchFamily="34" charset="0"/>
                <a:cs typeface="Arial" charset="0"/>
              </a:rPr>
              <a:t>sayım </a:t>
            </a:r>
            <a:r>
              <a:rPr lang="tr-TR" dirty="0">
                <a:solidFill>
                  <a:prstClr val="black"/>
                </a:solidFill>
                <a:latin typeface="Tahoma" pitchFamily="34" charset="0"/>
                <a:cs typeface="Arial" charset="0"/>
              </a:rPr>
              <a:t>sonucunda taşınırların noksan çıkması halinde ise sayım kurulunun kararına dayanılarak </a:t>
            </a:r>
            <a:endParaRPr lang="tr-TR" dirty="0" smtClean="0">
              <a:solidFill>
                <a:prstClr val="black"/>
              </a:solidFill>
              <a:latin typeface="Tahoma" pitchFamily="34" charset="0"/>
              <a:cs typeface="Arial" charset="0"/>
            </a:endParaRPr>
          </a:p>
          <a:p>
            <a:pPr algn="just"/>
            <a:r>
              <a:rPr lang="tr-TR" dirty="0" smtClean="0">
                <a:solidFill>
                  <a:prstClr val="black"/>
                </a:solidFill>
                <a:latin typeface="Tahoma" pitchFamily="34" charset="0"/>
                <a:cs typeface="Arial" charset="0"/>
              </a:rPr>
              <a:t>taşınır </a:t>
            </a:r>
            <a:r>
              <a:rPr lang="tr-TR" dirty="0">
                <a:solidFill>
                  <a:prstClr val="black"/>
                </a:solidFill>
                <a:latin typeface="Tahoma" pitchFamily="34" charset="0"/>
                <a:cs typeface="Arial" charset="0"/>
              </a:rPr>
              <a:t>kayıt kontrol yetkilisince düzenlenir ve verilen yetki çerçevesinde üst yönetici veya harcama yetkilisi tarafından onaylanır. </a:t>
            </a:r>
          </a:p>
          <a:p>
            <a:pPr algn="just"/>
            <a:endParaRPr lang="tr-TR" dirty="0">
              <a:solidFill>
                <a:prstClr val="black"/>
              </a:solidFill>
              <a:latin typeface="Tahoma" pitchFamily="34" charset="0"/>
              <a:cs typeface="Arial" charset="0"/>
            </a:endParaRPr>
          </a:p>
        </p:txBody>
      </p:sp>
      <p:sp>
        <p:nvSpPr>
          <p:cNvPr id="2" name="Slayt Numarası Yer Tutucusu 1"/>
          <p:cNvSpPr>
            <a:spLocks noGrp="1"/>
          </p:cNvSpPr>
          <p:nvPr>
            <p:ph type="sldNum" sz="quarter" idx="12"/>
          </p:nvPr>
        </p:nvSpPr>
        <p:spPr/>
        <p:txBody>
          <a:bodyPr/>
          <a:lstStyle/>
          <a:p>
            <a:pPr>
              <a:defRPr/>
            </a:pPr>
            <a:fld id="{873AF1F3-4FC4-47C4-B503-1C97E6EDFBF1}" type="slidenum">
              <a:rPr lang="tr-TR" smtClean="0">
                <a:solidFill>
                  <a:srgbClr val="04617B">
                    <a:shade val="90000"/>
                  </a:srgbClr>
                </a:solidFill>
              </a:rPr>
              <a:pPr>
                <a:defRPr/>
              </a:pPr>
              <a:t>7</a:t>
            </a:fld>
            <a:endParaRPr lang="tr-TR">
              <a:solidFill>
                <a:srgbClr val="04617B">
                  <a:shade val="90000"/>
                </a:srgbClr>
              </a:solidFill>
            </a:endParaRPr>
          </a:p>
        </p:txBody>
      </p:sp>
    </p:spTree>
    <p:extLst>
      <p:ext uri="{BB962C8B-B14F-4D97-AF65-F5344CB8AC3E}">
        <p14:creationId xmlns:p14="http://schemas.microsoft.com/office/powerpoint/2010/main" xmlns="" val="1396276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8</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xmlns="" val="1022004649"/>
              </p:ext>
            </p:extLst>
          </p:nvPr>
        </p:nvGraphicFramePr>
        <p:xfrm>
          <a:off x="467544" y="692696"/>
          <a:ext cx="8280920" cy="1857104"/>
        </p:xfrm>
        <a:graphic>
          <a:graphicData uri="http://schemas.openxmlformats.org/drawingml/2006/table">
            <a:tbl>
              <a:tblPr firstRow="1" firstCol="1" lastRow="1" lastCol="1" bandRow="1" bandCol="1"/>
              <a:tblGrid>
                <a:gridCol w="3289657"/>
                <a:gridCol w="2497335"/>
                <a:gridCol w="2493928"/>
              </a:tblGrid>
              <a:tr h="561482">
                <a:tc>
                  <a:txBody>
                    <a:bodyPr/>
                    <a:lstStyle/>
                    <a:p>
                      <a:pPr>
                        <a:lnSpc>
                          <a:spcPts val="1200"/>
                        </a:lnSpc>
                        <a:tabLst>
                          <a:tab pos="631190" algn="ctr"/>
                          <a:tab pos="2249805" algn="ctr"/>
                          <a:tab pos="4140200" algn="r"/>
                        </a:tabLst>
                      </a:pPr>
                      <a:r>
                        <a:rPr lang="tr-TR" sz="1200" dirty="0">
                          <a:effectLst/>
                          <a:latin typeface="Arial"/>
                        </a:rPr>
                        <a:t>25 Ocak 2014  CUMARTESİ</a:t>
                      </a:r>
                      <a:endParaRPr lang="tr-TR" sz="3600" dirty="0">
                        <a:effectLst/>
                      </a:endParaRPr>
                    </a:p>
                  </a:txBody>
                  <a:tcPr marL="68580" marR="68580" marT="0" marB="0" anchor="ctr">
                    <a:lnL>
                      <a:noFill/>
                    </a:lnL>
                    <a:lnR>
                      <a:noFill/>
                    </a:lnR>
                    <a:lnT>
                      <a:noFill/>
                    </a:lnT>
                    <a:lnB w="12700" cap="flat" cmpd="sng" algn="ctr">
                      <a:solidFill>
                        <a:srgbClr val="A09E3C"/>
                      </a:solidFill>
                      <a:prstDash val="solid"/>
                      <a:round/>
                      <a:headEnd type="none" w="med" len="med"/>
                      <a:tailEnd type="none" w="med" len="med"/>
                    </a:lnB>
                  </a:tcPr>
                </a:tc>
                <a:tc>
                  <a:txBody>
                    <a:bodyPr/>
                    <a:lstStyle/>
                    <a:p>
                      <a:pPr algn="ctr">
                        <a:lnSpc>
                          <a:spcPts val="1200"/>
                        </a:lnSpc>
                        <a:tabLst>
                          <a:tab pos="631190" algn="ctr"/>
                          <a:tab pos="2249805" algn="ctr"/>
                          <a:tab pos="4140200" algn="r"/>
                        </a:tabLst>
                      </a:pPr>
                      <a:r>
                        <a:rPr lang="tr-TR" sz="1800" b="1">
                          <a:solidFill>
                            <a:srgbClr val="800080"/>
                          </a:solidFill>
                          <a:effectLst/>
                          <a:latin typeface="Palatino Linotype"/>
                        </a:rPr>
                        <a:t>Resmî Gazete</a:t>
                      </a:r>
                      <a:endParaRPr lang="tr-TR" sz="1800">
                        <a:effectLst/>
                      </a:endParaRPr>
                    </a:p>
                  </a:txBody>
                  <a:tcPr marL="68580" marR="68580" marT="0" marB="0" anchor="ctr">
                    <a:lnL>
                      <a:noFill/>
                    </a:lnL>
                    <a:lnR>
                      <a:noFill/>
                    </a:lnR>
                    <a:lnB w="12700" cap="flat" cmpd="sng" algn="ctr">
                      <a:solidFill>
                        <a:srgbClr val="C08CD3"/>
                      </a:solidFill>
                      <a:prstDash val="solid"/>
                      <a:round/>
                      <a:headEnd type="none" w="med" len="med"/>
                      <a:tailEnd type="none" w="med" len="med"/>
                    </a:lnB>
                  </a:tcPr>
                </a:tc>
                <a:tc>
                  <a:txBody>
                    <a:bodyPr/>
                    <a:lstStyle/>
                    <a:p>
                      <a:pPr algn="r"/>
                      <a:r>
                        <a:rPr lang="tr-TR" sz="1200" dirty="0" smtClean="0">
                          <a:effectLst/>
                          <a:latin typeface="Arial"/>
                        </a:rPr>
                        <a:t>Sayı : 28893</a:t>
                      </a:r>
                      <a:endParaRPr lang="tr-TR" sz="3600" dirty="0">
                        <a:effectLst/>
                      </a:endParaRPr>
                    </a:p>
                  </a:txBody>
                  <a:tcPr marL="68580" marR="68580" marT="0" marB="0" anchor="ctr">
                    <a:lnL>
                      <a:noFill/>
                    </a:lnL>
                    <a:lnR>
                      <a:noFill/>
                    </a:lnR>
                    <a:lnB w="12700" cap="flat" cmpd="sng" algn="ctr">
                      <a:solidFill>
                        <a:srgbClr val="008CD3"/>
                      </a:solidFill>
                      <a:prstDash val="solid"/>
                      <a:round/>
                      <a:headEnd type="none" w="med" len="med"/>
                      <a:tailEnd type="none" w="med" len="med"/>
                    </a:lnB>
                  </a:tcPr>
                </a:tc>
              </a:tr>
              <a:tr h="305022">
                <a:tc gridSpan="3">
                  <a:txBody>
                    <a:bodyPr/>
                    <a:lstStyle/>
                    <a:p>
                      <a:pPr algn="ctr"/>
                      <a:r>
                        <a:rPr lang="tr-TR" sz="900" b="1" dirty="0">
                          <a:solidFill>
                            <a:srgbClr val="000080"/>
                          </a:solidFill>
                          <a:effectLst/>
                          <a:latin typeface="Arial"/>
                        </a:rPr>
                        <a:t>TEBLİĞ</a:t>
                      </a:r>
                      <a:endParaRPr lang="tr-TR" sz="1800" dirty="0">
                        <a:effectLst/>
                      </a:endParaRPr>
                    </a:p>
                  </a:txBody>
                  <a:tcPr marL="68580" marR="68580" marT="0" marB="0" anchor="ctr">
                    <a:lnL>
                      <a:noFill/>
                    </a:lnL>
                    <a:lnR>
                      <a:noFill/>
                    </a:lnR>
                    <a:lnT w="12700" cap="flat" cmpd="sng" algn="ctr">
                      <a:solidFill>
                        <a:srgbClr val="A09E3C"/>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r>
              <a:tr h="495661">
                <a:tc gridSpan="3">
                  <a:txBody>
                    <a:bodyPr/>
                    <a:lstStyle/>
                    <a:p>
                      <a:pPr indent="359410">
                        <a:lnSpc>
                          <a:spcPts val="1200"/>
                        </a:lnSpc>
                        <a:spcAft>
                          <a:spcPts val="0"/>
                        </a:spcAft>
                        <a:tabLst>
                          <a:tab pos="359410" algn="l"/>
                        </a:tabLst>
                      </a:pPr>
                      <a:r>
                        <a:rPr lang="tr-TR" sz="1400" u="sng" dirty="0">
                          <a:effectLst/>
                          <a:latin typeface="Times New Roman"/>
                          <a:ea typeface="ヒラギノ明朝 Pro W3"/>
                        </a:rPr>
                        <a:t>Maliye Bakanl</a:t>
                      </a:r>
                      <a:r>
                        <a:rPr lang="tr-TR" sz="1400" u="sng" dirty="0">
                          <a:effectLst/>
                          <a:latin typeface="Times"/>
                          <a:ea typeface="ヒラギノ明朝 Pro W3"/>
                        </a:rPr>
                        <a:t>ığı</a:t>
                      </a:r>
                      <a:r>
                        <a:rPr lang="tr-TR" sz="1400" u="sng" dirty="0">
                          <a:effectLst/>
                          <a:latin typeface="Times New Roman"/>
                          <a:ea typeface="ヒラギノ明朝 Pro W3"/>
                        </a:rPr>
                        <a:t>ndan</a:t>
                      </a:r>
                      <a:r>
                        <a:rPr lang="tr-TR" sz="1400" u="sng" dirty="0" smtClean="0">
                          <a:effectLst/>
                          <a:latin typeface="Times New Roman"/>
                          <a:ea typeface="ヒラギノ明朝 Pro W3"/>
                        </a:rPr>
                        <a:t>:</a:t>
                      </a:r>
                    </a:p>
                    <a:p>
                      <a:pPr indent="359410">
                        <a:lnSpc>
                          <a:spcPts val="1200"/>
                        </a:lnSpc>
                        <a:spcAft>
                          <a:spcPts val="0"/>
                        </a:spcAft>
                        <a:tabLst>
                          <a:tab pos="359410" algn="l"/>
                        </a:tabLst>
                      </a:pPr>
                      <a:endParaRPr lang="tr-TR" sz="1400" u="sng" dirty="0" smtClean="0">
                        <a:effectLst/>
                        <a:latin typeface="Times New Roman"/>
                        <a:ea typeface="ヒラギノ明朝 Pro W3"/>
                      </a:endParaRPr>
                    </a:p>
                    <a:p>
                      <a:pPr indent="359410">
                        <a:lnSpc>
                          <a:spcPts val="1200"/>
                        </a:lnSpc>
                        <a:spcAft>
                          <a:spcPts val="0"/>
                        </a:spcAft>
                        <a:tabLst>
                          <a:tab pos="359410" algn="l"/>
                        </a:tabLst>
                      </a:pPr>
                      <a:endParaRPr lang="tr-TR" sz="2000" u="sng" dirty="0">
                        <a:effectLst/>
                        <a:latin typeface="Times New Roman"/>
                        <a:ea typeface="ヒラギノ明朝 Pro W3"/>
                      </a:endParaRPr>
                    </a:p>
                    <a:p>
                      <a:pPr algn="ctr">
                        <a:lnSpc>
                          <a:spcPts val="1200"/>
                        </a:lnSpc>
                        <a:spcBef>
                          <a:spcPts val="280"/>
                        </a:spcBef>
                        <a:spcAft>
                          <a:spcPts val="0"/>
                        </a:spcAft>
                      </a:pPr>
                      <a:r>
                        <a:rPr lang="tr-TR" sz="1400" b="1" dirty="0">
                          <a:effectLst/>
                          <a:latin typeface="Times New Roman"/>
                          <a:ea typeface="ヒラギノ明朝 Pro W3"/>
                        </a:rPr>
                        <a:t>PARASAL SINIRLAR VE ORANLAR HAKKINDA GENEL </a:t>
                      </a:r>
                      <a:r>
                        <a:rPr lang="tr-TR" sz="1400" b="1" dirty="0" smtClean="0">
                          <a:effectLst/>
                          <a:latin typeface="Times New Roman"/>
                          <a:ea typeface="ヒラギノ明朝 Pro W3"/>
                        </a:rPr>
                        <a:t>TEBL</a:t>
                      </a:r>
                      <a:r>
                        <a:rPr lang="tr-TR" sz="1400" b="1" dirty="0" smtClean="0">
                          <a:effectLst/>
                          <a:latin typeface="Times"/>
                          <a:ea typeface="ヒラギノ明朝 Pro W3"/>
                        </a:rPr>
                        <a:t>İĞ</a:t>
                      </a:r>
                    </a:p>
                    <a:p>
                      <a:pPr algn="ctr">
                        <a:lnSpc>
                          <a:spcPts val="1200"/>
                        </a:lnSpc>
                        <a:spcBef>
                          <a:spcPts val="280"/>
                        </a:spcBef>
                        <a:spcAft>
                          <a:spcPts val="0"/>
                        </a:spcAft>
                      </a:pPr>
                      <a:endParaRPr lang="tr-TR" sz="1400" b="1" dirty="0">
                        <a:effectLst/>
                        <a:latin typeface="Times New Roman"/>
                        <a:ea typeface="ヒラギノ明朝 Pro W3"/>
                      </a:endParaRPr>
                    </a:p>
                    <a:p>
                      <a:pPr algn="ctr">
                        <a:lnSpc>
                          <a:spcPts val="1200"/>
                        </a:lnSpc>
                        <a:spcAft>
                          <a:spcPts val="850"/>
                        </a:spcAft>
                      </a:pPr>
                      <a:r>
                        <a:rPr lang="tr-TR" sz="1400" b="1" dirty="0">
                          <a:effectLst/>
                          <a:latin typeface="Times New Roman"/>
                          <a:ea typeface="ヒラギノ明朝 Pro W3"/>
                        </a:rPr>
                        <a:t>(SAYI: 2014/1)</a:t>
                      </a:r>
                    </a:p>
                  </a:txBody>
                  <a:tcPr marL="68580" marR="68580" marT="0" marB="0" anchor="ctr">
                    <a:lnL>
                      <a:noFill/>
                    </a:lnL>
                    <a:lnR>
                      <a:noFill/>
                    </a:lnR>
                    <a:lnT>
                      <a:noFill/>
                    </a:lnT>
                    <a:lnB>
                      <a:noFill/>
                    </a:lnB>
                  </a:tcPr>
                </a:tc>
                <a:tc hMerge="1">
                  <a:txBody>
                    <a:bodyPr/>
                    <a:lstStyle/>
                    <a:p>
                      <a:endParaRPr lang="tr-TR"/>
                    </a:p>
                  </a:txBody>
                  <a:tcPr/>
                </a:tc>
                <a:tc hMerge="1">
                  <a:txBody>
                    <a:bodyPr/>
                    <a:lstStyle/>
                    <a:p>
                      <a:endParaRPr lang="tr-TR"/>
                    </a:p>
                  </a:txBody>
                  <a:tcPr/>
                </a:tc>
              </a:tr>
            </a:tbl>
          </a:graphicData>
        </a:graphic>
      </p:graphicFrame>
      <p:graphicFrame>
        <p:nvGraphicFramePr>
          <p:cNvPr id="6" name="Nesne 5"/>
          <p:cNvGraphicFramePr>
            <a:graphicFrameLocks noChangeAspect="1"/>
          </p:cNvGraphicFramePr>
          <p:nvPr>
            <p:extLst>
              <p:ext uri="{D42A27DB-BD31-4B8C-83A1-F6EECF244321}">
                <p14:modId xmlns:p14="http://schemas.microsoft.com/office/powerpoint/2010/main" xmlns="" val="3923508518"/>
              </p:ext>
            </p:extLst>
          </p:nvPr>
        </p:nvGraphicFramePr>
        <p:xfrm>
          <a:off x="107504" y="3501008"/>
          <a:ext cx="8858250" cy="2211686"/>
        </p:xfrm>
        <a:graphic>
          <a:graphicData uri="http://schemas.openxmlformats.org/presentationml/2006/ole">
            <p:oleObj spid="_x0000_s6153" name="Çalışma Sayfası" r:id="rId3" imgW="8858380" imgH="1542940" progId="Excel.Sheet.12">
              <p:embed/>
            </p:oleObj>
          </a:graphicData>
        </a:graphic>
      </p:graphicFrame>
    </p:spTree>
    <p:extLst>
      <p:ext uri="{BB962C8B-B14F-4D97-AF65-F5344CB8AC3E}">
        <p14:creationId xmlns:p14="http://schemas.microsoft.com/office/powerpoint/2010/main" xmlns="" val="3682181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Slayt Numarası Yer Tutucusu 2"/>
          <p:cNvSpPr>
            <a:spLocks noGrp="1"/>
          </p:cNvSpPr>
          <p:nvPr>
            <p:ph type="sldNum" sz="quarter" idx="12"/>
          </p:nvPr>
        </p:nvSpPr>
        <p:spPr/>
        <p:txBody>
          <a:bodyPr/>
          <a:lstStyle/>
          <a:p>
            <a:pPr>
              <a:defRPr/>
            </a:pPr>
            <a:fld id="{449A2D72-CB06-4C68-B8D1-9E9343FFD9FF}" type="slidenum">
              <a:rPr lang="tr-TR" smtClean="0"/>
              <a:pPr>
                <a:defRPr/>
              </a:pPr>
              <a:t>9</a:t>
            </a:fld>
            <a:endParaRPr lang="tr-TR"/>
          </a:p>
        </p:txBody>
      </p:sp>
      <p:graphicFrame>
        <p:nvGraphicFramePr>
          <p:cNvPr id="4" name="Nesne 3"/>
          <p:cNvGraphicFramePr>
            <a:graphicFrameLocks noChangeAspect="1"/>
          </p:cNvGraphicFramePr>
          <p:nvPr>
            <p:extLst>
              <p:ext uri="{D42A27DB-BD31-4B8C-83A1-F6EECF244321}">
                <p14:modId xmlns:p14="http://schemas.microsoft.com/office/powerpoint/2010/main" xmlns="" val="3048410335"/>
              </p:ext>
            </p:extLst>
          </p:nvPr>
        </p:nvGraphicFramePr>
        <p:xfrm>
          <a:off x="0" y="180710"/>
          <a:ext cx="9036496" cy="6560658"/>
        </p:xfrm>
        <a:graphic>
          <a:graphicData uri="http://schemas.openxmlformats.org/presentationml/2006/ole">
            <p:oleObj spid="_x0000_s8197" name="Acrobat Document" r:id="rId3" imgW="7596000" imgH="10708560" progId="AcroExch.Document.7">
              <p:embed/>
            </p:oleObj>
          </a:graphicData>
        </a:graphic>
      </p:graphicFrame>
    </p:spTree>
    <p:extLst>
      <p:ext uri="{BB962C8B-B14F-4D97-AF65-F5344CB8AC3E}">
        <p14:creationId xmlns:p14="http://schemas.microsoft.com/office/powerpoint/2010/main" xmlns="" val="41370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4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5632</TotalTime>
  <Words>316</Words>
  <Application>Microsoft Office PowerPoint</Application>
  <PresentationFormat>Ekran Gösterisi (4:3)</PresentationFormat>
  <Paragraphs>91</Paragraphs>
  <Slides>26</Slides>
  <Notes>0</Notes>
  <HiddenSlides>0</HiddenSlides>
  <MMClips>0</MMClips>
  <ScaleCrop>false</ScaleCrop>
  <HeadingPairs>
    <vt:vector size="6" baseType="variant">
      <vt:variant>
        <vt:lpstr>Tema</vt:lpstr>
      </vt:variant>
      <vt:variant>
        <vt:i4>5</vt:i4>
      </vt:variant>
      <vt:variant>
        <vt:lpstr>Katıştırılmış OLE Hizmet Programları</vt:lpstr>
      </vt:variant>
      <vt:variant>
        <vt:i4>2</vt:i4>
      </vt:variant>
      <vt:variant>
        <vt:lpstr>Slayt Başlıkları</vt:lpstr>
      </vt:variant>
      <vt:variant>
        <vt:i4>26</vt:i4>
      </vt:variant>
    </vt:vector>
  </HeadingPairs>
  <TitlesOfParts>
    <vt:vector size="33" baseType="lpstr">
      <vt:lpstr>Akış</vt:lpstr>
      <vt:lpstr>1_Akış</vt:lpstr>
      <vt:lpstr>2_Akış</vt:lpstr>
      <vt:lpstr>3_Akış</vt:lpstr>
      <vt:lpstr>4_Akış</vt:lpstr>
      <vt:lpstr>Çalışma Sayfası</vt:lpstr>
      <vt:lpstr>Acrobat Document</vt:lpstr>
      <vt:lpstr>Taşınır Mal Yönetmeliği ve  TAŞINIR KAYIT VE YÖNETİM SİSTEMİ Semineri   Bayram KESER Mali Hizmetler Uzmanı </vt:lpstr>
      <vt:lpstr>Seminer Sunum PLANI  1. Strateji Geliştirme Başkanlığı nın görevi ve yetkileri nelerdir? 2. Taşınır kesin hesabı nasıl çıkarılıyor? 3. Kurum tanımlama işlemleri (Bölünen/birleşen okullar) 4. Harcama yetkilileri/Tkkylerin sorumlulukları, 5. Tüketime verme işlemleri ve istek birim yetkilileri, 6. Zimmet işlemleri ve sorumluluk, 7. Öğretmenevleri, 8. FATİH projesi, 9. Hata Düzeltme İşlemleri 10. Hurda İşlemleri 11. Sıkça sorulan sorular </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Hurdaya ilişkin maliye bakanlığı yazıları 1 – Hurdanın devrine gerek yok! 2-   ilköğretim okulları devri maliyeye verilecek!</vt:lpstr>
      <vt:lpstr>Teşekkür ederim…..     Bayram KESER Mali Hizmetler Uzmanı </vt:lpstr>
    </vt:vector>
  </TitlesOfParts>
  <Company>Maliye Bakanlığı</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ssahin6</dc:creator>
  <cp:lastModifiedBy>Bayram KESER</cp:lastModifiedBy>
  <cp:revision>903</cp:revision>
  <dcterms:created xsi:type="dcterms:W3CDTF">2006-12-23T12:28:52Z</dcterms:created>
  <dcterms:modified xsi:type="dcterms:W3CDTF">2014-08-27T15:00:24Z</dcterms:modified>
</cp:coreProperties>
</file>