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1" r:id="rId1"/>
  </p:sldMasterIdLst>
  <p:notesMasterIdLst>
    <p:notesMasterId r:id="rId14"/>
  </p:notesMasterIdLst>
  <p:handoutMasterIdLst>
    <p:handoutMasterId r:id="rId15"/>
  </p:handoutMasterIdLst>
  <p:sldIdLst>
    <p:sldId id="969" r:id="rId2"/>
    <p:sldId id="970" r:id="rId3"/>
    <p:sldId id="947" r:id="rId4"/>
    <p:sldId id="966" r:id="rId5"/>
    <p:sldId id="968" r:id="rId6"/>
    <p:sldId id="967" r:id="rId7"/>
    <p:sldId id="959" r:id="rId8"/>
    <p:sldId id="963" r:id="rId9"/>
    <p:sldId id="962" r:id="rId10"/>
    <p:sldId id="961" r:id="rId11"/>
    <p:sldId id="964" r:id="rId12"/>
    <p:sldId id="946" r:id="rId13"/>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a:srgbClr val="000000"/>
    <a:srgbClr val="3366FF"/>
    <a:srgbClr val="808080"/>
    <a:srgbClr val="FF3300"/>
    <a:srgbClr val="6633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4728" autoAdjust="0"/>
  </p:normalViewPr>
  <p:slideViewPr>
    <p:cSldViewPr>
      <p:cViewPr>
        <p:scale>
          <a:sx n="66" d="100"/>
          <a:sy n="66" d="100"/>
        </p:scale>
        <p:origin x="-1434" y="-27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D2D8275-1A72-45DE-9092-FA3636C4E33D}" type="slidenum">
              <a:rPr lang="tr-TR"/>
              <a:pPr>
                <a:defRPr/>
              </a:pPr>
              <a:t>‹#›</a:t>
            </a:fld>
            <a:endParaRPr lang="tr-TR"/>
          </a:p>
        </p:txBody>
      </p:sp>
    </p:spTree>
    <p:extLst>
      <p:ext uri="{BB962C8B-B14F-4D97-AF65-F5344CB8AC3E}">
        <p14:creationId xmlns:p14="http://schemas.microsoft.com/office/powerpoint/2010/main" val="74990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28B6095-8339-42C8-831F-CB1B03854C81}" type="slidenum">
              <a:rPr lang="tr-TR"/>
              <a:pPr>
                <a:defRPr/>
              </a:pPr>
              <a:t>‹#›</a:t>
            </a:fld>
            <a:endParaRPr lang="tr-TR"/>
          </a:p>
        </p:txBody>
      </p:sp>
    </p:spTree>
    <p:extLst>
      <p:ext uri="{BB962C8B-B14F-4D97-AF65-F5344CB8AC3E}">
        <p14:creationId xmlns:p14="http://schemas.microsoft.com/office/powerpoint/2010/main" val="93751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fld id="{5F5AD4CF-DD18-405B-95B7-1FA3980BE650}" type="datetime1">
              <a:rPr lang="tr-TR" smtClean="0"/>
              <a:pPr>
                <a:defRPr/>
              </a:pPr>
              <a:t>26.08.2014</a:t>
            </a:fld>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D729D090-7C8D-4117-BB1E-67E7C1AF10A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395A10D7-D33D-4D04-86FF-03E5EFB97FB5}"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C41CEC7-1297-4D68-8F57-F40ABA041DF5}"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6BCD2CB7-D326-457D-9892-66461F43CCD8}"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3219C28-6FF8-4196-9793-85C4D26ECC25}"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A44752EE-5C85-4BB8-A00E-A09CE715E4FD}"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EED6105-C018-4EC7-8FA9-42BD2F62F2F5}"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fld id="{42161D82-C9D2-43F3-8287-3BFB2168DA5E}"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C211180-291C-4041-864B-AAB008FAF957}"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C8037730-E2F7-424F-A9CA-0CBBDFDD540A}"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ADD2B91-B18D-4448-8775-408E835F5E2D}"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fld id="{A973AE98-08CE-4A17-992A-9268E1509BC2}" type="datetime1">
              <a:rPr lang="tr-TR" smtClean="0"/>
              <a:pPr>
                <a:defRPr/>
              </a:pPr>
              <a:t>26.08.2014</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2D98C2F5-8DE7-4700-811A-132565E2C25D}"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fld id="{BE2B9B99-E7C2-4206-ADEF-8192084F21A3}" type="datetime1">
              <a:rPr lang="tr-TR" smtClean="0"/>
              <a:pPr>
                <a:defRPr/>
              </a:pPr>
              <a:t>26.08.2014</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449A2D72-CB06-4C68-B8D1-9E9343FFD9FF}"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3A7A5C-1104-4628-BA77-BFCCE4F367E0}" type="datetime1">
              <a:rPr lang="tr-TR" smtClean="0"/>
              <a:pPr>
                <a:defRPr/>
              </a:pPr>
              <a:t>26.08.2014</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8B11A04-EDDC-4E96-BB40-C52FF02262C5}"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3E66C0F5-2759-40CD-AF80-A226B2653D51}"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FB9B725-6185-4D6E-B4A9-3B27BDF0BEE2}"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fld id="{2A0343B2-DA9C-4078-AB2A-0E2D6545A1C0}"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58D241C-D3AE-4E6E-9D08-F2F6C973FAA8}"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7B31324-591F-48C4-BB82-A69572D58327}" type="datetime1">
              <a:rPr lang="tr-TR" smtClean="0"/>
              <a:pPr>
                <a:defRPr/>
              </a:pPr>
              <a:t>26.08.2014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C71F3B4-EEE7-400C-862C-C113AA9B6D1F}"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6900" y="2636912"/>
            <a:ext cx="8281987" cy="3240460"/>
          </a:xfrm>
        </p:spPr>
        <p:txBody>
          <a:bodyPr/>
          <a:lstStyle/>
          <a:p>
            <a:pPr algn="ctr">
              <a:tabLst/>
              <a:defRPr/>
            </a:pPr>
            <a:r>
              <a:rPr lang="tr-TR" sz="2800" dirty="0">
                <a:solidFill>
                  <a:schemeClr val="tx1"/>
                </a:solidFill>
              </a:rPr>
              <a:t>Taşınır Mal Yönetmeliği ve </a:t>
            </a:r>
            <a:br>
              <a:rPr lang="tr-TR" sz="2800" dirty="0">
                <a:solidFill>
                  <a:schemeClr val="tx1"/>
                </a:solidFill>
              </a:rPr>
            </a:br>
            <a:r>
              <a:rPr lang="tr-TR" sz="2800" dirty="0">
                <a:solidFill>
                  <a:schemeClr val="tx1"/>
                </a:solidFill>
              </a:rPr>
              <a:t>TAŞINIR KAYIT VE YÖNETİM SİSTEMİ </a:t>
            </a:r>
            <a:r>
              <a:rPr lang="tr-TR" sz="2800" dirty="0" smtClean="0">
                <a:solidFill>
                  <a:schemeClr val="tx1"/>
                </a:solidFill>
              </a:rPr>
              <a:t>Semineri</a:t>
            </a:r>
            <a:br>
              <a:rPr lang="tr-TR" sz="2800" dirty="0" smtClean="0">
                <a:solidFill>
                  <a:schemeClr val="tx1"/>
                </a:solidFill>
              </a:rPr>
            </a:br>
            <a:r>
              <a:rPr lang="tr-TR" sz="2800" dirty="0">
                <a:solidFill>
                  <a:schemeClr val="tx1"/>
                </a:solidFill>
              </a:rPr>
              <a:t/>
            </a:r>
            <a:br>
              <a:rPr lang="tr-TR" sz="2800" dirty="0">
                <a:solidFill>
                  <a:schemeClr val="tx1"/>
                </a:solidFill>
              </a:rPr>
            </a:br>
            <a:r>
              <a:rPr lang="tr-TR" sz="2800" dirty="0">
                <a:solidFill>
                  <a:schemeClr val="tx1"/>
                </a:solidFill>
              </a:rPr>
              <a:t/>
            </a:r>
            <a:br>
              <a:rPr lang="tr-TR" sz="2800" dirty="0">
                <a:solidFill>
                  <a:schemeClr val="tx1"/>
                </a:solidFill>
              </a:rPr>
            </a:br>
            <a:r>
              <a:rPr lang="tr-TR" sz="2400" spc="0" dirty="0">
                <a:ln>
                  <a:noFill/>
                </a:ln>
                <a:solidFill>
                  <a:srgbClr val="000000"/>
                </a:solidFill>
                <a:latin typeface="Verdana" pitchFamily="34" charset="0"/>
                <a:ea typeface="+mn-ea"/>
                <a:cs typeface="+mn-cs"/>
              </a:rPr>
              <a:t>Bayram </a:t>
            </a:r>
            <a:r>
              <a:rPr lang="tr-TR" sz="2400" spc="0" dirty="0" smtClean="0">
                <a:ln>
                  <a:noFill/>
                </a:ln>
                <a:solidFill>
                  <a:srgbClr val="000000"/>
                </a:solidFill>
                <a:latin typeface="Verdana" pitchFamily="34" charset="0"/>
                <a:ea typeface="+mn-ea"/>
                <a:cs typeface="+mn-cs"/>
              </a:rPr>
              <a:t>KESER</a:t>
            </a:r>
            <a:br>
              <a:rPr lang="tr-TR" sz="2400" spc="0" dirty="0" smtClean="0">
                <a:ln>
                  <a:noFill/>
                </a:ln>
                <a:solidFill>
                  <a:srgbClr val="000000"/>
                </a:solidFill>
                <a:latin typeface="Verdana" pitchFamily="34" charset="0"/>
                <a:ea typeface="+mn-ea"/>
                <a:cs typeface="+mn-cs"/>
              </a:rPr>
            </a:br>
            <a:r>
              <a:rPr lang="tr-TR" sz="2000" b="0" spc="0" dirty="0" smtClean="0">
                <a:ln>
                  <a:noFill/>
                </a:ln>
                <a:solidFill>
                  <a:srgbClr val="000000"/>
                </a:solidFill>
                <a:latin typeface="Verdana" pitchFamily="34" charset="0"/>
                <a:ea typeface="+mn-ea"/>
                <a:cs typeface="+mn-cs"/>
              </a:rPr>
              <a:t>Mali </a:t>
            </a:r>
            <a:r>
              <a:rPr lang="tr-TR" sz="2000" b="0" spc="0" dirty="0">
                <a:ln>
                  <a:noFill/>
                </a:ln>
                <a:solidFill>
                  <a:srgbClr val="000000"/>
                </a:solidFill>
                <a:latin typeface="Verdana" pitchFamily="34" charset="0"/>
                <a:ea typeface="+mn-ea"/>
                <a:cs typeface="+mn-cs"/>
              </a:rPr>
              <a:t>Hizmetler Uzmanı</a:t>
            </a:r>
            <a:br>
              <a:rPr lang="tr-TR" sz="2000" b="0" spc="0" dirty="0">
                <a:ln>
                  <a:noFill/>
                </a:ln>
                <a:solidFill>
                  <a:srgbClr val="000000"/>
                </a:solidFill>
                <a:latin typeface="Verdana" pitchFamily="34" charset="0"/>
                <a:ea typeface="+mn-ea"/>
                <a:cs typeface="+mn-cs"/>
              </a:rPr>
            </a:br>
            <a:endParaRPr lang="tr-TR" sz="2800" dirty="0">
              <a:solidFill>
                <a:schemeClr val="accent6">
                  <a:tint val="1000"/>
                </a:schemeClr>
              </a:solidFill>
            </a:endParaRPr>
          </a:p>
        </p:txBody>
      </p:sp>
      <p:pic>
        <p:nvPicPr>
          <p:cNvPr id="6149" name="Picture 6"/>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4265613" y="188913"/>
            <a:ext cx="792162" cy="647700"/>
          </a:xfrm>
          <a:noFill/>
        </p:spPr>
      </p:pic>
      <p:sp>
        <p:nvSpPr>
          <p:cNvPr id="614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5655677B-94CE-4BB5-A0DC-BC1C67396477}" type="slidenum">
              <a:rPr lang="tr-TR" sz="1200">
                <a:solidFill>
                  <a:srgbClr val="04617B"/>
                </a:solidFill>
              </a:rPr>
              <a:pPr eaLnBrk="1" hangingPunct="1"/>
              <a:t>1</a:t>
            </a:fld>
            <a:endParaRPr lang="tr-TR" sz="1200">
              <a:solidFill>
                <a:srgbClr val="04617B"/>
              </a:solidFill>
            </a:endParaRPr>
          </a:p>
        </p:txBody>
      </p:sp>
      <p:sp>
        <p:nvSpPr>
          <p:cNvPr id="6148" name="Text Box 11"/>
          <p:cNvSpPr txBox="1">
            <a:spLocks noChangeArrowheads="1"/>
          </p:cNvSpPr>
          <p:nvPr/>
        </p:nvSpPr>
        <p:spPr bwMode="auto">
          <a:xfrm>
            <a:off x="2916238" y="908050"/>
            <a:ext cx="36433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algn="ctr" eaLnBrk="1" hangingPunct="1"/>
            <a:r>
              <a:rPr lang="tr-TR">
                <a:solidFill>
                  <a:prstClr val="black"/>
                </a:solidFill>
                <a:latin typeface="Times New Roman" pitchFamily="18" charset="0"/>
              </a:rPr>
              <a:t>T.C</a:t>
            </a:r>
          </a:p>
          <a:p>
            <a:pPr algn="ctr" eaLnBrk="1" hangingPunct="1"/>
            <a:r>
              <a:rPr lang="tr-TR">
                <a:solidFill>
                  <a:prstClr val="black"/>
                </a:solidFill>
                <a:latin typeface="Times New Roman" pitchFamily="18" charset="0"/>
              </a:rPr>
              <a:t>MİLLÎ EĞİTİM BAKANLIĞI</a:t>
            </a:r>
          </a:p>
          <a:p>
            <a:pPr algn="ctr" eaLnBrk="1" hangingPunct="1"/>
            <a:r>
              <a:rPr lang="tr-TR">
                <a:solidFill>
                  <a:prstClr val="black"/>
                </a:solidFill>
                <a:latin typeface="Times New Roman" pitchFamily="18" charset="0"/>
              </a:rPr>
              <a:t>STRATEJİ GELİŞTİRME BAŞKANLIĞI</a:t>
            </a:r>
          </a:p>
        </p:txBody>
      </p:sp>
      <p:sp>
        <p:nvSpPr>
          <p:cNvPr id="7" name="6 Metin kutusu"/>
          <p:cNvSpPr txBox="1"/>
          <p:nvPr/>
        </p:nvSpPr>
        <p:spPr>
          <a:xfrm>
            <a:off x="2555776" y="5733256"/>
            <a:ext cx="4104456" cy="400110"/>
          </a:xfrm>
          <a:prstGeom prst="rect">
            <a:avLst/>
          </a:prstGeom>
          <a:noFill/>
        </p:spPr>
        <p:txBody>
          <a:bodyPr wrap="square" rtlCol="0">
            <a:spAutoFit/>
          </a:bodyPr>
          <a:lstStyle/>
          <a:p>
            <a:pPr algn="ctr"/>
            <a:r>
              <a:rPr lang="tr-TR" sz="2000" dirty="0" smtClean="0">
                <a:solidFill>
                  <a:prstClr val="black"/>
                </a:solidFill>
              </a:rPr>
              <a:t>Kuşadası, Eylül 2014</a:t>
            </a:r>
            <a:endParaRPr lang="tr-TR" sz="2000" dirty="0">
              <a:solidFill>
                <a:prstClr val="black"/>
              </a:solidFill>
            </a:endParaRPr>
          </a:p>
        </p:txBody>
      </p:sp>
    </p:spTree>
    <p:extLst>
      <p:ext uri="{BB962C8B-B14F-4D97-AF65-F5344CB8AC3E}">
        <p14:creationId xmlns:p14="http://schemas.microsoft.com/office/powerpoint/2010/main" val="408833981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10</a:t>
            </a:fld>
            <a:endParaRPr lang="tr-TR"/>
          </a:p>
        </p:txBody>
      </p:sp>
      <p:sp>
        <p:nvSpPr>
          <p:cNvPr id="3" name="Dikdörtgen 2"/>
          <p:cNvSpPr/>
          <p:nvPr/>
        </p:nvSpPr>
        <p:spPr>
          <a:xfrm>
            <a:off x="611560" y="58847"/>
            <a:ext cx="8352928" cy="6863417"/>
          </a:xfrm>
          <a:prstGeom prst="rect">
            <a:avLst/>
          </a:prstGeom>
        </p:spPr>
        <p:txBody>
          <a:bodyPr wrap="square">
            <a:spAutoFit/>
          </a:bodyPr>
          <a:lstStyle/>
          <a:p>
            <a:r>
              <a:rPr lang="tr-TR" sz="2200" b="1" dirty="0">
                <a:solidFill>
                  <a:srgbClr val="FF0000"/>
                </a:solidFill>
              </a:rPr>
              <a:t>DİKKAT EDİLMESİ GEREKEN HUSUSLAR:  </a:t>
            </a:r>
          </a:p>
          <a:p>
            <a:endParaRPr lang="tr-TR" sz="2200" dirty="0"/>
          </a:p>
          <a:p>
            <a:r>
              <a:rPr lang="tr-TR" sz="2200" dirty="0"/>
              <a:t>1-Hata düzeltme işlemlerine başlanabilmesi için öncelikle harcama yetkilisinden "hesaplardaki miktar-tutar ve kod hatalarının" düzeltilmesine yönelik izin onayı alınacak ve işlemlere bu onaya dayanılarak başlanılacaktır. </a:t>
            </a:r>
          </a:p>
          <a:p>
            <a:endParaRPr lang="tr-TR" sz="2200" dirty="0"/>
          </a:p>
          <a:p>
            <a:r>
              <a:rPr lang="tr-TR" sz="2200" dirty="0"/>
              <a:t>2-Muhasebe kayıtları 2. düzeye kadar tutulduğu için daha ileri düzeylerde ve özellik girişlerindeki düzeltmelerde muhasebenizi bilgilendirmenize gerek yoktur. Örneğin 255-2-3-4-5 gibi bir kodda 255-2-3'e kadar doğru girildiyse daha sonraki kodlardaki yapılan düzeltmeleri muhasebenize bildirmeyiniz. Fakat ilk 2 kodda ve miktar-fiyatta düzeltme yaparsanız hesap denkliği için muhasebenizi bilgilendiriniz.    </a:t>
            </a:r>
          </a:p>
          <a:p>
            <a:endParaRPr lang="tr-TR" sz="2200" dirty="0"/>
          </a:p>
          <a:p>
            <a:r>
              <a:rPr lang="tr-TR" sz="2200" dirty="0"/>
              <a:t>3-Hata düzeltme için kullanılacak olan "sayım noksanı" ve "sayım fazlası" ekranları </a:t>
            </a:r>
            <a:r>
              <a:rPr lang="tr-TR" sz="2200" dirty="0" err="1"/>
              <a:t>HYS'de</a:t>
            </a:r>
            <a:r>
              <a:rPr lang="tr-TR" sz="2200" dirty="0"/>
              <a:t> şu an için yer almamaktadır. Bu nedenle bahsi geçen işlemler saymanlıkça manuel yapılacaktır... </a:t>
            </a:r>
          </a:p>
        </p:txBody>
      </p:sp>
    </p:spTree>
    <p:extLst>
      <p:ext uri="{BB962C8B-B14F-4D97-AF65-F5344CB8AC3E}">
        <p14:creationId xmlns:p14="http://schemas.microsoft.com/office/powerpoint/2010/main" val="1095465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11</a:t>
            </a:fld>
            <a:endParaRPr lang="tr-TR"/>
          </a:p>
        </p:txBody>
      </p:sp>
      <p:pic>
        <p:nvPicPr>
          <p:cNvPr id="2050" name="Picture 2" descr="C:\Users\Bayram KESER\Desktop\istanbultaşınırseminer2014\tkyseminer örnekler\yanlışgirilentasşınırl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486"/>
            <a:ext cx="8820472" cy="696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85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8313" y="549275"/>
            <a:ext cx="8229600" cy="6088063"/>
          </a:xfrm>
        </p:spPr>
        <p:txBody>
          <a:bodyPr>
            <a:normAutofit/>
          </a:bodyPr>
          <a:lstStyle/>
          <a:p>
            <a:pPr fontAlgn="auto">
              <a:spcAft>
                <a:spcPts val="0"/>
              </a:spcAft>
              <a:defRPr/>
            </a:pPr>
            <a:r>
              <a:rPr lang="tr-TR" sz="4000" dirty="0" smtClean="0">
                <a:solidFill>
                  <a:schemeClr val="tx1"/>
                </a:solidFill>
              </a:rPr>
              <a:t>Teşekkür ederim…..</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smtClean="0">
                <a:solidFill>
                  <a:schemeClr val="tx1"/>
                </a:solidFill>
              </a:rPr>
              <a:t>Bayram KESER</a:t>
            </a:r>
            <a:br>
              <a:rPr lang="tr-TR" sz="4000" dirty="0" smtClean="0">
                <a:solidFill>
                  <a:schemeClr val="tx1"/>
                </a:solidFill>
              </a:rPr>
            </a:br>
            <a:r>
              <a:rPr lang="tr-TR" sz="4000" dirty="0" smtClean="0">
                <a:solidFill>
                  <a:schemeClr val="tx1"/>
                </a:solidFill>
              </a:rPr>
              <a:t>Mali Hizmetler Uzmanı</a:t>
            </a:r>
            <a:br>
              <a:rPr lang="tr-TR" sz="4000" dirty="0" smtClean="0">
                <a:solidFill>
                  <a:schemeClr val="tx1"/>
                </a:solidFill>
              </a:rPr>
            </a:br>
            <a:endParaRPr lang="tr-TR" sz="4000" dirty="0">
              <a:solidFill>
                <a:schemeClr val="tx1"/>
              </a:solidFill>
            </a:endParaRPr>
          </a:p>
        </p:txBody>
      </p:sp>
      <p:sp>
        <p:nvSpPr>
          <p:cNvPr id="4301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A227D6F0-BA67-48CD-AB01-22D0ECC7B223}" type="slidenum">
              <a:rPr lang="tr-TR" sz="1200"/>
              <a:pPr eaLnBrk="1" hangingPunct="1"/>
              <a:t>12</a:t>
            </a:fld>
            <a:endParaRPr lang="tr-TR" sz="1200"/>
          </a:p>
        </p:txBody>
      </p:sp>
    </p:spTree>
    <p:extLst>
      <p:ext uri="{BB962C8B-B14F-4D97-AF65-F5344CB8AC3E}">
        <p14:creationId xmlns:p14="http://schemas.microsoft.com/office/powerpoint/2010/main" val="227824950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281987" cy="5904656"/>
          </a:xfrm>
        </p:spPr>
        <p:txBody>
          <a:bodyPr>
            <a:normAutofit fontScale="90000"/>
          </a:bodyPr>
          <a:lstStyle/>
          <a:p>
            <a:pPr fontAlgn="auto">
              <a:spcAft>
                <a:spcPts val="0"/>
              </a:spcAft>
              <a:defRPr/>
            </a:pPr>
            <a:r>
              <a:rPr lang="tr-TR" sz="2800" dirty="0" smtClean="0">
                <a:solidFill>
                  <a:srgbClr val="FF0000"/>
                </a:solidFill>
              </a:rPr>
              <a:t>Seminer Sunum PLANI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1. Strateji Geliştirme Başkanlığı </a:t>
            </a:r>
            <a:r>
              <a:rPr lang="tr-TR" sz="2800" dirty="0" err="1" smtClean="0">
                <a:solidFill>
                  <a:schemeClr val="tx1"/>
                </a:solidFill>
              </a:rPr>
              <a:t>nın</a:t>
            </a:r>
            <a:r>
              <a:rPr lang="tr-TR" sz="2800" dirty="0" smtClean="0">
                <a:solidFill>
                  <a:schemeClr val="tx1"/>
                </a:solidFill>
              </a:rPr>
              <a:t> görevi ve yetkileri nelerdir?</a:t>
            </a:r>
            <a:br>
              <a:rPr lang="tr-TR" sz="2800" dirty="0" smtClean="0">
                <a:solidFill>
                  <a:schemeClr val="tx1"/>
                </a:solidFill>
              </a:rPr>
            </a:br>
            <a:r>
              <a:rPr lang="tr-TR" sz="2800" dirty="0" smtClean="0">
                <a:solidFill>
                  <a:schemeClr val="tx1"/>
                </a:solidFill>
              </a:rPr>
              <a:t>2. Taşınır kesin hesabı nasıl çıkarılıyor?</a:t>
            </a:r>
            <a:br>
              <a:rPr lang="tr-TR" sz="2800" dirty="0" smtClean="0">
                <a:solidFill>
                  <a:schemeClr val="tx1"/>
                </a:solidFill>
              </a:rPr>
            </a:br>
            <a:r>
              <a:rPr lang="tr-TR" sz="2800" dirty="0" smtClean="0">
                <a:solidFill>
                  <a:schemeClr val="tx1"/>
                </a:solidFill>
              </a:rPr>
              <a:t>3. Kurum tanımlama işlemleri (Bölünen/birleşen okullar)</a:t>
            </a:r>
            <a:br>
              <a:rPr lang="tr-TR" sz="2800" dirty="0" smtClean="0">
                <a:solidFill>
                  <a:schemeClr val="tx1"/>
                </a:solidFill>
              </a:rPr>
            </a:br>
            <a:r>
              <a:rPr lang="tr-TR" sz="2800" dirty="0" smtClean="0">
                <a:solidFill>
                  <a:schemeClr val="tx1"/>
                </a:solidFill>
              </a:rPr>
              <a:t>4. Harcama yetkilileri/</a:t>
            </a:r>
            <a:r>
              <a:rPr lang="tr-TR" sz="2800" dirty="0" err="1" smtClean="0">
                <a:solidFill>
                  <a:schemeClr val="tx1"/>
                </a:solidFill>
              </a:rPr>
              <a:t>Tkkylerin</a:t>
            </a:r>
            <a:r>
              <a:rPr lang="tr-TR" sz="2800" dirty="0" smtClean="0">
                <a:solidFill>
                  <a:schemeClr val="tx1"/>
                </a:solidFill>
              </a:rPr>
              <a:t> sorumlulukları,</a:t>
            </a:r>
            <a:br>
              <a:rPr lang="tr-TR" sz="2800" dirty="0" smtClean="0">
                <a:solidFill>
                  <a:schemeClr val="tx1"/>
                </a:solidFill>
              </a:rPr>
            </a:br>
            <a:r>
              <a:rPr lang="tr-TR" sz="2800" dirty="0" smtClean="0">
                <a:solidFill>
                  <a:schemeClr val="tx1"/>
                </a:solidFill>
              </a:rPr>
              <a:t>5. Tüketime verme işlemleri ve istek birim yetkilileri,</a:t>
            </a:r>
            <a:br>
              <a:rPr lang="tr-TR" sz="2800" dirty="0" smtClean="0">
                <a:solidFill>
                  <a:schemeClr val="tx1"/>
                </a:solidFill>
              </a:rPr>
            </a:br>
            <a:r>
              <a:rPr lang="tr-TR" sz="2800" dirty="0" smtClean="0">
                <a:solidFill>
                  <a:schemeClr val="tx1"/>
                </a:solidFill>
              </a:rPr>
              <a:t>6. Zimmet işlemleri ve sorumluluk,</a:t>
            </a:r>
            <a:br>
              <a:rPr lang="tr-TR" sz="2800" dirty="0" smtClean="0">
                <a:solidFill>
                  <a:schemeClr val="tx1"/>
                </a:solidFill>
              </a:rPr>
            </a:br>
            <a:r>
              <a:rPr lang="tr-TR" sz="2800" dirty="0" smtClean="0">
                <a:solidFill>
                  <a:schemeClr val="tx1"/>
                </a:solidFill>
              </a:rPr>
              <a:t>7. Öğretmenevleri,</a:t>
            </a:r>
            <a:br>
              <a:rPr lang="tr-TR" sz="2800" dirty="0" smtClean="0">
                <a:solidFill>
                  <a:schemeClr val="tx1"/>
                </a:solidFill>
              </a:rPr>
            </a:br>
            <a:r>
              <a:rPr lang="tr-TR" sz="2800" dirty="0" smtClean="0">
                <a:solidFill>
                  <a:schemeClr val="tx1"/>
                </a:solidFill>
              </a:rPr>
              <a:t>8. FATİH projesi,</a:t>
            </a:r>
            <a:br>
              <a:rPr lang="tr-TR" sz="2800" dirty="0" smtClean="0">
                <a:solidFill>
                  <a:schemeClr val="tx1"/>
                </a:solidFill>
              </a:rPr>
            </a:br>
            <a:r>
              <a:rPr lang="tr-TR" sz="2800" dirty="0" smtClean="0">
                <a:solidFill>
                  <a:schemeClr val="tx1"/>
                </a:solidFill>
              </a:rPr>
              <a:t>9. Hata Düzeltme İşlemleri</a:t>
            </a:r>
            <a:br>
              <a:rPr lang="tr-TR" sz="2800" dirty="0" smtClean="0">
                <a:solidFill>
                  <a:schemeClr val="tx1"/>
                </a:solidFill>
              </a:rPr>
            </a:br>
            <a:r>
              <a:rPr lang="tr-TR" sz="2800" dirty="0" smtClean="0">
                <a:solidFill>
                  <a:schemeClr val="tx1"/>
                </a:solidFill>
              </a:rPr>
              <a:t>10. Hurda İşlemleri</a:t>
            </a:r>
            <a:br>
              <a:rPr lang="tr-TR" sz="2800" dirty="0" smtClean="0">
                <a:solidFill>
                  <a:schemeClr val="tx1"/>
                </a:solidFill>
              </a:rPr>
            </a:br>
            <a:r>
              <a:rPr lang="tr-TR" sz="2800" dirty="0" smtClean="0">
                <a:solidFill>
                  <a:schemeClr val="tx1"/>
                </a:solidFill>
              </a:rPr>
              <a:t>11. Sıkça sorulan sorular</a:t>
            </a:r>
            <a:br>
              <a:rPr lang="tr-TR" sz="2800" dirty="0" smtClean="0">
                <a:solidFill>
                  <a:schemeClr val="tx1"/>
                </a:solidFill>
              </a:rPr>
            </a:br>
            <a:endParaRPr lang="tr-TR" sz="2800" dirty="0">
              <a:solidFill>
                <a:schemeClr val="tx1"/>
              </a:solidFill>
            </a:endParaRPr>
          </a:p>
        </p:txBody>
      </p:sp>
      <p:sp>
        <p:nvSpPr>
          <p:cNvPr id="717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CF7B8DA-543E-4E10-AB9E-1CFC98D679B4}" type="slidenum">
              <a:rPr lang="tr-TR" sz="1200">
                <a:solidFill>
                  <a:srgbClr val="04617B"/>
                </a:solidFill>
              </a:rPr>
              <a:pPr eaLnBrk="1" hangingPunct="1"/>
              <a:t>2</a:t>
            </a:fld>
            <a:endParaRPr lang="tr-TR" sz="1200">
              <a:solidFill>
                <a:srgbClr val="04617B"/>
              </a:solidFill>
            </a:endParaRPr>
          </a:p>
        </p:txBody>
      </p:sp>
    </p:spTree>
    <p:extLst>
      <p:ext uri="{BB962C8B-B14F-4D97-AF65-F5344CB8AC3E}">
        <p14:creationId xmlns:p14="http://schemas.microsoft.com/office/powerpoint/2010/main" val="22526698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endParaRPr lang="tr-TR"/>
          </a:p>
        </p:txBody>
      </p:sp>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3</a:t>
            </a:fld>
            <a:endParaRPr lang="tr-TR"/>
          </a:p>
        </p:txBody>
      </p:sp>
      <p:sp>
        <p:nvSpPr>
          <p:cNvPr id="6" name="5 Dikdörtgen"/>
          <p:cNvSpPr/>
          <p:nvPr/>
        </p:nvSpPr>
        <p:spPr>
          <a:xfrm>
            <a:off x="467544" y="1484784"/>
            <a:ext cx="8568952" cy="4708981"/>
          </a:xfrm>
          <a:prstGeom prst="rect">
            <a:avLst/>
          </a:prstGeom>
        </p:spPr>
        <p:txBody>
          <a:bodyPr wrap="square">
            <a:spAutoFit/>
          </a:bodyPr>
          <a:lstStyle/>
          <a:p>
            <a:endParaRPr lang="tr-TR" sz="6000" dirty="0" smtClean="0"/>
          </a:p>
          <a:p>
            <a:endParaRPr lang="tr-TR" sz="6000" dirty="0"/>
          </a:p>
          <a:p>
            <a:r>
              <a:rPr lang="tr-TR" sz="6000" dirty="0"/>
              <a:t>Hata Düzeltme </a:t>
            </a:r>
            <a:r>
              <a:rPr lang="tr-TR" sz="6000" dirty="0" smtClean="0"/>
              <a:t>İşlemleri</a:t>
            </a:r>
          </a:p>
          <a:p>
            <a:endParaRPr lang="tr-TR"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4</a:t>
            </a:fld>
            <a:endParaRPr lang="tr-TR"/>
          </a:p>
        </p:txBody>
      </p:sp>
      <p:pic>
        <p:nvPicPr>
          <p:cNvPr id="1026" name="Picture 2" descr="C:\Users\Bayram KESER\Desktop\istanbultaşınırseminer2014\istanbulsemineri örnekler\burasısgbduyurus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57250"/>
            <a:ext cx="13716000" cy="857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80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5</a:t>
            </a:fld>
            <a:endParaRPr lang="tr-TR"/>
          </a:p>
        </p:txBody>
      </p:sp>
      <p:pic>
        <p:nvPicPr>
          <p:cNvPr id="1026" name="Picture 2" descr="C:\Users\Bayram KESER\Desktop\istanbultaşınırseminer2014\istanbulsemineri örnekler\mailatarkenkurumkodulazı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57250"/>
            <a:ext cx="13716000" cy="857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88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6</a:t>
            </a:fld>
            <a:endParaRPr lang="tr-TR"/>
          </a:p>
        </p:txBody>
      </p:sp>
      <p:pic>
        <p:nvPicPr>
          <p:cNvPr id="2050" name="Picture 2" descr="C:\Users\Bayram KESER\Desktop\istanbultaşınırseminer2014\istanbulsemineri örnekler\kurumkoduduyurus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57250"/>
            <a:ext cx="13716000" cy="857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86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ADD2B91-B18D-4448-8775-408E835F5E2D}" type="slidenum">
              <a:rPr lang="tr-TR" smtClean="0"/>
              <a:pPr>
                <a:defRPr/>
              </a:pPr>
              <a:t>7</a:t>
            </a:fld>
            <a:endParaRPr lang="tr-TR"/>
          </a:p>
        </p:txBody>
      </p:sp>
      <p:pic>
        <p:nvPicPr>
          <p:cNvPr id="1026" name="Picture 2" descr="C:\Users\Bayram KESER\Desktop\istanbultaşınırseminer2014\tkyseminer örnekler\hatalı kayıtlar nasıl düzeltilece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67" y="260649"/>
            <a:ext cx="8797429" cy="643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52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8</a:t>
            </a:fld>
            <a:endParaRPr lang="tr-TR"/>
          </a:p>
        </p:txBody>
      </p:sp>
      <p:sp>
        <p:nvSpPr>
          <p:cNvPr id="3" name="Dikdörtgen 2"/>
          <p:cNvSpPr/>
          <p:nvPr/>
        </p:nvSpPr>
        <p:spPr>
          <a:xfrm>
            <a:off x="539552" y="764704"/>
            <a:ext cx="7776864" cy="6186309"/>
          </a:xfrm>
          <a:prstGeom prst="rect">
            <a:avLst/>
          </a:prstGeom>
        </p:spPr>
        <p:txBody>
          <a:bodyPr wrap="square">
            <a:spAutoFit/>
          </a:bodyPr>
          <a:lstStyle/>
          <a:p>
            <a:r>
              <a:rPr lang="tr-TR" sz="1800" dirty="0"/>
              <a:t>1- </a:t>
            </a:r>
            <a:r>
              <a:rPr lang="tr-TR" sz="1800" b="1" dirty="0">
                <a:solidFill>
                  <a:srgbClr val="FF0000"/>
                </a:solidFill>
              </a:rPr>
              <a:t>Miktarların hatalı girilmesi durumunda </a:t>
            </a:r>
            <a:r>
              <a:rPr lang="tr-TR" sz="1800" dirty="0"/>
              <a:t>örneğin, okul sıralarının ya da bilgisayar sayılarının eksik veya fazla girilmesi durumunda; </a:t>
            </a:r>
          </a:p>
          <a:p>
            <a:r>
              <a:rPr lang="tr-TR" sz="1800" dirty="0"/>
              <a:t>a-  "Sayım tutanağı oluştur" menüsüne gelip hatalı taşınırın olduğu ambar ve yıl olarak 2013 seçilip "otomatik tamamla" butonuna basınız. </a:t>
            </a:r>
          </a:p>
          <a:p>
            <a:r>
              <a:rPr lang="tr-TR" sz="1800" dirty="0"/>
              <a:t>b- Listeden hatalı taşınırın bulunduğu satırda "sayım ambar miktarı" sütununa gerçek rakamı giriniz. Bunun sonucunda zaten sistem kendisi son sütunlardaki "fazla ya da noksan miktar" sütunlarına atacaktır. </a:t>
            </a:r>
          </a:p>
          <a:p>
            <a:r>
              <a:rPr lang="tr-TR" sz="1800" dirty="0"/>
              <a:t>c-  "kaydet" ve "sayım tutanağını sonlandır" butonlarına basılacak. </a:t>
            </a:r>
          </a:p>
          <a:p>
            <a:r>
              <a:rPr lang="tr-TR" sz="1800" dirty="0"/>
              <a:t>d-  Eğer hatalı girdiğiniz miktarı arttırdıysanız  sayım fazlası menüsüne girilecek, birim fiyatı yazılıp  </a:t>
            </a:r>
            <a:r>
              <a:rPr lang="tr-TR" sz="1800" dirty="0" err="1"/>
              <a:t>tifii</a:t>
            </a:r>
            <a:r>
              <a:rPr lang="tr-TR" sz="1800" dirty="0"/>
              <a:t> oluşturulacaktır. Zaten </a:t>
            </a:r>
            <a:r>
              <a:rPr lang="tr-TR" sz="1800" dirty="0" err="1"/>
              <a:t>tif</a:t>
            </a:r>
            <a:r>
              <a:rPr lang="tr-TR" sz="1800" dirty="0"/>
              <a:t> onaylı olacağı için ayrıca herhangi bir işlem yapmaya gerek yoktur. </a:t>
            </a:r>
          </a:p>
          <a:p>
            <a:r>
              <a:rPr lang="tr-TR" sz="1800" dirty="0"/>
              <a:t>e-  Hatalı girdiğiniz miktarı azalttıysanız "sayım noksanı" menüsüne giriniz ve </a:t>
            </a:r>
            <a:r>
              <a:rPr lang="tr-TR" sz="1800" dirty="0" err="1"/>
              <a:t>klavuzda</a:t>
            </a:r>
            <a:r>
              <a:rPr lang="tr-TR" sz="1800" dirty="0"/>
              <a:t> belirtildiği gibi hatalı girilen malzemenin sicil </a:t>
            </a:r>
            <a:r>
              <a:rPr lang="tr-TR" sz="1800" dirty="0" err="1"/>
              <a:t>no</a:t>
            </a:r>
            <a:r>
              <a:rPr lang="tr-TR" sz="1800" dirty="0"/>
              <a:t> su ve kayıttan düşme nedeni seçilerek kayıttan düşme teklif onay tutanağı -KDTO- oluşturulacak ve kayıttan </a:t>
            </a:r>
            <a:r>
              <a:rPr lang="tr-TR" sz="1800" dirty="0" err="1"/>
              <a:t>düişme</a:t>
            </a:r>
            <a:r>
              <a:rPr lang="tr-TR" sz="1800" dirty="0"/>
              <a:t> teklif onay tutanağı menüsünden onaylanacaktır ve ardından </a:t>
            </a:r>
            <a:r>
              <a:rPr lang="tr-TR" sz="1800" dirty="0" err="1"/>
              <a:t>tifi</a:t>
            </a:r>
            <a:r>
              <a:rPr lang="tr-TR" sz="1800" dirty="0"/>
              <a:t> oluşturulacaktır. </a:t>
            </a:r>
          </a:p>
        </p:txBody>
      </p:sp>
    </p:spTree>
    <p:extLst>
      <p:ext uri="{BB962C8B-B14F-4D97-AF65-F5344CB8AC3E}">
        <p14:creationId xmlns:p14="http://schemas.microsoft.com/office/powerpoint/2010/main" val="395416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9</a:t>
            </a:fld>
            <a:endParaRPr lang="tr-TR"/>
          </a:p>
        </p:txBody>
      </p:sp>
      <p:sp>
        <p:nvSpPr>
          <p:cNvPr id="3" name="Dikdörtgen 2"/>
          <p:cNvSpPr/>
          <p:nvPr/>
        </p:nvSpPr>
        <p:spPr>
          <a:xfrm>
            <a:off x="323528" y="620688"/>
            <a:ext cx="8352928" cy="5632311"/>
          </a:xfrm>
          <a:prstGeom prst="rect">
            <a:avLst/>
          </a:prstGeom>
        </p:spPr>
        <p:txBody>
          <a:bodyPr wrap="square">
            <a:spAutoFit/>
          </a:bodyPr>
          <a:lstStyle/>
          <a:p>
            <a:r>
              <a:rPr lang="tr-TR" sz="1800" dirty="0"/>
              <a:t>2- </a:t>
            </a:r>
            <a:r>
              <a:rPr lang="tr-TR" sz="1800" b="1" dirty="0">
                <a:solidFill>
                  <a:srgbClr val="FF0000"/>
                </a:solidFill>
              </a:rPr>
              <a:t>Fiyat ve özelliklerde hatalı girişlerin düzeltilmesi durumunda </a:t>
            </a:r>
            <a:r>
              <a:rPr lang="tr-TR" sz="1800" dirty="0"/>
              <a:t>örneğin, bilgisayar markasının hatalı girilmesi ya da hatalı birim fiyatının - YTL-  girilmesi durumunda; </a:t>
            </a:r>
          </a:p>
          <a:p>
            <a:r>
              <a:rPr lang="tr-TR" sz="1800" dirty="0"/>
              <a:t>a-  "Sayım tutanağı oluştur" menüsüne gelip hatalı taşınırın olduğu ambar ve yıl 2013 olarak seçilip "otomatik tamamla" butonuna basınız. </a:t>
            </a:r>
          </a:p>
          <a:p>
            <a:r>
              <a:rPr lang="tr-TR" sz="1800" dirty="0"/>
              <a:t>b-  Listeden hatalı taşınırın bulunduğu satırda "sayım ambar miktarı" sütununa mevcut taşınırlardan düzeltilecek hatalı taşınırların sayısını azaltarak işleyiniz. Örneğin, 10 tane markasız bilgisayardan 3 tanesine marka  tanımlamak için  "sayım ambar miktarı" sütununa 7 yazınız. görüleceği üzere sayım noksanı sütununa 3 rakamı yansıyacaktır. </a:t>
            </a:r>
          </a:p>
          <a:p>
            <a:r>
              <a:rPr lang="tr-TR" sz="1800" dirty="0"/>
              <a:t>c-  Doğrusu girilecek malzemeler için ise önce sistemde mevcut malzemeler içerisinde bulunuyorsa seçilerek, bulunmuyorsa "yeni malzeme ekle" butonuyla doğru taşınır eklenecek ve karşısında bulunan "sayım ambar miktarı" sütununa düzeltilmek  istenen miktar yazılacak. Örneğin burada 3 yazılacak. Sayım fazlası sütununa bu sayı otomatik  yansıyacaktır.  </a:t>
            </a:r>
          </a:p>
          <a:p>
            <a:r>
              <a:rPr lang="tr-TR" sz="1800" dirty="0"/>
              <a:t>d- Kaydet ve sayım tutanağı sonlandır butonlarına basınız. </a:t>
            </a:r>
          </a:p>
          <a:p>
            <a:r>
              <a:rPr lang="tr-TR" sz="1800" dirty="0"/>
              <a:t>e- Bundan sonra yukarıda  bulunan -d- ve -e- maddelerindeki işlemleri yapınız. </a:t>
            </a:r>
          </a:p>
        </p:txBody>
      </p:sp>
    </p:spTree>
    <p:extLst>
      <p:ext uri="{BB962C8B-B14F-4D97-AF65-F5344CB8AC3E}">
        <p14:creationId xmlns:p14="http://schemas.microsoft.com/office/powerpoint/2010/main" val="1210817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5495</TotalTime>
  <Words>488</Words>
  <Application>Microsoft Office PowerPoint</Application>
  <PresentationFormat>Ekran Gösterisi (4:3)</PresentationFormat>
  <Paragraphs>41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Taşınır Mal Yönetmeliği ve  TAŞINIR KAYIT VE YÖNETİM SİSTEMİ Semineri   Bayram KESER Mali Hizmetler Uzmanı </vt:lpstr>
      <vt:lpstr>Seminer Sunum PLANI  1. Strateji Geliştirme Başkanlığı nın görevi ve yetkileri nelerdir? 2. Taşınır kesin hesabı nasıl çıkarılıyor? 3. Kurum tanımlama işlemleri (Bölünen/birleşen okullar) 4. Harcama yetkilileri/Tkkylerin sorumlulukları, 5. Tüketime verme işlemleri ve istek birim yetkilileri, 6. Zimmet işlemleri ve sorumluluk, 7. Öğretmenevleri, 8. FATİH projesi, 9. Hata Düzeltme İşlemleri 10. Hurda İşlemleri 11. Sıkça sorulan sorular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 ederim…..     Bayram KESER Mali Hizmetler Uzmanı </vt:lpstr>
    </vt:vector>
  </TitlesOfParts>
  <Company>Maliye Bakanlığı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ssahin6</dc:creator>
  <cp:lastModifiedBy>Bayram KESER</cp:lastModifiedBy>
  <cp:revision>896</cp:revision>
  <dcterms:created xsi:type="dcterms:W3CDTF">2006-12-23T12:28:52Z</dcterms:created>
  <dcterms:modified xsi:type="dcterms:W3CDTF">2014-08-26T18:46:26Z</dcterms:modified>
</cp:coreProperties>
</file>