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1" r:id="rId1"/>
  </p:sldMasterIdLst>
  <p:notesMasterIdLst>
    <p:notesMasterId r:id="rId14"/>
  </p:notesMasterIdLst>
  <p:handoutMasterIdLst>
    <p:handoutMasterId r:id="rId15"/>
  </p:handoutMasterIdLst>
  <p:sldIdLst>
    <p:sldId id="969" r:id="rId2"/>
    <p:sldId id="970" r:id="rId3"/>
    <p:sldId id="947" r:id="rId4"/>
    <p:sldId id="959" r:id="rId5"/>
    <p:sldId id="966" r:id="rId6"/>
    <p:sldId id="965" r:id="rId7"/>
    <p:sldId id="964" r:id="rId8"/>
    <p:sldId id="963" r:id="rId9"/>
    <p:sldId id="962" r:id="rId10"/>
    <p:sldId id="961" r:id="rId11"/>
    <p:sldId id="968" r:id="rId12"/>
    <p:sldId id="946" r:id="rId13"/>
  </p:sldIdLst>
  <p:sldSz cx="9144000" cy="6858000" type="screen4x3"/>
  <p:notesSz cx="6858000" cy="9144000"/>
  <p:defaultTextStyle>
    <a:defPPr>
      <a:defRPr lang="tr-TR"/>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00"/>
    <a:srgbClr val="000000"/>
    <a:srgbClr val="3366FF"/>
    <a:srgbClr val="808080"/>
    <a:srgbClr val="FF3300"/>
    <a:srgbClr val="6633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87" autoAdjust="0"/>
    <p:restoredTop sz="94728" autoAdjust="0"/>
  </p:normalViewPr>
  <p:slideViewPr>
    <p:cSldViewPr>
      <p:cViewPr>
        <p:scale>
          <a:sx n="66" d="100"/>
          <a:sy n="66" d="100"/>
        </p:scale>
        <p:origin x="-1434" y="-270"/>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202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202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202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D2D8275-1A72-45DE-9092-FA3636C4E33D}" type="slidenum">
              <a:rPr lang="tr-TR"/>
              <a:pPr>
                <a:defRPr/>
              </a:pPr>
              <a:t>‹#›</a:t>
            </a:fld>
            <a:endParaRPr lang="tr-TR"/>
          </a:p>
        </p:txBody>
      </p:sp>
    </p:spTree>
    <p:extLst>
      <p:ext uri="{BB962C8B-B14F-4D97-AF65-F5344CB8AC3E}">
        <p14:creationId xmlns:p14="http://schemas.microsoft.com/office/powerpoint/2010/main" val="749903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28B6095-8339-42C8-831F-CB1B03854C81}" type="slidenum">
              <a:rPr lang="tr-TR"/>
              <a:pPr>
                <a:defRPr/>
              </a:pPr>
              <a:t>‹#›</a:t>
            </a:fld>
            <a:endParaRPr lang="tr-TR"/>
          </a:p>
        </p:txBody>
      </p:sp>
    </p:spTree>
    <p:extLst>
      <p:ext uri="{BB962C8B-B14F-4D97-AF65-F5344CB8AC3E}">
        <p14:creationId xmlns:p14="http://schemas.microsoft.com/office/powerpoint/2010/main" val="937512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a:defRPr/>
            </a:pPr>
            <a:fld id="{5F5AD4CF-DD18-405B-95B7-1FA3980BE650}" type="datetime1">
              <a:rPr lang="tr-TR" smtClean="0"/>
              <a:pPr>
                <a:defRPr/>
              </a:pPr>
              <a:t>26.08.2014</a:t>
            </a:fld>
            <a:endParaRPr lang="tr-TR"/>
          </a:p>
        </p:txBody>
      </p:sp>
      <p:sp>
        <p:nvSpPr>
          <p:cNvPr id="19" name="Footer Placeholder 18"/>
          <p:cNvSpPr>
            <a:spLocks noGrp="1"/>
          </p:cNvSpPr>
          <p:nvPr>
            <p:ph type="ftr" sz="quarter" idx="11"/>
          </p:nvPr>
        </p:nvSpPr>
        <p:spPr/>
        <p:txBody>
          <a:bodyPr/>
          <a:lstStyle/>
          <a:p>
            <a:pPr>
              <a:defRPr/>
            </a:pPr>
            <a:endParaRPr lang="tr-TR"/>
          </a:p>
        </p:txBody>
      </p:sp>
      <p:sp>
        <p:nvSpPr>
          <p:cNvPr id="27" name="Slide Number Placeholder 26"/>
          <p:cNvSpPr>
            <a:spLocks noGrp="1"/>
          </p:cNvSpPr>
          <p:nvPr>
            <p:ph type="sldNum" sz="quarter" idx="12"/>
          </p:nvPr>
        </p:nvSpPr>
        <p:spPr/>
        <p:txBody>
          <a:bodyPr/>
          <a:lstStyle/>
          <a:p>
            <a:pPr>
              <a:defRPr/>
            </a:pPr>
            <a:fld id="{D729D090-7C8D-4117-BB1E-67E7C1AF10AF}"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395A10D7-D33D-4D04-86FF-03E5EFB97FB5}"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C41CEC7-1297-4D68-8F57-F40ABA041DF5}"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6BCD2CB7-D326-457D-9892-66461F43CCD8}"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3219C28-6FF8-4196-9793-85C4D26ECC25}"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A44752EE-5C85-4BB8-A00E-A09CE715E4FD}"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EED6105-C018-4EC7-8FA9-42BD2F62F2F5}"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a:defRPr/>
            </a:pPr>
            <a:fld id="{42161D82-C9D2-43F3-8287-3BFB2168DA5E}" type="datetime1">
              <a:rPr lang="tr-TR" smtClean="0"/>
              <a:pPr>
                <a:defRPr/>
              </a:pPr>
              <a:t>26.08.2014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C211180-291C-4041-864B-AAB008FAF957}"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C8037730-E2F7-424F-A9CA-0CBBDFDD540A}"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ADD2B91-B18D-4448-8775-408E835F5E2D}"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a:defRPr/>
            </a:pPr>
            <a:fld id="{A973AE98-08CE-4A17-992A-9268E1509BC2}" type="datetime1">
              <a:rPr lang="tr-TR" smtClean="0"/>
              <a:pPr>
                <a:defRPr/>
              </a:pPr>
              <a:t>26.08.2014</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2D98C2F5-8DE7-4700-811A-132565E2C25D}"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a:defRPr/>
            </a:pPr>
            <a:fld id="{BE2B9B99-E7C2-4206-ADEF-8192084F21A3}" type="datetime1">
              <a:rPr lang="tr-TR" smtClean="0"/>
              <a:pPr>
                <a:defRPr/>
              </a:pPr>
              <a:t>26.08.2014</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449A2D72-CB06-4C68-B8D1-9E9343FFD9FF}"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B3A7A5C-1104-4628-BA77-BFCCE4F367E0}" type="datetime1">
              <a:rPr lang="tr-TR" smtClean="0"/>
              <a:pPr>
                <a:defRPr/>
              </a:pPr>
              <a:t>26.08.2014</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18B11A04-EDDC-4E96-BB40-C52FF02262C5}"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3E66C0F5-2759-40CD-AF80-A226B2653D51}"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7FB9B725-6185-4D6E-B4A9-3B27BDF0BEE2}"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a:defRPr/>
            </a:pPr>
            <a:fld id="{2A0343B2-DA9C-4078-AB2A-0E2D6545A1C0}" type="datetime1">
              <a:rPr lang="tr-TR" smtClean="0"/>
              <a:pPr>
                <a:defRPr/>
              </a:pPr>
              <a:t>26.08.2014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58D241C-D3AE-4E6E-9D08-F2F6C973FAA8}" type="slidenum">
              <a:rPr lang="tr-TR" smtClean="0"/>
              <a:pPr>
                <a:defRPr/>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7B31324-591F-48C4-BB82-A69572D58327}" type="datetime1">
              <a:rPr lang="tr-TR" smtClean="0"/>
              <a:pPr>
                <a:defRPr/>
              </a:pPr>
              <a:t>26.08.2014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C71F3B4-EEE7-400C-862C-C113AA9B6D1F}" type="slidenum">
              <a:rPr lang="tr-TR" smtClean="0"/>
              <a:pPr>
                <a:defRPr/>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502"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6900" y="2636912"/>
            <a:ext cx="8281987" cy="3240460"/>
          </a:xfrm>
        </p:spPr>
        <p:txBody>
          <a:bodyPr/>
          <a:lstStyle/>
          <a:p>
            <a:pPr algn="ctr">
              <a:tabLst/>
              <a:defRPr/>
            </a:pPr>
            <a:r>
              <a:rPr lang="tr-TR" sz="2800" dirty="0">
                <a:solidFill>
                  <a:schemeClr val="tx1"/>
                </a:solidFill>
              </a:rPr>
              <a:t>Taşınır Mal Yönetmeliği ve </a:t>
            </a:r>
            <a:br>
              <a:rPr lang="tr-TR" sz="2800" dirty="0">
                <a:solidFill>
                  <a:schemeClr val="tx1"/>
                </a:solidFill>
              </a:rPr>
            </a:br>
            <a:r>
              <a:rPr lang="tr-TR" sz="2800" dirty="0">
                <a:solidFill>
                  <a:schemeClr val="tx1"/>
                </a:solidFill>
              </a:rPr>
              <a:t>TAŞINIR KAYIT VE YÖNETİM SİSTEMİ </a:t>
            </a:r>
            <a:r>
              <a:rPr lang="tr-TR" sz="2800" dirty="0" smtClean="0">
                <a:solidFill>
                  <a:schemeClr val="tx1"/>
                </a:solidFill>
              </a:rPr>
              <a:t>Semineri</a:t>
            </a:r>
            <a:br>
              <a:rPr lang="tr-TR" sz="2800" dirty="0" smtClean="0">
                <a:solidFill>
                  <a:schemeClr val="tx1"/>
                </a:solidFill>
              </a:rPr>
            </a:br>
            <a:r>
              <a:rPr lang="tr-TR" sz="2800" dirty="0">
                <a:solidFill>
                  <a:schemeClr val="tx1"/>
                </a:solidFill>
              </a:rPr>
              <a:t/>
            </a:r>
            <a:br>
              <a:rPr lang="tr-TR" sz="2800" dirty="0">
                <a:solidFill>
                  <a:schemeClr val="tx1"/>
                </a:solidFill>
              </a:rPr>
            </a:br>
            <a:r>
              <a:rPr lang="tr-TR" sz="2800" dirty="0">
                <a:solidFill>
                  <a:schemeClr val="tx1"/>
                </a:solidFill>
              </a:rPr>
              <a:t/>
            </a:r>
            <a:br>
              <a:rPr lang="tr-TR" sz="2800" dirty="0">
                <a:solidFill>
                  <a:schemeClr val="tx1"/>
                </a:solidFill>
              </a:rPr>
            </a:br>
            <a:r>
              <a:rPr lang="tr-TR" sz="2400" spc="0" dirty="0">
                <a:ln>
                  <a:noFill/>
                </a:ln>
                <a:solidFill>
                  <a:srgbClr val="000000"/>
                </a:solidFill>
                <a:latin typeface="Verdana" pitchFamily="34" charset="0"/>
                <a:ea typeface="+mn-ea"/>
                <a:cs typeface="+mn-cs"/>
              </a:rPr>
              <a:t>Bayram </a:t>
            </a:r>
            <a:r>
              <a:rPr lang="tr-TR" sz="2400" spc="0" dirty="0" smtClean="0">
                <a:ln>
                  <a:noFill/>
                </a:ln>
                <a:solidFill>
                  <a:srgbClr val="000000"/>
                </a:solidFill>
                <a:latin typeface="Verdana" pitchFamily="34" charset="0"/>
                <a:ea typeface="+mn-ea"/>
                <a:cs typeface="+mn-cs"/>
              </a:rPr>
              <a:t>KESER</a:t>
            </a:r>
            <a:br>
              <a:rPr lang="tr-TR" sz="2400" spc="0" dirty="0" smtClean="0">
                <a:ln>
                  <a:noFill/>
                </a:ln>
                <a:solidFill>
                  <a:srgbClr val="000000"/>
                </a:solidFill>
                <a:latin typeface="Verdana" pitchFamily="34" charset="0"/>
                <a:ea typeface="+mn-ea"/>
                <a:cs typeface="+mn-cs"/>
              </a:rPr>
            </a:br>
            <a:r>
              <a:rPr lang="tr-TR" sz="2000" b="0" spc="0" dirty="0" smtClean="0">
                <a:ln>
                  <a:noFill/>
                </a:ln>
                <a:solidFill>
                  <a:srgbClr val="000000"/>
                </a:solidFill>
                <a:latin typeface="Verdana" pitchFamily="34" charset="0"/>
                <a:ea typeface="+mn-ea"/>
                <a:cs typeface="+mn-cs"/>
              </a:rPr>
              <a:t>Mali </a:t>
            </a:r>
            <a:r>
              <a:rPr lang="tr-TR" sz="2000" b="0" spc="0" dirty="0">
                <a:ln>
                  <a:noFill/>
                </a:ln>
                <a:solidFill>
                  <a:srgbClr val="000000"/>
                </a:solidFill>
                <a:latin typeface="Verdana" pitchFamily="34" charset="0"/>
                <a:ea typeface="+mn-ea"/>
                <a:cs typeface="+mn-cs"/>
              </a:rPr>
              <a:t>Hizmetler Uzmanı</a:t>
            </a:r>
            <a:br>
              <a:rPr lang="tr-TR" sz="2000" b="0" spc="0" dirty="0">
                <a:ln>
                  <a:noFill/>
                </a:ln>
                <a:solidFill>
                  <a:srgbClr val="000000"/>
                </a:solidFill>
                <a:latin typeface="Verdana" pitchFamily="34" charset="0"/>
                <a:ea typeface="+mn-ea"/>
                <a:cs typeface="+mn-cs"/>
              </a:rPr>
            </a:br>
            <a:endParaRPr lang="tr-TR" sz="2800" dirty="0">
              <a:solidFill>
                <a:schemeClr val="accent6">
                  <a:tint val="1000"/>
                </a:schemeClr>
              </a:solidFill>
            </a:endParaRPr>
          </a:p>
        </p:txBody>
      </p:sp>
      <p:pic>
        <p:nvPicPr>
          <p:cNvPr id="6149" name="Picture 6"/>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4265613" y="188913"/>
            <a:ext cx="792162" cy="647700"/>
          </a:xfrm>
          <a:noFill/>
        </p:spPr>
      </p:pic>
      <p:sp>
        <p:nvSpPr>
          <p:cNvPr id="614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5655677B-94CE-4BB5-A0DC-BC1C67396477}" type="slidenum">
              <a:rPr lang="tr-TR" sz="1200">
                <a:solidFill>
                  <a:srgbClr val="04617B"/>
                </a:solidFill>
              </a:rPr>
              <a:pPr eaLnBrk="1" hangingPunct="1"/>
              <a:t>1</a:t>
            </a:fld>
            <a:endParaRPr lang="tr-TR" sz="1200">
              <a:solidFill>
                <a:srgbClr val="04617B"/>
              </a:solidFill>
            </a:endParaRPr>
          </a:p>
        </p:txBody>
      </p:sp>
      <p:sp>
        <p:nvSpPr>
          <p:cNvPr id="6148" name="Text Box 11"/>
          <p:cNvSpPr txBox="1">
            <a:spLocks noChangeArrowheads="1"/>
          </p:cNvSpPr>
          <p:nvPr/>
        </p:nvSpPr>
        <p:spPr bwMode="auto">
          <a:xfrm>
            <a:off x="2916238" y="908050"/>
            <a:ext cx="36433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algn="ctr" eaLnBrk="1" hangingPunct="1"/>
            <a:r>
              <a:rPr lang="tr-TR">
                <a:solidFill>
                  <a:prstClr val="black"/>
                </a:solidFill>
                <a:latin typeface="Times New Roman" pitchFamily="18" charset="0"/>
              </a:rPr>
              <a:t>T.C</a:t>
            </a:r>
          </a:p>
          <a:p>
            <a:pPr algn="ctr" eaLnBrk="1" hangingPunct="1"/>
            <a:r>
              <a:rPr lang="tr-TR">
                <a:solidFill>
                  <a:prstClr val="black"/>
                </a:solidFill>
                <a:latin typeface="Times New Roman" pitchFamily="18" charset="0"/>
              </a:rPr>
              <a:t>MİLLÎ EĞİTİM BAKANLIĞI</a:t>
            </a:r>
          </a:p>
          <a:p>
            <a:pPr algn="ctr" eaLnBrk="1" hangingPunct="1"/>
            <a:r>
              <a:rPr lang="tr-TR">
                <a:solidFill>
                  <a:prstClr val="black"/>
                </a:solidFill>
                <a:latin typeface="Times New Roman" pitchFamily="18" charset="0"/>
              </a:rPr>
              <a:t>STRATEJİ GELİŞTİRME BAŞKANLIĞI</a:t>
            </a:r>
          </a:p>
        </p:txBody>
      </p:sp>
      <p:sp>
        <p:nvSpPr>
          <p:cNvPr id="7" name="6 Metin kutusu"/>
          <p:cNvSpPr txBox="1"/>
          <p:nvPr/>
        </p:nvSpPr>
        <p:spPr>
          <a:xfrm>
            <a:off x="2555776" y="5733256"/>
            <a:ext cx="4104456" cy="400110"/>
          </a:xfrm>
          <a:prstGeom prst="rect">
            <a:avLst/>
          </a:prstGeom>
          <a:noFill/>
        </p:spPr>
        <p:txBody>
          <a:bodyPr wrap="square" rtlCol="0">
            <a:spAutoFit/>
          </a:bodyPr>
          <a:lstStyle/>
          <a:p>
            <a:pPr algn="ctr"/>
            <a:r>
              <a:rPr lang="tr-TR" sz="2000" dirty="0" smtClean="0">
                <a:solidFill>
                  <a:prstClr val="black"/>
                </a:solidFill>
              </a:rPr>
              <a:t>Kuşadası, Eylül 2014</a:t>
            </a:r>
            <a:endParaRPr lang="tr-TR" sz="2000" dirty="0">
              <a:solidFill>
                <a:prstClr val="black"/>
              </a:solidFill>
            </a:endParaRPr>
          </a:p>
        </p:txBody>
      </p:sp>
    </p:spTree>
    <p:extLst>
      <p:ext uri="{BB962C8B-B14F-4D97-AF65-F5344CB8AC3E}">
        <p14:creationId xmlns:p14="http://schemas.microsoft.com/office/powerpoint/2010/main" val="4088339814"/>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10</a:t>
            </a:fld>
            <a:endParaRPr lang="tr-TR"/>
          </a:p>
        </p:txBody>
      </p:sp>
      <p:pic>
        <p:nvPicPr>
          <p:cNvPr id="3074" name="Picture 2" descr="C:\Users\Bayram KESER\Desktop\istanbultaşınırseminer2014\istanbulsemineri örnekler\tabletdağıtımduyurus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57250"/>
            <a:ext cx="13716000" cy="857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695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11</a:t>
            </a:fld>
            <a:endParaRPr lang="tr-TR"/>
          </a:p>
        </p:txBody>
      </p:sp>
      <p:pic>
        <p:nvPicPr>
          <p:cNvPr id="1026" name="Picture 2" descr="C:\Users\Bayram KESER\Desktop\istanbultaşınırseminer2014\istanbulsemineri örnekler\fatihprojes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57250"/>
            <a:ext cx="13716000" cy="857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2021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8313" y="549275"/>
            <a:ext cx="8229600" cy="6088063"/>
          </a:xfrm>
        </p:spPr>
        <p:txBody>
          <a:bodyPr>
            <a:normAutofit/>
          </a:bodyPr>
          <a:lstStyle/>
          <a:p>
            <a:pPr fontAlgn="auto">
              <a:spcAft>
                <a:spcPts val="0"/>
              </a:spcAft>
              <a:defRPr/>
            </a:pPr>
            <a:r>
              <a:rPr lang="tr-TR" sz="4000" dirty="0" smtClean="0">
                <a:solidFill>
                  <a:schemeClr val="tx1"/>
                </a:solidFill>
              </a:rPr>
              <a:t>Teşekkür ederim…..</a:t>
            </a:r>
            <a:br>
              <a:rPr lang="tr-TR" sz="4000" dirty="0" smtClean="0">
                <a:solidFill>
                  <a:schemeClr val="tx1"/>
                </a:solidFill>
              </a:rPr>
            </a:br>
            <a:r>
              <a:rPr lang="tr-TR" sz="4000" dirty="0">
                <a:solidFill>
                  <a:schemeClr val="tx1"/>
                </a:solidFill>
              </a:rPr>
              <a:t/>
            </a:r>
            <a:br>
              <a:rPr lang="tr-TR" sz="4000" dirty="0">
                <a:solidFill>
                  <a:schemeClr val="tx1"/>
                </a:solidFill>
              </a:rPr>
            </a:br>
            <a:r>
              <a:rPr lang="tr-TR" sz="4000" dirty="0" smtClean="0">
                <a:solidFill>
                  <a:schemeClr val="tx1"/>
                </a:solidFill>
              </a:rPr>
              <a:t/>
            </a:r>
            <a:br>
              <a:rPr lang="tr-TR" sz="4000" dirty="0" smtClean="0">
                <a:solidFill>
                  <a:schemeClr val="tx1"/>
                </a:solidFill>
              </a:rPr>
            </a:br>
            <a:r>
              <a:rPr lang="tr-TR" sz="4000" dirty="0">
                <a:solidFill>
                  <a:schemeClr val="tx1"/>
                </a:solidFill>
              </a:rPr>
              <a:t/>
            </a:r>
            <a:br>
              <a:rPr lang="tr-TR" sz="4000" dirty="0">
                <a:solidFill>
                  <a:schemeClr val="tx1"/>
                </a:solidFill>
              </a:rPr>
            </a:br>
            <a:r>
              <a:rPr lang="tr-TR" sz="4000" dirty="0" smtClean="0">
                <a:solidFill>
                  <a:schemeClr val="tx1"/>
                </a:solidFill>
              </a:rPr>
              <a:t/>
            </a:r>
            <a:br>
              <a:rPr lang="tr-TR" sz="4000" dirty="0" smtClean="0">
                <a:solidFill>
                  <a:schemeClr val="tx1"/>
                </a:solidFill>
              </a:rPr>
            </a:br>
            <a:r>
              <a:rPr lang="tr-TR" sz="4000" dirty="0" smtClean="0">
                <a:solidFill>
                  <a:schemeClr val="tx1"/>
                </a:solidFill>
              </a:rPr>
              <a:t>Bayram KESER</a:t>
            </a:r>
            <a:br>
              <a:rPr lang="tr-TR" sz="4000" dirty="0" smtClean="0">
                <a:solidFill>
                  <a:schemeClr val="tx1"/>
                </a:solidFill>
              </a:rPr>
            </a:br>
            <a:r>
              <a:rPr lang="tr-TR" sz="4000" dirty="0" smtClean="0">
                <a:solidFill>
                  <a:schemeClr val="tx1"/>
                </a:solidFill>
              </a:rPr>
              <a:t>Mali Hizmetler Uzmanı</a:t>
            </a:r>
            <a:br>
              <a:rPr lang="tr-TR" sz="4000" dirty="0" smtClean="0">
                <a:solidFill>
                  <a:schemeClr val="tx1"/>
                </a:solidFill>
              </a:rPr>
            </a:br>
            <a:endParaRPr lang="tr-TR" sz="4000" dirty="0">
              <a:solidFill>
                <a:schemeClr val="tx1"/>
              </a:solidFill>
            </a:endParaRPr>
          </a:p>
        </p:txBody>
      </p:sp>
      <p:sp>
        <p:nvSpPr>
          <p:cNvPr id="4301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A227D6F0-BA67-48CD-AB01-22D0ECC7B223}" type="slidenum">
              <a:rPr lang="tr-TR" sz="1200"/>
              <a:pPr eaLnBrk="1" hangingPunct="1"/>
              <a:t>12</a:t>
            </a:fld>
            <a:endParaRPr lang="tr-TR" sz="1200"/>
          </a:p>
        </p:txBody>
      </p:sp>
    </p:spTree>
    <p:extLst>
      <p:ext uri="{BB962C8B-B14F-4D97-AF65-F5344CB8AC3E}">
        <p14:creationId xmlns:p14="http://schemas.microsoft.com/office/powerpoint/2010/main" val="227824950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8281987" cy="5904656"/>
          </a:xfrm>
        </p:spPr>
        <p:txBody>
          <a:bodyPr>
            <a:normAutofit fontScale="90000"/>
          </a:bodyPr>
          <a:lstStyle/>
          <a:p>
            <a:pPr fontAlgn="auto">
              <a:spcAft>
                <a:spcPts val="0"/>
              </a:spcAft>
              <a:defRPr/>
            </a:pPr>
            <a:r>
              <a:rPr lang="tr-TR" sz="2800" dirty="0" smtClean="0">
                <a:solidFill>
                  <a:srgbClr val="FF0000"/>
                </a:solidFill>
              </a:rPr>
              <a:t>Seminer Sunum PLANI</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1. Strateji Geliştirme Başkanlığı </a:t>
            </a:r>
            <a:r>
              <a:rPr lang="tr-TR" sz="2800" dirty="0" err="1" smtClean="0">
                <a:solidFill>
                  <a:schemeClr val="tx1"/>
                </a:solidFill>
              </a:rPr>
              <a:t>nın</a:t>
            </a:r>
            <a:r>
              <a:rPr lang="tr-TR" sz="2800" dirty="0" smtClean="0">
                <a:solidFill>
                  <a:schemeClr val="tx1"/>
                </a:solidFill>
              </a:rPr>
              <a:t> görevi ve yetkileri nelerdir?</a:t>
            </a:r>
            <a:br>
              <a:rPr lang="tr-TR" sz="2800" dirty="0" smtClean="0">
                <a:solidFill>
                  <a:schemeClr val="tx1"/>
                </a:solidFill>
              </a:rPr>
            </a:br>
            <a:r>
              <a:rPr lang="tr-TR" sz="2800" dirty="0" smtClean="0">
                <a:solidFill>
                  <a:schemeClr val="tx1"/>
                </a:solidFill>
              </a:rPr>
              <a:t>2. Taşınır kesin hesabı nasıl çıkarılıyor?</a:t>
            </a:r>
            <a:br>
              <a:rPr lang="tr-TR" sz="2800" dirty="0" smtClean="0">
                <a:solidFill>
                  <a:schemeClr val="tx1"/>
                </a:solidFill>
              </a:rPr>
            </a:br>
            <a:r>
              <a:rPr lang="tr-TR" sz="2800" dirty="0" smtClean="0">
                <a:solidFill>
                  <a:schemeClr val="tx1"/>
                </a:solidFill>
              </a:rPr>
              <a:t>3. Kurum tanımlama işlemleri (Bölünen/birleşen okullar)</a:t>
            </a:r>
            <a:br>
              <a:rPr lang="tr-TR" sz="2800" dirty="0" smtClean="0">
                <a:solidFill>
                  <a:schemeClr val="tx1"/>
                </a:solidFill>
              </a:rPr>
            </a:br>
            <a:r>
              <a:rPr lang="tr-TR" sz="2800" dirty="0" smtClean="0">
                <a:solidFill>
                  <a:schemeClr val="tx1"/>
                </a:solidFill>
              </a:rPr>
              <a:t>4. Harcama yetkilileri/</a:t>
            </a:r>
            <a:r>
              <a:rPr lang="tr-TR" sz="2800" dirty="0" err="1" smtClean="0">
                <a:solidFill>
                  <a:schemeClr val="tx1"/>
                </a:solidFill>
              </a:rPr>
              <a:t>Tkkylerin</a:t>
            </a:r>
            <a:r>
              <a:rPr lang="tr-TR" sz="2800" dirty="0" smtClean="0">
                <a:solidFill>
                  <a:schemeClr val="tx1"/>
                </a:solidFill>
              </a:rPr>
              <a:t> sorumlulukları,</a:t>
            </a:r>
            <a:br>
              <a:rPr lang="tr-TR" sz="2800" dirty="0" smtClean="0">
                <a:solidFill>
                  <a:schemeClr val="tx1"/>
                </a:solidFill>
              </a:rPr>
            </a:br>
            <a:r>
              <a:rPr lang="tr-TR" sz="2800" dirty="0" smtClean="0">
                <a:solidFill>
                  <a:schemeClr val="tx1"/>
                </a:solidFill>
              </a:rPr>
              <a:t>5. Tüketime verme işlemleri ve istek birim yetkilileri,</a:t>
            </a:r>
            <a:br>
              <a:rPr lang="tr-TR" sz="2800" dirty="0" smtClean="0">
                <a:solidFill>
                  <a:schemeClr val="tx1"/>
                </a:solidFill>
              </a:rPr>
            </a:br>
            <a:r>
              <a:rPr lang="tr-TR" sz="2800" dirty="0" smtClean="0">
                <a:solidFill>
                  <a:schemeClr val="tx1"/>
                </a:solidFill>
              </a:rPr>
              <a:t>6. Zimmet işlemleri ve sorumluluk,</a:t>
            </a:r>
            <a:br>
              <a:rPr lang="tr-TR" sz="2800" dirty="0" smtClean="0">
                <a:solidFill>
                  <a:schemeClr val="tx1"/>
                </a:solidFill>
              </a:rPr>
            </a:br>
            <a:r>
              <a:rPr lang="tr-TR" sz="2800" dirty="0" smtClean="0">
                <a:solidFill>
                  <a:schemeClr val="tx1"/>
                </a:solidFill>
              </a:rPr>
              <a:t>7. Öğretmenevleri,</a:t>
            </a:r>
            <a:br>
              <a:rPr lang="tr-TR" sz="2800" dirty="0" smtClean="0">
                <a:solidFill>
                  <a:schemeClr val="tx1"/>
                </a:solidFill>
              </a:rPr>
            </a:br>
            <a:r>
              <a:rPr lang="tr-TR" sz="2800" dirty="0" smtClean="0">
                <a:solidFill>
                  <a:schemeClr val="tx1"/>
                </a:solidFill>
              </a:rPr>
              <a:t>8. FATİH projesi,</a:t>
            </a:r>
            <a:br>
              <a:rPr lang="tr-TR" sz="2800" dirty="0" smtClean="0">
                <a:solidFill>
                  <a:schemeClr val="tx1"/>
                </a:solidFill>
              </a:rPr>
            </a:br>
            <a:r>
              <a:rPr lang="tr-TR" sz="2800" dirty="0" smtClean="0">
                <a:solidFill>
                  <a:schemeClr val="tx1"/>
                </a:solidFill>
              </a:rPr>
              <a:t>9. Hata Düzeltme İşlemleri</a:t>
            </a:r>
            <a:br>
              <a:rPr lang="tr-TR" sz="2800" dirty="0" smtClean="0">
                <a:solidFill>
                  <a:schemeClr val="tx1"/>
                </a:solidFill>
              </a:rPr>
            </a:br>
            <a:r>
              <a:rPr lang="tr-TR" sz="2800" dirty="0" smtClean="0">
                <a:solidFill>
                  <a:schemeClr val="tx1"/>
                </a:solidFill>
              </a:rPr>
              <a:t>10. Hurda İşlemleri</a:t>
            </a:r>
            <a:br>
              <a:rPr lang="tr-TR" sz="2800" dirty="0" smtClean="0">
                <a:solidFill>
                  <a:schemeClr val="tx1"/>
                </a:solidFill>
              </a:rPr>
            </a:br>
            <a:r>
              <a:rPr lang="tr-TR" sz="2800" dirty="0" smtClean="0">
                <a:solidFill>
                  <a:schemeClr val="tx1"/>
                </a:solidFill>
              </a:rPr>
              <a:t>11. Sıkça sorulan sorular</a:t>
            </a:r>
            <a:br>
              <a:rPr lang="tr-TR" sz="2800" dirty="0" smtClean="0">
                <a:solidFill>
                  <a:schemeClr val="tx1"/>
                </a:solidFill>
              </a:rPr>
            </a:br>
            <a:endParaRPr lang="tr-TR" sz="2800" dirty="0">
              <a:solidFill>
                <a:schemeClr val="tx1"/>
              </a:solidFill>
            </a:endParaRPr>
          </a:p>
        </p:txBody>
      </p:sp>
      <p:sp>
        <p:nvSpPr>
          <p:cNvPr id="7171"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CCF7B8DA-543E-4E10-AB9E-1CFC98D679B4}" type="slidenum">
              <a:rPr lang="tr-TR" sz="1200">
                <a:solidFill>
                  <a:srgbClr val="04617B"/>
                </a:solidFill>
              </a:rPr>
              <a:pPr eaLnBrk="1" hangingPunct="1"/>
              <a:t>2</a:t>
            </a:fld>
            <a:endParaRPr lang="tr-TR" sz="1200">
              <a:solidFill>
                <a:srgbClr val="04617B"/>
              </a:solidFill>
            </a:endParaRPr>
          </a:p>
        </p:txBody>
      </p:sp>
    </p:spTree>
    <p:extLst>
      <p:ext uri="{BB962C8B-B14F-4D97-AF65-F5344CB8AC3E}">
        <p14:creationId xmlns:p14="http://schemas.microsoft.com/office/powerpoint/2010/main" val="22526698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lstStyle/>
          <a:p>
            <a:endParaRPr lang="tr-TR"/>
          </a:p>
        </p:txBody>
      </p:sp>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3</a:t>
            </a:fld>
            <a:endParaRPr lang="tr-TR"/>
          </a:p>
        </p:txBody>
      </p:sp>
      <p:sp>
        <p:nvSpPr>
          <p:cNvPr id="6" name="5 Dikdörtgen"/>
          <p:cNvSpPr/>
          <p:nvPr/>
        </p:nvSpPr>
        <p:spPr>
          <a:xfrm>
            <a:off x="467544" y="1484784"/>
            <a:ext cx="8568952" cy="2862322"/>
          </a:xfrm>
          <a:prstGeom prst="rect">
            <a:avLst/>
          </a:prstGeom>
        </p:spPr>
        <p:txBody>
          <a:bodyPr wrap="square">
            <a:spAutoFit/>
          </a:bodyPr>
          <a:lstStyle/>
          <a:p>
            <a:endParaRPr lang="tr-TR" sz="6000" dirty="0" smtClean="0"/>
          </a:p>
          <a:p>
            <a:endParaRPr lang="tr-TR" sz="6000" dirty="0"/>
          </a:p>
          <a:p>
            <a:r>
              <a:rPr lang="tr-TR" sz="6000" dirty="0"/>
              <a:t>FATİH P</a:t>
            </a:r>
            <a:r>
              <a:rPr lang="tr-TR" sz="6000" dirty="0" smtClean="0"/>
              <a:t>rojesi</a:t>
            </a:r>
            <a:endParaRPr lang="tr-TR" sz="6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449A2D72-CB06-4C68-B8D1-9E9343FFD9FF}" type="slidenum">
              <a:rPr lang="tr-TR" smtClean="0"/>
              <a:pPr>
                <a:defRPr/>
              </a:pPr>
              <a:t>4</a:t>
            </a:fld>
            <a:endParaRPr lang="tr-TR"/>
          </a:p>
        </p:txBody>
      </p:sp>
      <p:sp>
        <p:nvSpPr>
          <p:cNvPr id="4" name="Dikdörtgen 3"/>
          <p:cNvSpPr/>
          <p:nvPr/>
        </p:nvSpPr>
        <p:spPr>
          <a:xfrm>
            <a:off x="899592" y="1628800"/>
            <a:ext cx="8064896" cy="4401205"/>
          </a:xfrm>
          <a:prstGeom prst="rect">
            <a:avLst/>
          </a:prstGeom>
        </p:spPr>
        <p:txBody>
          <a:bodyPr wrap="square">
            <a:spAutoFit/>
          </a:bodyPr>
          <a:lstStyle/>
          <a:p>
            <a:r>
              <a:rPr lang="tr-TR" sz="2800" dirty="0">
                <a:solidFill>
                  <a:srgbClr val="000000"/>
                </a:solidFill>
                <a:latin typeface="Arial"/>
                <a:ea typeface="Calibri"/>
              </a:rPr>
              <a:t>Eğitimde FATİH Projesi kapsamında 28/11/2013 </a:t>
            </a:r>
            <a:r>
              <a:rPr lang="tr-TR" sz="2800" b="1" dirty="0">
                <a:solidFill>
                  <a:schemeClr val="tx1">
                    <a:lumMod val="75000"/>
                    <a:lumOff val="25000"/>
                  </a:schemeClr>
                </a:solidFill>
                <a:latin typeface="Arial"/>
                <a:ea typeface="Calibri"/>
              </a:rPr>
              <a:t>tarihinde</a:t>
            </a:r>
            <a:r>
              <a:rPr lang="tr-TR" sz="2800" dirty="0">
                <a:solidFill>
                  <a:srgbClr val="000000"/>
                </a:solidFill>
                <a:latin typeface="Arial"/>
                <a:ea typeface="Calibri"/>
              </a:rPr>
              <a:t> imzalanan 675.000 adet tablet bilgisayar, 550.000 adet kılıf ve 125.000 adet klavye alım işi için tablet dağıtımı süreci tamamlanmak üzeredir. Tablet bilgisayar setlerinin dağıtımı aşamasında; seri numaralarının, öğrenci veya öğretmenlerin kişi TC kimlik numarası, Adı ve Soyadı bilgileri ile birlikte eşleştirilmek suretiyle okullarımız tarafından kayıt altına alınması gerekmektedir</a:t>
            </a:r>
            <a:endParaRPr lang="tr-TR" sz="2800" dirty="0"/>
          </a:p>
        </p:txBody>
      </p:sp>
    </p:spTree>
    <p:extLst>
      <p:ext uri="{BB962C8B-B14F-4D97-AF65-F5344CB8AC3E}">
        <p14:creationId xmlns:p14="http://schemas.microsoft.com/office/powerpoint/2010/main" val="230775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5</a:t>
            </a:fld>
            <a:endParaRPr lang="tr-TR"/>
          </a:p>
        </p:txBody>
      </p:sp>
      <p:sp>
        <p:nvSpPr>
          <p:cNvPr id="3" name="Dikdörtgen 2"/>
          <p:cNvSpPr/>
          <p:nvPr/>
        </p:nvSpPr>
        <p:spPr>
          <a:xfrm>
            <a:off x="899592" y="692696"/>
            <a:ext cx="7488832" cy="6124754"/>
          </a:xfrm>
          <a:prstGeom prst="rect">
            <a:avLst/>
          </a:prstGeom>
        </p:spPr>
        <p:txBody>
          <a:bodyPr wrap="square">
            <a:spAutoFit/>
          </a:bodyPr>
          <a:lstStyle/>
          <a:p>
            <a:r>
              <a:rPr lang="tr-TR" sz="2800" dirty="0" smtClean="0"/>
              <a:t>1- Genel </a:t>
            </a:r>
            <a:r>
              <a:rPr lang="tr-TR" sz="2800" dirty="0"/>
              <a:t>Müdürlük Taşınır Kayıt Kontrol Yetkililerince (TKKY) 255.2.1.1.3 ve 150.99.04.01 Tablet Bilgisayar Seti Taşınır Grubu altındaki hesaba girişi yapılan tablet bilgisayarların İl MEM ambarlarına (FATİH ambarı adıyla ayrıca açılacak ambara kaydedilmek üzere)  harcama birimleri arası devretme yoluyla çıkışı sağlanacaktır. </a:t>
            </a:r>
            <a:endParaRPr lang="tr-TR" sz="2800" dirty="0" smtClean="0"/>
          </a:p>
          <a:p>
            <a:r>
              <a:rPr lang="tr-TR" sz="2800" dirty="0" smtClean="0"/>
              <a:t>Çıkış </a:t>
            </a:r>
            <a:r>
              <a:rPr lang="tr-TR" sz="2800" dirty="0" err="1"/>
              <a:t>TİF'leri</a:t>
            </a:r>
            <a:r>
              <a:rPr lang="tr-TR" sz="2800" dirty="0"/>
              <a:t> Harcama Yönetim Sistemine (HYS) gönderilecek, ayrıca, ıslak imzalı olarak MEB Merkez </a:t>
            </a:r>
            <a:r>
              <a:rPr lang="tr-TR" sz="2800" dirty="0" err="1"/>
              <a:t>Saymanlığı'na</a:t>
            </a:r>
            <a:r>
              <a:rPr lang="tr-TR" sz="2800" dirty="0"/>
              <a:t> teslim edilip, muhasebeleştirilmesi yapılacaktır.</a:t>
            </a:r>
          </a:p>
        </p:txBody>
      </p:sp>
    </p:spTree>
    <p:extLst>
      <p:ext uri="{BB962C8B-B14F-4D97-AF65-F5344CB8AC3E}">
        <p14:creationId xmlns:p14="http://schemas.microsoft.com/office/powerpoint/2010/main" val="357197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6</a:t>
            </a:fld>
            <a:endParaRPr lang="tr-TR"/>
          </a:p>
        </p:txBody>
      </p:sp>
      <p:sp>
        <p:nvSpPr>
          <p:cNvPr id="3" name="Dikdörtgen 2"/>
          <p:cNvSpPr/>
          <p:nvPr/>
        </p:nvSpPr>
        <p:spPr>
          <a:xfrm>
            <a:off x="179512" y="1166843"/>
            <a:ext cx="8784976" cy="5262979"/>
          </a:xfrm>
          <a:prstGeom prst="rect">
            <a:avLst/>
          </a:prstGeom>
        </p:spPr>
        <p:txBody>
          <a:bodyPr wrap="square">
            <a:spAutoFit/>
          </a:bodyPr>
          <a:lstStyle/>
          <a:p>
            <a:r>
              <a:rPr lang="tr-TR" sz="2400" dirty="0" smtClean="0"/>
              <a:t>2- Merkezden </a:t>
            </a:r>
            <a:r>
              <a:rPr lang="tr-TR" sz="2400" dirty="0"/>
              <a:t>İl MEM ambarlarına devredilen Tablet Bilgisayar Setleri teslim alındıktan sonra İl </a:t>
            </a:r>
            <a:r>
              <a:rPr lang="tr-TR" sz="2400" dirty="0" err="1"/>
              <a:t>MEM'lerce</a:t>
            </a:r>
            <a:r>
              <a:rPr lang="tr-TR" sz="2400" dirty="0"/>
              <a:t> Taşınır Kayıt ve Yönetim Sistemi (TKYS) üzerinden, devralma seçeneği ile FATİH ambarına (Ambar güncellendikten sonra) girişi yapılacaktır. </a:t>
            </a:r>
            <a:endParaRPr lang="tr-TR" sz="2400" dirty="0" smtClean="0"/>
          </a:p>
          <a:p>
            <a:r>
              <a:rPr lang="tr-TR" sz="2400" dirty="0" smtClean="0"/>
              <a:t> </a:t>
            </a:r>
            <a:r>
              <a:rPr lang="tr-TR" sz="2400" dirty="0"/>
              <a:t>Genel Müdürlüğümüz tarafından gönderilen resmi yazıda belirtilen dağıtım planına göre, yine aynı Taşınır Kayıt Yönetim Sistemi (TKYS) üzerinden devretme seçeneği ile ilgili okullara devri sağlanacak ve aynı zamanda Tablet Bilgisayar Setleri ilgili okullara ulaştırılacaktır. Not: Ankara, İzmir, İstanbul gibi büyük illerde, devir ve dağıtım işleminin sağlıklı olarak yürütülmesi bakımından İl </a:t>
            </a:r>
            <a:r>
              <a:rPr lang="tr-TR" sz="2400" dirty="0" err="1"/>
              <a:t>MEM'lerden</a:t>
            </a:r>
            <a:r>
              <a:rPr lang="tr-TR" sz="2400" dirty="0"/>
              <a:t> İlçe </a:t>
            </a:r>
            <a:r>
              <a:rPr lang="tr-TR" sz="2400" dirty="0" err="1"/>
              <a:t>MEM'lere</a:t>
            </a:r>
            <a:r>
              <a:rPr lang="tr-TR" sz="2400" dirty="0"/>
              <a:t> devri sağlanmalıdır.</a:t>
            </a:r>
          </a:p>
        </p:txBody>
      </p:sp>
    </p:spTree>
    <p:extLst>
      <p:ext uri="{BB962C8B-B14F-4D97-AF65-F5344CB8AC3E}">
        <p14:creationId xmlns:p14="http://schemas.microsoft.com/office/powerpoint/2010/main" val="148265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7</a:t>
            </a:fld>
            <a:endParaRPr lang="tr-TR"/>
          </a:p>
        </p:txBody>
      </p:sp>
      <p:sp>
        <p:nvSpPr>
          <p:cNvPr id="3" name="Dikdörtgen 2"/>
          <p:cNvSpPr/>
          <p:nvPr/>
        </p:nvSpPr>
        <p:spPr>
          <a:xfrm>
            <a:off x="395536" y="1196752"/>
            <a:ext cx="8568952" cy="5262979"/>
          </a:xfrm>
          <a:prstGeom prst="rect">
            <a:avLst/>
          </a:prstGeom>
        </p:spPr>
        <p:txBody>
          <a:bodyPr wrap="square">
            <a:spAutoFit/>
          </a:bodyPr>
          <a:lstStyle/>
          <a:p>
            <a:r>
              <a:rPr lang="tr-TR" sz="2800" dirty="0" smtClean="0"/>
              <a:t>3-Okullarca </a:t>
            </a:r>
            <a:r>
              <a:rPr lang="tr-TR" sz="2800" dirty="0"/>
              <a:t>Tablet Bilgisayar Setleri fiziki olarak teslim alındıktan sonra TKKY tarafından devralma seçeneği ile yeni açılacak FATİH ambarına girişi yapılacaktır</a:t>
            </a:r>
            <a:r>
              <a:rPr lang="tr-TR" sz="2800" dirty="0" smtClean="0"/>
              <a:t>.</a:t>
            </a:r>
          </a:p>
          <a:p>
            <a:r>
              <a:rPr lang="tr-TR" sz="2800" dirty="0" smtClean="0"/>
              <a:t> </a:t>
            </a:r>
            <a:r>
              <a:rPr lang="tr-TR" sz="2800" dirty="0"/>
              <a:t>Girişi yapılan Tablet Bilgisayar Setlerinden öğrencilere verilecek olanlar, istek birimi yetkilisi olarak sistemde yetkilendirilen okul müdürü tarafından sistem üzerinden Taşınır İstek Belgesi ile yapılacak talep üzerine tüketime verme şeklinde; öğretmenlere verilecek olanlar ise demirbaş olarak zimmetlenerek işlemler sonuçlandırılacaktır.</a:t>
            </a:r>
          </a:p>
        </p:txBody>
      </p:sp>
    </p:spTree>
    <p:extLst>
      <p:ext uri="{BB962C8B-B14F-4D97-AF65-F5344CB8AC3E}">
        <p14:creationId xmlns:p14="http://schemas.microsoft.com/office/powerpoint/2010/main" val="409552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8</a:t>
            </a:fld>
            <a:endParaRPr lang="tr-TR"/>
          </a:p>
        </p:txBody>
      </p:sp>
      <p:sp>
        <p:nvSpPr>
          <p:cNvPr id="3" name="Dikdörtgen 2"/>
          <p:cNvSpPr/>
          <p:nvPr/>
        </p:nvSpPr>
        <p:spPr>
          <a:xfrm>
            <a:off x="323528" y="764704"/>
            <a:ext cx="8640960" cy="3785652"/>
          </a:xfrm>
          <a:prstGeom prst="rect">
            <a:avLst/>
          </a:prstGeom>
        </p:spPr>
        <p:txBody>
          <a:bodyPr wrap="square">
            <a:spAutoFit/>
          </a:bodyPr>
          <a:lstStyle/>
          <a:p>
            <a:r>
              <a:rPr lang="tr-TR" sz="2400" dirty="0"/>
              <a:t>Bu işlemler için; sadece Tablet Bilgisayar Setlerinin dağıtımını sağlamak üzere İstek Birim Yetkilisi (okul müdürü olabilir) sistemde tanımlanacak ve o kişi üzerinden çıkışı yapılacaktır. Oluşacak bu çıkış fişine; Tablet Bilgisayar Setlerinin öğretmene/öğrenciye dağıtıldığını, Tablet Bilgisayarın seri numarası ile öğretmen/öğrenci TC Kimlik numarası ile eşlendiğini gösteren ve teslim edilen öğretmen imzası, öğrenciye verilen tablet bilgisayar için ise veli imzasını taşıyan,  bir tutanak/liste düzenlenerek eklenecektir.</a:t>
            </a:r>
          </a:p>
        </p:txBody>
      </p:sp>
    </p:spTree>
    <p:extLst>
      <p:ext uri="{BB962C8B-B14F-4D97-AF65-F5344CB8AC3E}">
        <p14:creationId xmlns:p14="http://schemas.microsoft.com/office/powerpoint/2010/main" val="3508342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8B11A04-EDDC-4E96-BB40-C52FF02262C5}" type="slidenum">
              <a:rPr lang="tr-TR" smtClean="0"/>
              <a:pPr>
                <a:defRPr/>
              </a:pPr>
              <a:t>9</a:t>
            </a:fld>
            <a:endParaRPr lang="tr-TR"/>
          </a:p>
        </p:txBody>
      </p:sp>
      <p:sp>
        <p:nvSpPr>
          <p:cNvPr id="3" name="Dikdörtgen 2"/>
          <p:cNvSpPr/>
          <p:nvPr/>
        </p:nvSpPr>
        <p:spPr>
          <a:xfrm>
            <a:off x="373832" y="1772816"/>
            <a:ext cx="8568952" cy="3416320"/>
          </a:xfrm>
          <a:prstGeom prst="rect">
            <a:avLst/>
          </a:prstGeom>
        </p:spPr>
        <p:txBody>
          <a:bodyPr wrap="square">
            <a:spAutoFit/>
          </a:bodyPr>
          <a:lstStyle/>
          <a:p>
            <a:r>
              <a:rPr lang="tr-TR" sz="2400" dirty="0"/>
              <a:t>Tablet Bilgisayar Setlerinin, öğretmenlere verilecek olanları “255.2.1.1.3-Tablet Bilgisayarlar” grubu altında “255.2.1.1.3.2-Fatih Projesi Kapsamında Alınan Tablet Bilgisayarlar” kod ve adıyla, öğrencilere verilecek olanları “150.99.04-Eğitim ve Öğretim Amaçlı Kullanılan Madde ve Malzemeler” taşınır grubu altında “150.99.04.01-Öğrencilere Verilen Eğitim Materyali Tablet Bilgisayarlar” kod ve adıyla işlem yapılacaktır.</a:t>
            </a:r>
          </a:p>
        </p:txBody>
      </p:sp>
    </p:spTree>
    <p:extLst>
      <p:ext uri="{BB962C8B-B14F-4D97-AF65-F5344CB8AC3E}">
        <p14:creationId xmlns:p14="http://schemas.microsoft.com/office/powerpoint/2010/main" val="35835120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5452</TotalTime>
  <Words>455</Words>
  <Application>Microsoft Office PowerPoint</Application>
  <PresentationFormat>Ekran Gösterisi (4:3)</PresentationFormat>
  <Paragraphs>31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Taşınır Mal Yönetmeliği ve  TAŞINIR KAYIT VE YÖNETİM SİSTEMİ Semineri   Bayram KESER Mali Hizmetler Uzmanı </vt:lpstr>
      <vt:lpstr>Seminer Sunum PLANI  1. Strateji Geliştirme Başkanlığı nın görevi ve yetkileri nelerdir? 2. Taşınır kesin hesabı nasıl çıkarılıyor? 3. Kurum tanımlama işlemleri (Bölünen/birleşen okullar) 4. Harcama yetkilileri/Tkkylerin sorumlulukları, 5. Tüketime verme işlemleri ve istek birim yetkilileri, 6. Zimmet işlemleri ve sorumluluk, 7. Öğretmenevleri, 8. FATİH projesi, 9. Hata Düzeltme İşlemleri 10. Hurda İşlemleri 11. Sıkça sorulan sorular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 ederim…..     Bayram KESER Mali Hizmetler Uzmanı </vt:lpstr>
    </vt:vector>
  </TitlesOfParts>
  <Company>Maliye Bakanlığı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ssahin6</dc:creator>
  <cp:lastModifiedBy>Bayram KESER</cp:lastModifiedBy>
  <cp:revision>889</cp:revision>
  <dcterms:created xsi:type="dcterms:W3CDTF">2006-12-23T12:28:52Z</dcterms:created>
  <dcterms:modified xsi:type="dcterms:W3CDTF">2014-08-26T18:46:07Z</dcterms:modified>
</cp:coreProperties>
</file>