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1"/>
    <p:sldMasterId id="2147484513" r:id="rId2"/>
    <p:sldMasterId id="2147484525" r:id="rId3"/>
    <p:sldMasterId id="2147484537" r:id="rId4"/>
    <p:sldMasterId id="2147484549" r:id="rId5"/>
  </p:sldMasterIdLst>
  <p:notesMasterIdLst>
    <p:notesMasterId r:id="rId43"/>
  </p:notesMasterIdLst>
  <p:handoutMasterIdLst>
    <p:handoutMasterId r:id="rId44"/>
  </p:handoutMasterIdLst>
  <p:sldIdLst>
    <p:sldId id="976" r:id="rId6"/>
    <p:sldId id="977" r:id="rId7"/>
    <p:sldId id="947" r:id="rId8"/>
    <p:sldId id="967" r:id="rId9"/>
    <p:sldId id="966" r:id="rId10"/>
    <p:sldId id="965" r:id="rId11"/>
    <p:sldId id="964" r:id="rId12"/>
    <p:sldId id="963" r:id="rId13"/>
    <p:sldId id="979" r:id="rId14"/>
    <p:sldId id="980" r:id="rId15"/>
    <p:sldId id="981" r:id="rId16"/>
    <p:sldId id="982" r:id="rId17"/>
    <p:sldId id="983" r:id="rId18"/>
    <p:sldId id="984" r:id="rId19"/>
    <p:sldId id="985" r:id="rId20"/>
    <p:sldId id="986" r:id="rId21"/>
    <p:sldId id="987" r:id="rId22"/>
    <p:sldId id="988" r:id="rId23"/>
    <p:sldId id="989" r:id="rId24"/>
    <p:sldId id="990" r:id="rId25"/>
    <p:sldId id="991" r:id="rId26"/>
    <p:sldId id="992" r:id="rId27"/>
    <p:sldId id="993" r:id="rId28"/>
    <p:sldId id="994" r:id="rId29"/>
    <p:sldId id="995" r:id="rId30"/>
    <p:sldId id="996" r:id="rId31"/>
    <p:sldId id="962" r:id="rId32"/>
    <p:sldId id="961" r:id="rId33"/>
    <p:sldId id="960" r:id="rId34"/>
    <p:sldId id="970" r:id="rId35"/>
    <p:sldId id="969" r:id="rId36"/>
    <p:sldId id="968" r:id="rId37"/>
    <p:sldId id="971" r:id="rId38"/>
    <p:sldId id="972" r:id="rId39"/>
    <p:sldId id="973" r:id="rId40"/>
    <p:sldId id="974" r:id="rId41"/>
    <p:sldId id="946" r:id="rId42"/>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000000"/>
    <a:srgbClr val="3366FF"/>
    <a:srgbClr val="808080"/>
    <a:srgbClr val="FF3300"/>
    <a:srgbClr val="6633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7" autoAdjust="0"/>
    <p:restoredTop sz="94728" autoAdjust="0"/>
  </p:normalViewPr>
  <p:slideViewPr>
    <p:cSldViewPr>
      <p:cViewPr>
        <p:scale>
          <a:sx n="66" d="100"/>
          <a:sy n="66" d="100"/>
        </p:scale>
        <p:origin x="-1614" y="-65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202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202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202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D2D8275-1A72-45DE-9092-FA3636C4E33D}" type="slidenum">
              <a:rPr lang="tr-TR"/>
              <a:pPr>
                <a:defRPr/>
              </a:pPr>
              <a:t>‹#›</a:t>
            </a:fld>
            <a:endParaRPr lang="tr-TR"/>
          </a:p>
        </p:txBody>
      </p:sp>
    </p:spTree>
    <p:extLst>
      <p:ext uri="{BB962C8B-B14F-4D97-AF65-F5344CB8AC3E}">
        <p14:creationId xmlns:p14="http://schemas.microsoft.com/office/powerpoint/2010/main" xmlns="" val="74990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28B6095-8339-42C8-831F-CB1B03854C81}" type="slidenum">
              <a:rPr lang="tr-TR"/>
              <a:pPr>
                <a:defRPr/>
              </a:pPr>
              <a:t>‹#›</a:t>
            </a:fld>
            <a:endParaRPr lang="tr-TR"/>
          </a:p>
        </p:txBody>
      </p:sp>
    </p:spTree>
    <p:extLst>
      <p:ext uri="{BB962C8B-B14F-4D97-AF65-F5344CB8AC3E}">
        <p14:creationId xmlns:p14="http://schemas.microsoft.com/office/powerpoint/2010/main" xmlns="" val="93751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5F5AD4CF-DD18-405B-95B7-1FA3980BE650}" type="datetime1">
              <a:rPr lang="tr-TR" smtClean="0"/>
              <a:pPr>
                <a:defRPr/>
              </a:pPr>
              <a:t>27.08.2014</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D729D090-7C8D-4117-BB1E-67E7C1AF10AF}"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395A10D7-D33D-4D04-86FF-03E5EFB97FB5}"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C41CEC7-1297-4D68-8F57-F40ABA041DF5}"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6BCD2CB7-D326-457D-9892-66461F43CCD8}"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3219C28-6FF8-4196-9793-85C4D26ECC25}"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256107724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603683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423841528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25320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76543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539363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77218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87367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A44752EE-5C85-4BB8-A00E-A09CE715E4FD}"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EED6105-C018-4EC7-8FA9-42BD2F62F2F5}" type="slidenum">
              <a:rPr lang="tr-TR" smtClean="0"/>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191637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441511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605755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9604174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784747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09900589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769026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246698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192395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36641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42161D82-C9D2-43F3-8287-3BFB2168DA5E}"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C211180-291C-4041-864B-AAB008FAF957}"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674720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176259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558746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85345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427269633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43037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183217388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177402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623362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8807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C8037730-E2F7-424F-A9CA-0CBBDFDD540A}"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ADD2B91-B18D-4448-8775-408E835F5E2D}" type="slidenum">
              <a:rPr lang="tr-TR" smtClean="0"/>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340654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405309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3896542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365827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025000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122523146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341523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161491340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526409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74586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A973AE98-08CE-4A17-992A-9268E1509BC2}" type="datetime1">
              <a:rPr lang="tr-TR" smtClean="0"/>
              <a:pPr>
                <a:defRPr/>
              </a:pPr>
              <a:t>27.08.2014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D98C2F5-8DE7-4700-811A-132565E2C25D}" type="slidenum">
              <a:rPr lang="tr-TR" smtClean="0"/>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889125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142923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59019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353903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567153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01640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BE2B9B99-E7C2-4206-ADEF-8192084F21A3}" type="datetime1">
              <a:rPr lang="tr-TR" smtClean="0"/>
              <a:pPr>
                <a:defRPr/>
              </a:pPr>
              <a:t>27.08.2014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49A2D72-CB06-4C68-B8D1-9E9343FFD9FF}"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3A7A5C-1104-4628-BA77-BFCCE4F367E0}" type="datetime1">
              <a:rPr lang="tr-TR" smtClean="0"/>
              <a:pPr>
                <a:defRPr/>
              </a:pPr>
              <a:t>27.08.2014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8B11A04-EDDC-4E96-BB40-C52FF02262C5}"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3E66C0F5-2759-40CD-AF80-A226B2653D51}"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FB9B725-6185-4D6E-B4A9-3B27BDF0BEE2}"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2A0343B2-DA9C-4078-AB2A-0E2D6545A1C0}"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58D241C-D3AE-4E6E-9D08-F2F6C973FAA8}" type="slidenum">
              <a:rPr lang="tr-TR" smtClean="0"/>
              <a:pPr>
                <a:defRPr/>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7B31324-591F-48C4-BB82-A69572D58327}" type="datetime1">
              <a:rPr lang="tr-TR" smtClean="0"/>
              <a:pPr>
                <a:defRPr/>
              </a:pPr>
              <a:t>27.08.2014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C71F3B4-EEE7-400C-862C-C113AA9B6D1F}" type="slidenum">
              <a:rPr lang="tr-TR" smtClean="0"/>
              <a:pPr>
                <a:defRPr/>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4232627859"/>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579709776"/>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2268559769"/>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917995530"/>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6900" y="2636912"/>
            <a:ext cx="8281987" cy="3240460"/>
          </a:xfrm>
        </p:spPr>
        <p:txBody>
          <a:bodyPr/>
          <a:lstStyle/>
          <a:p>
            <a:pPr algn="ctr">
              <a:tabLst/>
              <a:defRPr/>
            </a:pPr>
            <a:r>
              <a:rPr lang="tr-TR" sz="2800" dirty="0">
                <a:solidFill>
                  <a:schemeClr val="tx1"/>
                </a:solidFill>
              </a:rPr>
              <a:t>Taşınır Mal Yönetmeliği ve </a:t>
            </a:r>
            <a:br>
              <a:rPr lang="tr-TR" sz="2800" dirty="0">
                <a:solidFill>
                  <a:schemeClr val="tx1"/>
                </a:solidFill>
              </a:rPr>
            </a:br>
            <a:r>
              <a:rPr lang="tr-TR" sz="2800" dirty="0">
                <a:solidFill>
                  <a:schemeClr val="tx1"/>
                </a:solidFill>
              </a:rPr>
              <a:t>TAŞINIR KAYIT VE YÖNETİM SİSTEMİ </a:t>
            </a:r>
            <a:r>
              <a:rPr lang="tr-TR" sz="2800" dirty="0" smtClean="0">
                <a:solidFill>
                  <a:schemeClr val="tx1"/>
                </a:solidFill>
              </a:rPr>
              <a:t>Semineri</a:t>
            </a:r>
            <a:br>
              <a:rPr lang="tr-TR" sz="2800" dirty="0" smtClean="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
            </a:r>
            <a:br>
              <a:rPr lang="tr-TR" sz="2800" dirty="0">
                <a:solidFill>
                  <a:schemeClr val="tx1"/>
                </a:solidFill>
              </a:rPr>
            </a:br>
            <a:r>
              <a:rPr lang="tr-TR" sz="2400" spc="0" dirty="0">
                <a:ln>
                  <a:noFill/>
                </a:ln>
                <a:solidFill>
                  <a:srgbClr val="000000"/>
                </a:solidFill>
                <a:latin typeface="Verdana" pitchFamily="34" charset="0"/>
                <a:ea typeface="+mn-ea"/>
                <a:cs typeface="+mn-cs"/>
              </a:rPr>
              <a:t>Bayram </a:t>
            </a:r>
            <a:r>
              <a:rPr lang="tr-TR" sz="2400" spc="0" dirty="0" smtClean="0">
                <a:ln>
                  <a:noFill/>
                </a:ln>
                <a:solidFill>
                  <a:srgbClr val="000000"/>
                </a:solidFill>
                <a:latin typeface="Verdana" pitchFamily="34" charset="0"/>
                <a:ea typeface="+mn-ea"/>
                <a:cs typeface="+mn-cs"/>
              </a:rPr>
              <a:t>KESER</a:t>
            </a:r>
            <a:br>
              <a:rPr lang="tr-TR" sz="2400" spc="0" dirty="0" smtClean="0">
                <a:ln>
                  <a:noFill/>
                </a:ln>
                <a:solidFill>
                  <a:srgbClr val="000000"/>
                </a:solidFill>
                <a:latin typeface="Verdana" pitchFamily="34" charset="0"/>
                <a:ea typeface="+mn-ea"/>
                <a:cs typeface="+mn-cs"/>
              </a:rPr>
            </a:br>
            <a:r>
              <a:rPr lang="tr-TR" sz="2000" b="0" spc="0" dirty="0" smtClean="0">
                <a:ln>
                  <a:noFill/>
                </a:ln>
                <a:solidFill>
                  <a:srgbClr val="000000"/>
                </a:solidFill>
                <a:latin typeface="Verdana" pitchFamily="34" charset="0"/>
                <a:ea typeface="+mn-ea"/>
                <a:cs typeface="+mn-cs"/>
              </a:rPr>
              <a:t>Mali </a:t>
            </a:r>
            <a:r>
              <a:rPr lang="tr-TR" sz="2000" b="0" spc="0" dirty="0">
                <a:ln>
                  <a:noFill/>
                </a:ln>
                <a:solidFill>
                  <a:srgbClr val="000000"/>
                </a:solidFill>
                <a:latin typeface="Verdana" pitchFamily="34" charset="0"/>
                <a:ea typeface="+mn-ea"/>
                <a:cs typeface="+mn-cs"/>
              </a:rPr>
              <a:t>Hizmetler Uzmanı</a:t>
            </a:r>
            <a:br>
              <a:rPr lang="tr-TR" sz="2000" b="0" spc="0" dirty="0">
                <a:ln>
                  <a:noFill/>
                </a:ln>
                <a:solidFill>
                  <a:srgbClr val="000000"/>
                </a:solidFill>
                <a:latin typeface="Verdana" pitchFamily="34" charset="0"/>
                <a:ea typeface="+mn-ea"/>
                <a:cs typeface="+mn-cs"/>
              </a:rPr>
            </a:br>
            <a:endParaRPr lang="tr-TR" sz="2800" dirty="0">
              <a:solidFill>
                <a:schemeClr val="accent6">
                  <a:tint val="1000"/>
                </a:schemeClr>
              </a:solidFill>
            </a:endParaRPr>
          </a:p>
        </p:txBody>
      </p:sp>
      <p:pic>
        <p:nvPicPr>
          <p:cNvPr id="6149" name="Picture 6"/>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265613" y="188913"/>
            <a:ext cx="792162" cy="647700"/>
          </a:xfrm>
          <a:noFill/>
        </p:spPr>
      </p:pic>
      <p:sp>
        <p:nvSpPr>
          <p:cNvPr id="6147"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655677B-94CE-4BB5-A0DC-BC1C67396477}" type="slidenum">
              <a:rPr lang="tr-TR" sz="1200">
                <a:solidFill>
                  <a:srgbClr val="04617B"/>
                </a:solidFill>
              </a:rPr>
              <a:pPr eaLnBrk="1" hangingPunct="1"/>
              <a:t>1</a:t>
            </a:fld>
            <a:endParaRPr lang="tr-TR" sz="1200">
              <a:solidFill>
                <a:srgbClr val="04617B"/>
              </a:solidFill>
            </a:endParaRPr>
          </a:p>
        </p:txBody>
      </p:sp>
      <p:sp>
        <p:nvSpPr>
          <p:cNvPr id="6148" name="Text Box 11"/>
          <p:cNvSpPr txBox="1">
            <a:spLocks noChangeArrowheads="1"/>
          </p:cNvSpPr>
          <p:nvPr/>
        </p:nvSpPr>
        <p:spPr bwMode="auto">
          <a:xfrm>
            <a:off x="2916238" y="908050"/>
            <a:ext cx="364331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r>
              <a:rPr lang="tr-TR">
                <a:solidFill>
                  <a:prstClr val="black"/>
                </a:solidFill>
                <a:latin typeface="Times New Roman" pitchFamily="18" charset="0"/>
              </a:rPr>
              <a:t>T.C</a:t>
            </a:r>
          </a:p>
          <a:p>
            <a:pPr algn="ctr" eaLnBrk="1" hangingPunct="1"/>
            <a:r>
              <a:rPr lang="tr-TR">
                <a:solidFill>
                  <a:prstClr val="black"/>
                </a:solidFill>
                <a:latin typeface="Times New Roman" pitchFamily="18" charset="0"/>
              </a:rPr>
              <a:t>MİLLÎ EĞİTİM BAKANLIĞI</a:t>
            </a:r>
          </a:p>
          <a:p>
            <a:pPr algn="ctr" eaLnBrk="1" hangingPunct="1"/>
            <a:r>
              <a:rPr lang="tr-TR">
                <a:solidFill>
                  <a:prstClr val="black"/>
                </a:solidFill>
                <a:latin typeface="Times New Roman" pitchFamily="18" charset="0"/>
              </a:rPr>
              <a:t>STRATEJİ GELİŞTİRME BAŞKANLIĞI</a:t>
            </a:r>
          </a:p>
        </p:txBody>
      </p:sp>
      <p:sp>
        <p:nvSpPr>
          <p:cNvPr id="7" name="6 Metin kutusu"/>
          <p:cNvSpPr txBox="1"/>
          <p:nvPr/>
        </p:nvSpPr>
        <p:spPr>
          <a:xfrm>
            <a:off x="2555776" y="5733256"/>
            <a:ext cx="4104456" cy="400110"/>
          </a:xfrm>
          <a:prstGeom prst="rect">
            <a:avLst/>
          </a:prstGeom>
          <a:noFill/>
        </p:spPr>
        <p:txBody>
          <a:bodyPr wrap="square" rtlCol="0">
            <a:spAutoFit/>
          </a:bodyPr>
          <a:lstStyle/>
          <a:p>
            <a:pPr algn="ctr"/>
            <a:r>
              <a:rPr lang="tr-TR" sz="2000" dirty="0" smtClean="0">
                <a:solidFill>
                  <a:prstClr val="black"/>
                </a:solidFill>
              </a:rPr>
              <a:t>Kuşadası, Eylül 2014</a:t>
            </a:r>
            <a:endParaRPr lang="tr-TR" sz="2000" dirty="0">
              <a:solidFill>
                <a:prstClr val="black"/>
              </a:solidFill>
            </a:endParaRPr>
          </a:p>
        </p:txBody>
      </p:sp>
    </p:spTree>
    <p:extLst>
      <p:ext uri="{BB962C8B-B14F-4D97-AF65-F5344CB8AC3E}">
        <p14:creationId xmlns:p14="http://schemas.microsoft.com/office/powerpoint/2010/main" xmlns="" val="408833981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1 Başlık"/>
          <p:cNvSpPr>
            <a:spLocks/>
          </p:cNvSpPr>
          <p:nvPr/>
        </p:nvSpPr>
        <p:spPr bwMode="auto">
          <a:xfrm>
            <a:off x="323850" y="2565400"/>
            <a:ext cx="8497888" cy="1296988"/>
          </a:xfrm>
          <a:prstGeom prst="rect">
            <a:avLst/>
          </a:prstGeom>
          <a:noFill/>
          <a:ln w="9525">
            <a:noFill/>
            <a:miter lim="800000"/>
            <a:headEnd/>
            <a:tailEnd/>
          </a:ln>
        </p:spPr>
        <p:txBody>
          <a:bodyPr lIns="0" rIns="0" bIns="0" anchor="b"/>
          <a:lstStyle/>
          <a:p>
            <a:pPr algn="ctr"/>
            <a:r>
              <a:rPr lang="tr-TR" sz="5400" b="1">
                <a:solidFill>
                  <a:srgbClr val="000099"/>
                </a:solidFill>
                <a:latin typeface="Arial" charset="0"/>
              </a:rPr>
              <a:t>ZİMMETE VERME</a:t>
            </a:r>
            <a:endParaRPr lang="tr-TR" sz="4800" b="1">
              <a:solidFill>
                <a:srgbClr val="000099"/>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Z1"/>
          <p:cNvPicPr>
            <a:picLocks noChangeAspect="1" noChangeArrowheads="1"/>
          </p:cNvPicPr>
          <p:nvPr/>
        </p:nvPicPr>
        <p:blipFill>
          <a:blip r:embed="rId2" cstate="print"/>
          <a:srcRect/>
          <a:stretch>
            <a:fillRect/>
          </a:stretch>
        </p:blipFill>
        <p:spPr bwMode="auto">
          <a:xfrm>
            <a:off x="0" y="0"/>
            <a:ext cx="9144000" cy="4581525"/>
          </a:xfrm>
          <a:prstGeom prst="rect">
            <a:avLst/>
          </a:prstGeom>
          <a:noFill/>
          <a:ln w="9525">
            <a:noFill/>
            <a:miter lim="800000"/>
            <a:headEnd/>
            <a:tailEnd/>
          </a:ln>
        </p:spPr>
      </p:pic>
      <p:sp>
        <p:nvSpPr>
          <p:cNvPr id="147458" name="6 Metin kutusu"/>
          <p:cNvSpPr txBox="1">
            <a:spLocks noChangeArrowheads="1"/>
          </p:cNvSpPr>
          <p:nvPr/>
        </p:nvSpPr>
        <p:spPr bwMode="auto">
          <a:xfrm>
            <a:off x="250825" y="4810125"/>
            <a:ext cx="8569325" cy="2047875"/>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Zimmetlenecek malzeme ürün kodu, adı, ambar bilgilerinden biri yada hepsi girilerek aratılır.Zimmetlenecek malzeme işaretlenir.Sol menuda görüntülenen tanımlı siciller ekranından zimmetlenecek malzemeye ait sicilin başındaki kutucuk işaretlenir.Sicil seç butonuna basılır.Sicil seç butonuna basılır.Sicil seç butonuna tıklandığında malzemeler zimmet listesine eklenmiş olur.</a:t>
            </a:r>
          </a:p>
          <a:p>
            <a:pPr algn="just"/>
            <a:r>
              <a:rPr lang="tr-TR" b="1">
                <a:solidFill>
                  <a:srgbClr val="000099"/>
                </a:solidFill>
                <a:latin typeface="Arial" charset="0"/>
              </a:rPr>
              <a:t>Sol menüdeki kişi /birim seçme  kısmından da zimmet yapılacak kişi yada birim seçilir.</a:t>
            </a:r>
          </a:p>
          <a:p>
            <a:pPr algn="just"/>
            <a:endParaRPr lang="tr-TR" b="1">
              <a:solidFill>
                <a:srgbClr val="000099"/>
              </a:solidFill>
              <a:latin typeface="Arial" charset="0"/>
            </a:endParaRPr>
          </a:p>
          <a:p>
            <a:pPr algn="just"/>
            <a:endParaRPr lang="tr-TR" b="1">
              <a:solidFill>
                <a:srgbClr val="000099"/>
              </a:solidFill>
            </a:endParaRPr>
          </a:p>
        </p:txBody>
      </p:sp>
      <p:cxnSp>
        <p:nvCxnSpPr>
          <p:cNvPr id="10" name="9 Düz Ok Bağlayıcısı"/>
          <p:cNvCxnSpPr/>
          <p:nvPr/>
        </p:nvCxnSpPr>
        <p:spPr>
          <a:xfrm flipH="1">
            <a:off x="1116013" y="1773238"/>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4500563" y="15573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3635375" y="83661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 name="17 Düz Ok Bağlayıcısı"/>
          <p:cNvCxnSpPr/>
          <p:nvPr/>
        </p:nvCxnSpPr>
        <p:spPr>
          <a:xfrm flipV="1">
            <a:off x="7812088" y="16287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4" name="9 Düz Ok Bağlayıcısı"/>
          <p:cNvCxnSpPr/>
          <p:nvPr/>
        </p:nvCxnSpPr>
        <p:spPr>
          <a:xfrm flipH="1">
            <a:off x="7667625" y="83661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47465" name="11 Metin kutusu"/>
          <p:cNvSpPr txBox="1">
            <a:spLocks noChangeArrowheads="1"/>
          </p:cNvSpPr>
          <p:nvPr/>
        </p:nvSpPr>
        <p:spPr bwMode="auto">
          <a:xfrm>
            <a:off x="1403350" y="16287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47466" name="11 Metin kutusu"/>
          <p:cNvSpPr txBox="1">
            <a:spLocks noChangeArrowheads="1"/>
          </p:cNvSpPr>
          <p:nvPr/>
        </p:nvSpPr>
        <p:spPr bwMode="auto">
          <a:xfrm>
            <a:off x="3924300" y="69215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47467" name="11 Metin kutusu"/>
          <p:cNvSpPr txBox="1">
            <a:spLocks noChangeArrowheads="1"/>
          </p:cNvSpPr>
          <p:nvPr/>
        </p:nvSpPr>
        <p:spPr bwMode="auto">
          <a:xfrm>
            <a:off x="4356100" y="18446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
        <p:nvSpPr>
          <p:cNvPr id="147468" name="11 Metin kutusu"/>
          <p:cNvSpPr txBox="1">
            <a:spLocks noChangeArrowheads="1"/>
          </p:cNvSpPr>
          <p:nvPr/>
        </p:nvSpPr>
        <p:spPr bwMode="auto">
          <a:xfrm>
            <a:off x="7667625" y="19161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4</a:t>
            </a:r>
            <a:endParaRPr lang="tr-TR"/>
          </a:p>
        </p:txBody>
      </p:sp>
      <p:sp>
        <p:nvSpPr>
          <p:cNvPr id="147469" name="11 Metin kutusu"/>
          <p:cNvSpPr txBox="1">
            <a:spLocks noChangeArrowheads="1"/>
          </p:cNvSpPr>
          <p:nvPr/>
        </p:nvSpPr>
        <p:spPr bwMode="auto">
          <a:xfrm>
            <a:off x="7956550" y="69215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5</a:t>
            </a: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Z2"/>
          <p:cNvPicPr>
            <a:picLocks noChangeAspect="1" noChangeArrowheads="1"/>
          </p:cNvPicPr>
          <p:nvPr/>
        </p:nvPicPr>
        <p:blipFill>
          <a:blip r:embed="rId2" cstate="print"/>
          <a:srcRect/>
          <a:stretch>
            <a:fillRect/>
          </a:stretch>
        </p:blipFill>
        <p:spPr bwMode="auto">
          <a:xfrm>
            <a:off x="0" y="0"/>
            <a:ext cx="9144000" cy="5273675"/>
          </a:xfrm>
          <a:prstGeom prst="rect">
            <a:avLst/>
          </a:prstGeom>
          <a:noFill/>
          <a:ln w="9525">
            <a:noFill/>
            <a:miter lim="800000"/>
            <a:headEnd/>
            <a:tailEnd/>
          </a:ln>
        </p:spPr>
      </p:pic>
      <p:sp>
        <p:nvSpPr>
          <p:cNvPr id="148482" name="6 Metin kutusu"/>
          <p:cNvSpPr txBox="1">
            <a:spLocks noChangeArrowheads="1"/>
          </p:cNvSpPr>
          <p:nvPr/>
        </p:nvSpPr>
        <p:spPr bwMode="auto">
          <a:xfrm>
            <a:off x="323850" y="5300663"/>
            <a:ext cx="8569325" cy="1314450"/>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 birime ise; sistem birimi işaretleyip seçim yaptığımıza  lokasyon seçmemizi isteyecektir. Lokasyonda seçilen istek birimi ile  ilişkilendirilen yerleşim birimleri görüntülenecektir.Hangi yerleşim birimine zimmet yapılacak ise o seçilir.</a:t>
            </a:r>
          </a:p>
          <a:p>
            <a:pPr algn="just"/>
            <a:endParaRPr lang="tr-TR" b="1">
              <a:solidFill>
                <a:srgbClr val="000099"/>
              </a:solidFill>
              <a:latin typeface="Arial" charset="0"/>
            </a:endParaRPr>
          </a:p>
          <a:p>
            <a:pPr algn="just"/>
            <a:endParaRPr lang="tr-TR" b="1">
              <a:solidFill>
                <a:srgbClr val="000099"/>
              </a:solidFill>
            </a:endParaRPr>
          </a:p>
        </p:txBody>
      </p:sp>
      <p:cxnSp>
        <p:nvCxnSpPr>
          <p:cNvPr id="16" name="15 Düz Ok Bağlayıcısı"/>
          <p:cNvCxnSpPr/>
          <p:nvPr/>
        </p:nvCxnSpPr>
        <p:spPr>
          <a:xfrm>
            <a:off x="8172450" y="465296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9 Düz Ok Bağlayıcısı"/>
          <p:cNvCxnSpPr/>
          <p:nvPr/>
        </p:nvCxnSpPr>
        <p:spPr>
          <a:xfrm flipH="1">
            <a:off x="5940425" y="357346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48486" name="11 Metin kutusu"/>
          <p:cNvSpPr txBox="1">
            <a:spLocks noChangeArrowheads="1"/>
          </p:cNvSpPr>
          <p:nvPr/>
        </p:nvSpPr>
        <p:spPr bwMode="auto">
          <a:xfrm>
            <a:off x="8027988" y="42926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48487" name="11 Metin kutusu"/>
          <p:cNvSpPr txBox="1">
            <a:spLocks noChangeArrowheads="1"/>
          </p:cNvSpPr>
          <p:nvPr/>
        </p:nvSpPr>
        <p:spPr bwMode="auto">
          <a:xfrm>
            <a:off x="6227763" y="33575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Z3"/>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sp>
        <p:nvSpPr>
          <p:cNvPr id="149506" name="6 Metin kutusu"/>
          <p:cNvSpPr txBox="1">
            <a:spLocks noChangeArrowheads="1"/>
          </p:cNvSpPr>
          <p:nvPr/>
        </p:nvSpPr>
        <p:spPr bwMode="auto">
          <a:xfrm>
            <a:off x="323850" y="5516563"/>
            <a:ext cx="8569325" cy="1069975"/>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Zimmetlenecek tüm malzemeler zimmet listesine eklendi ise zimmet listesi butonuna tıklanır.</a:t>
            </a:r>
          </a:p>
          <a:p>
            <a:pPr algn="just"/>
            <a:endParaRPr lang="tr-TR" b="1">
              <a:solidFill>
                <a:srgbClr val="000099"/>
              </a:solidFill>
              <a:latin typeface="Arial" charset="0"/>
            </a:endParaRPr>
          </a:p>
          <a:p>
            <a:pPr algn="just"/>
            <a:endParaRPr lang="tr-TR" b="1">
              <a:solidFill>
                <a:srgbClr val="000099"/>
              </a:solidFill>
            </a:endParaRPr>
          </a:p>
        </p:txBody>
      </p:sp>
      <p:cxnSp>
        <p:nvCxnSpPr>
          <p:cNvPr id="18" name="17 Düz Ok Bağlayıcısı"/>
          <p:cNvCxnSpPr/>
          <p:nvPr/>
        </p:nvCxnSpPr>
        <p:spPr>
          <a:xfrm flipV="1">
            <a:off x="5795963" y="11969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Z6"/>
          <p:cNvPicPr>
            <a:picLocks noChangeAspect="1" noChangeArrowheads="1"/>
          </p:cNvPicPr>
          <p:nvPr/>
        </p:nvPicPr>
        <p:blipFill>
          <a:blip r:embed="rId2" cstate="print"/>
          <a:srcRect/>
          <a:stretch>
            <a:fillRect/>
          </a:stretch>
        </p:blipFill>
        <p:spPr bwMode="auto">
          <a:xfrm>
            <a:off x="0" y="0"/>
            <a:ext cx="9144000" cy="5300663"/>
          </a:xfrm>
          <a:prstGeom prst="rect">
            <a:avLst/>
          </a:prstGeom>
          <a:noFill/>
          <a:ln w="9525">
            <a:noFill/>
            <a:miter lim="800000"/>
            <a:headEnd/>
            <a:tailEnd/>
          </a:ln>
        </p:spPr>
      </p:pic>
      <p:sp>
        <p:nvSpPr>
          <p:cNvPr id="150530" name="6 Metin kutusu"/>
          <p:cNvSpPr txBox="1">
            <a:spLocks noChangeArrowheads="1"/>
          </p:cNvSpPr>
          <p:nvPr/>
        </p:nvSpPr>
        <p:spPr bwMode="auto">
          <a:xfrm>
            <a:off x="250825" y="5516563"/>
            <a:ext cx="8569325" cy="1069975"/>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 listesinde seçilen tüm taşınırlar görüntülenir.Taşınırların başındaki kutucuklar işaretlenir ve zimmet oluştur butonuna tıklanır.Bu ekrandan istenirse oluşturulan kayıtlar silinebilir.</a:t>
            </a:r>
          </a:p>
          <a:p>
            <a:pPr algn="just"/>
            <a:endParaRPr lang="tr-TR" b="1">
              <a:solidFill>
                <a:srgbClr val="000099"/>
              </a:solidFill>
            </a:endParaRPr>
          </a:p>
        </p:txBody>
      </p:sp>
      <p:cxnSp>
        <p:nvCxnSpPr>
          <p:cNvPr id="18" name="17 Düz Ok Bağlayıcısı"/>
          <p:cNvCxnSpPr/>
          <p:nvPr/>
        </p:nvCxnSpPr>
        <p:spPr>
          <a:xfrm flipV="1">
            <a:off x="2771775" y="14128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a:off x="2627313" y="47625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50534" name="11 Metin kutusu"/>
          <p:cNvSpPr txBox="1">
            <a:spLocks noChangeArrowheads="1"/>
          </p:cNvSpPr>
          <p:nvPr/>
        </p:nvSpPr>
        <p:spPr bwMode="auto">
          <a:xfrm>
            <a:off x="2627313" y="17732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50535" name="11 Metin kutusu"/>
          <p:cNvSpPr txBox="1">
            <a:spLocks noChangeArrowheads="1"/>
          </p:cNvSpPr>
          <p:nvPr/>
        </p:nvSpPr>
        <p:spPr bwMode="auto">
          <a:xfrm>
            <a:off x="2484438" y="1889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Z7"/>
          <p:cNvPicPr>
            <a:picLocks noChangeAspect="1" noChangeArrowheads="1"/>
          </p:cNvPicPr>
          <p:nvPr/>
        </p:nvPicPr>
        <p:blipFill>
          <a:blip r:embed="rId2" cstate="print"/>
          <a:srcRect/>
          <a:stretch>
            <a:fillRect/>
          </a:stretch>
        </p:blipFill>
        <p:spPr bwMode="auto">
          <a:xfrm>
            <a:off x="0" y="0"/>
            <a:ext cx="9144000" cy="4581525"/>
          </a:xfrm>
          <a:prstGeom prst="rect">
            <a:avLst/>
          </a:prstGeom>
          <a:noFill/>
          <a:ln w="9525">
            <a:noFill/>
            <a:miter lim="800000"/>
            <a:headEnd/>
            <a:tailEnd/>
          </a:ln>
        </p:spPr>
      </p:pic>
      <p:sp>
        <p:nvSpPr>
          <p:cNvPr id="151554" name="6 Metin kutusu"/>
          <p:cNvSpPr txBox="1">
            <a:spLocks noChangeArrowheads="1"/>
          </p:cNvSpPr>
          <p:nvPr/>
        </p:nvSpPr>
        <p:spPr bwMode="auto">
          <a:xfrm>
            <a:off x="395288" y="5300663"/>
            <a:ext cx="8569325" cy="825500"/>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 oluştur butonuna tıklandığında zimmet fişi kaydı yapılmış olur.Zimmet fişleri Onaysız Zimmet Fişleri veya Onaysız Taşınır İşlem Fişleri ekranından onaylanabilir.</a:t>
            </a:r>
          </a:p>
          <a:p>
            <a:pPr algn="just"/>
            <a:endParaRPr lang="tr-TR" b="1">
              <a:solidFill>
                <a:srgbClr val="000099"/>
              </a:solidFill>
            </a:endParaRPr>
          </a:p>
        </p:txBody>
      </p:sp>
      <p:sp>
        <p:nvSpPr>
          <p:cNvPr id="151556" name="Line 4"/>
          <p:cNvSpPr>
            <a:spLocks noChangeShapeType="1"/>
          </p:cNvSpPr>
          <p:nvPr/>
        </p:nvSpPr>
        <p:spPr bwMode="auto">
          <a:xfrm>
            <a:off x="4859338" y="1196975"/>
            <a:ext cx="1873250" cy="0"/>
          </a:xfrm>
          <a:prstGeom prst="line">
            <a:avLst/>
          </a:prstGeom>
          <a:noFill/>
          <a:ln w="9525">
            <a:solidFill>
              <a:srgbClr val="FF0000"/>
            </a:solidFill>
            <a:round/>
            <a:headEnd/>
            <a:tailEnd/>
          </a:ln>
          <a:effectLst/>
        </p:spPr>
        <p:txBody>
          <a:bodyPr/>
          <a:lstStyle/>
          <a:p>
            <a:endParaRPr lang="tr-TR"/>
          </a:p>
        </p:txBody>
      </p:sp>
      <p:sp>
        <p:nvSpPr>
          <p:cNvPr id="151557" name="Line 5"/>
          <p:cNvSpPr>
            <a:spLocks noChangeShapeType="1"/>
          </p:cNvSpPr>
          <p:nvPr/>
        </p:nvSpPr>
        <p:spPr bwMode="auto">
          <a:xfrm>
            <a:off x="5867400" y="1412875"/>
            <a:ext cx="1584325" cy="0"/>
          </a:xfrm>
          <a:prstGeom prst="line">
            <a:avLst/>
          </a:prstGeom>
          <a:noFill/>
          <a:ln w="9525">
            <a:solidFill>
              <a:srgbClr val="FF0000"/>
            </a:solidFill>
            <a:round/>
            <a:headEnd/>
            <a:tailEnd/>
          </a:ln>
          <a:effectLst/>
        </p:spPr>
        <p:txBody>
          <a:bodyPr/>
          <a:lstStyle/>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descr="Z8"/>
          <p:cNvPicPr>
            <a:picLocks noChangeAspect="1" noChangeArrowheads="1"/>
          </p:cNvPicPr>
          <p:nvPr/>
        </p:nvPicPr>
        <p:blipFill>
          <a:blip r:embed="rId2" cstate="print"/>
          <a:srcRect/>
          <a:stretch>
            <a:fillRect/>
          </a:stretch>
        </p:blipFill>
        <p:spPr bwMode="auto">
          <a:xfrm>
            <a:off x="0" y="0"/>
            <a:ext cx="9144000" cy="5445125"/>
          </a:xfrm>
          <a:prstGeom prst="rect">
            <a:avLst/>
          </a:prstGeom>
          <a:noFill/>
          <a:ln w="9525">
            <a:noFill/>
            <a:miter lim="800000"/>
            <a:headEnd/>
            <a:tailEnd/>
          </a:ln>
        </p:spPr>
      </p:pic>
      <p:sp>
        <p:nvSpPr>
          <p:cNvPr id="152578" name="6 Metin kutusu"/>
          <p:cNvSpPr txBox="1">
            <a:spLocks noChangeArrowheads="1"/>
          </p:cNvSpPr>
          <p:nvPr/>
        </p:nvSpPr>
        <p:spPr bwMode="auto">
          <a:xfrm>
            <a:off x="323850" y="5876925"/>
            <a:ext cx="8569325" cy="581025"/>
          </a:xfrm>
          <a:prstGeom prst="rect">
            <a:avLst/>
          </a:prstGeom>
          <a:noFill/>
          <a:ln w="9525">
            <a:noFill/>
            <a:miter lim="800000"/>
            <a:headEnd/>
            <a:tailEnd/>
          </a:ln>
        </p:spPr>
        <p:txBody>
          <a:bodyPr>
            <a:spAutoFit/>
          </a:bodyPr>
          <a:lstStyle/>
          <a:p>
            <a:pPr algn="just"/>
            <a:r>
              <a:rPr lang="tr-TR" b="1">
                <a:solidFill>
                  <a:srgbClr val="000099"/>
                </a:solidFill>
                <a:latin typeface="Arial" charset="0"/>
              </a:rPr>
              <a:t>Onaysız olarak oluşan zimmet fişinin üzerine tıklanır ve onayla butonu ile zimmet fişi onaylanır.</a:t>
            </a:r>
          </a:p>
        </p:txBody>
      </p:sp>
      <p:cxnSp>
        <p:nvCxnSpPr>
          <p:cNvPr id="18" name="17 Düz Ok Bağlayıcısı"/>
          <p:cNvCxnSpPr/>
          <p:nvPr/>
        </p:nvCxnSpPr>
        <p:spPr>
          <a:xfrm flipV="1">
            <a:off x="3132138" y="19891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a:off x="3132138" y="47625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15 Düz Ok Bağlayıcısı"/>
          <p:cNvCxnSpPr/>
          <p:nvPr/>
        </p:nvCxnSpPr>
        <p:spPr>
          <a:xfrm>
            <a:off x="5292725" y="90805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52583" name="11 Metin kutusu"/>
          <p:cNvSpPr txBox="1">
            <a:spLocks noChangeArrowheads="1"/>
          </p:cNvSpPr>
          <p:nvPr/>
        </p:nvSpPr>
        <p:spPr bwMode="auto">
          <a:xfrm>
            <a:off x="2987675" y="1889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52584" name="11 Metin kutusu"/>
          <p:cNvSpPr txBox="1">
            <a:spLocks noChangeArrowheads="1"/>
          </p:cNvSpPr>
          <p:nvPr/>
        </p:nvSpPr>
        <p:spPr bwMode="auto">
          <a:xfrm>
            <a:off x="2987675" y="23495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52585" name="11 Metin kutusu"/>
          <p:cNvSpPr txBox="1">
            <a:spLocks noChangeArrowheads="1"/>
          </p:cNvSpPr>
          <p:nvPr/>
        </p:nvSpPr>
        <p:spPr bwMode="auto">
          <a:xfrm>
            <a:off x="5148263" y="5492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Z9"/>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sp>
        <p:nvSpPr>
          <p:cNvPr id="153602" name="6 Metin kutusu"/>
          <p:cNvSpPr txBox="1">
            <a:spLocks noChangeArrowheads="1"/>
          </p:cNvSpPr>
          <p:nvPr/>
        </p:nvSpPr>
        <p:spPr bwMode="auto">
          <a:xfrm>
            <a:off x="323850" y="5876925"/>
            <a:ext cx="8569325" cy="581025"/>
          </a:xfrm>
          <a:prstGeom prst="rect">
            <a:avLst/>
          </a:prstGeom>
          <a:noFill/>
          <a:ln w="9525">
            <a:noFill/>
            <a:miter lim="800000"/>
            <a:headEnd/>
            <a:tailEnd/>
          </a:ln>
        </p:spPr>
        <p:txBody>
          <a:bodyPr>
            <a:spAutoFit/>
          </a:bodyPr>
          <a:lstStyle/>
          <a:p>
            <a:pPr algn="just"/>
            <a:r>
              <a:rPr lang="tr-TR" b="1">
                <a:solidFill>
                  <a:srgbClr val="000099"/>
                </a:solidFill>
                <a:latin typeface="Arial" charset="0"/>
              </a:rPr>
              <a:t>Onayla butonuna tıklandığında sistem yukarıdaki uyarıyı verir işlem doğru ise evet butonuna tıklanır.</a:t>
            </a:r>
          </a:p>
        </p:txBody>
      </p:sp>
      <p:cxnSp>
        <p:nvCxnSpPr>
          <p:cNvPr id="18" name="17 Düz Ok Bağlayıcısı"/>
          <p:cNvCxnSpPr/>
          <p:nvPr/>
        </p:nvCxnSpPr>
        <p:spPr>
          <a:xfrm flipV="1">
            <a:off x="4572000" y="41497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Z10"/>
          <p:cNvPicPr>
            <a:picLocks noChangeAspect="1" noChangeArrowheads="1"/>
          </p:cNvPicPr>
          <p:nvPr/>
        </p:nvPicPr>
        <p:blipFill>
          <a:blip r:embed="rId2" cstate="print"/>
          <a:srcRect/>
          <a:stretch>
            <a:fillRect/>
          </a:stretch>
        </p:blipFill>
        <p:spPr bwMode="auto">
          <a:xfrm>
            <a:off x="0" y="0"/>
            <a:ext cx="9144000" cy="5300663"/>
          </a:xfrm>
          <a:prstGeom prst="rect">
            <a:avLst/>
          </a:prstGeom>
          <a:noFill/>
          <a:ln w="9525">
            <a:noFill/>
            <a:miter lim="800000"/>
            <a:headEnd/>
            <a:tailEnd/>
          </a:ln>
        </p:spPr>
      </p:pic>
      <p:sp>
        <p:nvSpPr>
          <p:cNvPr id="154626" name="6 Metin kutusu"/>
          <p:cNvSpPr txBox="1">
            <a:spLocks noChangeArrowheads="1"/>
          </p:cNvSpPr>
          <p:nvPr/>
        </p:nvSpPr>
        <p:spPr bwMode="auto">
          <a:xfrm>
            <a:off x="323850" y="5876925"/>
            <a:ext cx="8569325" cy="581025"/>
          </a:xfrm>
          <a:prstGeom prst="rect">
            <a:avLst/>
          </a:prstGeom>
          <a:noFill/>
          <a:ln w="9525">
            <a:noFill/>
            <a:miter lim="800000"/>
            <a:headEnd/>
            <a:tailEnd/>
          </a:ln>
        </p:spPr>
        <p:txBody>
          <a:bodyPr>
            <a:spAutoFit/>
          </a:bodyPr>
          <a:lstStyle/>
          <a:p>
            <a:pPr algn="just"/>
            <a:r>
              <a:rPr lang="tr-TR" b="1">
                <a:solidFill>
                  <a:srgbClr val="000099"/>
                </a:solidFill>
                <a:latin typeface="Arial" charset="0"/>
              </a:rPr>
              <a:t>Yukarıdaki uyarı görüntülendiğinde işlem tamamlanmış olur ve zimmet fişinin raporu alınır.</a:t>
            </a:r>
          </a:p>
        </p:txBody>
      </p:sp>
      <p:cxnSp>
        <p:nvCxnSpPr>
          <p:cNvPr id="18" name="17 Düz Ok Bağlayıcısı"/>
          <p:cNvCxnSpPr/>
          <p:nvPr/>
        </p:nvCxnSpPr>
        <p:spPr>
          <a:xfrm flipV="1">
            <a:off x="5867400" y="37163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Z11"/>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sp>
        <p:nvSpPr>
          <p:cNvPr id="155650" name="6 Metin kutusu"/>
          <p:cNvSpPr txBox="1">
            <a:spLocks noChangeArrowheads="1"/>
          </p:cNvSpPr>
          <p:nvPr/>
        </p:nvSpPr>
        <p:spPr bwMode="auto">
          <a:xfrm>
            <a:off x="323850" y="5876925"/>
            <a:ext cx="8569325" cy="825500"/>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 fişinde sol tarafı zimmeti yapan Taşınır Kayıt ve Kontrol Yetkilisi sağ tarafı zimmet yapan kişi imzalar.Zimmet fişi 2 nüsha düzenlenir. 1 nüshası zimmet yapılan kişiye diğer nüshası ise arşiv için dosyalanır.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81987" cy="5904656"/>
          </a:xfrm>
        </p:spPr>
        <p:txBody>
          <a:bodyPr>
            <a:normAutofit fontScale="90000"/>
          </a:bodyPr>
          <a:lstStyle/>
          <a:p>
            <a:pPr fontAlgn="auto">
              <a:spcAft>
                <a:spcPts val="0"/>
              </a:spcAft>
              <a:defRPr/>
            </a:pPr>
            <a:r>
              <a:rPr lang="tr-TR" sz="2800" dirty="0" smtClean="0">
                <a:solidFill>
                  <a:srgbClr val="FF0000"/>
                </a:solidFill>
              </a:rPr>
              <a:t>Seminer Sunum PLANI</a:t>
            </a:r>
            <a:r>
              <a:rPr lang="tr-TR" sz="2800" dirty="0" smtClean="0">
                <a:solidFill>
                  <a:schemeClr val="tx1"/>
                </a:solidFill>
              </a:rPr>
              <a:t/>
            </a:r>
            <a:br>
              <a:rPr lang="tr-TR" sz="2800" dirty="0" smtClean="0">
                <a:solidFill>
                  <a:schemeClr val="tx1"/>
                </a:solidFill>
              </a:rPr>
            </a:br>
            <a:r>
              <a:rPr lang="tr-TR" sz="2800" dirty="0" smtClean="0">
                <a:solidFill>
                  <a:schemeClr val="tx1"/>
                </a:solidFill>
              </a:rPr>
              <a:t/>
            </a:r>
            <a:br>
              <a:rPr lang="tr-TR" sz="2800" dirty="0" smtClean="0">
                <a:solidFill>
                  <a:schemeClr val="tx1"/>
                </a:solidFill>
              </a:rPr>
            </a:br>
            <a:r>
              <a:rPr lang="tr-TR" sz="2800" dirty="0" smtClean="0">
                <a:solidFill>
                  <a:schemeClr val="tx1"/>
                </a:solidFill>
              </a:rPr>
              <a:t>1. Strateji Geliştirme Başkanlığı </a:t>
            </a:r>
            <a:r>
              <a:rPr lang="tr-TR" sz="2800" dirty="0" err="1" smtClean="0">
                <a:solidFill>
                  <a:schemeClr val="tx1"/>
                </a:solidFill>
              </a:rPr>
              <a:t>nın</a:t>
            </a:r>
            <a:r>
              <a:rPr lang="tr-TR" sz="2800" dirty="0" smtClean="0">
                <a:solidFill>
                  <a:schemeClr val="tx1"/>
                </a:solidFill>
              </a:rPr>
              <a:t> görevi ve yetkileri nelerdir?</a:t>
            </a:r>
            <a:br>
              <a:rPr lang="tr-TR" sz="2800" dirty="0" smtClean="0">
                <a:solidFill>
                  <a:schemeClr val="tx1"/>
                </a:solidFill>
              </a:rPr>
            </a:br>
            <a:r>
              <a:rPr lang="tr-TR" sz="2800" dirty="0" smtClean="0">
                <a:solidFill>
                  <a:schemeClr val="tx1"/>
                </a:solidFill>
              </a:rPr>
              <a:t>2. Taşınır kesin hesabı nasıl çıkarılıyor?</a:t>
            </a:r>
            <a:br>
              <a:rPr lang="tr-TR" sz="2800" dirty="0" smtClean="0">
                <a:solidFill>
                  <a:schemeClr val="tx1"/>
                </a:solidFill>
              </a:rPr>
            </a:br>
            <a:r>
              <a:rPr lang="tr-TR" sz="2800" dirty="0" smtClean="0">
                <a:solidFill>
                  <a:schemeClr val="tx1"/>
                </a:solidFill>
              </a:rPr>
              <a:t>3. Kurum tanımlama işlemleri (Bölünen/birleşen okullar)</a:t>
            </a:r>
            <a:br>
              <a:rPr lang="tr-TR" sz="2800" dirty="0" smtClean="0">
                <a:solidFill>
                  <a:schemeClr val="tx1"/>
                </a:solidFill>
              </a:rPr>
            </a:br>
            <a:r>
              <a:rPr lang="tr-TR" sz="2800" dirty="0" smtClean="0">
                <a:solidFill>
                  <a:schemeClr val="tx1"/>
                </a:solidFill>
              </a:rPr>
              <a:t>4. Harcama yetkilileri/</a:t>
            </a:r>
            <a:r>
              <a:rPr lang="tr-TR" sz="2800" dirty="0" err="1" smtClean="0">
                <a:solidFill>
                  <a:schemeClr val="tx1"/>
                </a:solidFill>
              </a:rPr>
              <a:t>Tkkylerin</a:t>
            </a:r>
            <a:r>
              <a:rPr lang="tr-TR" sz="2800" dirty="0" smtClean="0">
                <a:solidFill>
                  <a:schemeClr val="tx1"/>
                </a:solidFill>
              </a:rPr>
              <a:t> sorumlulukları,</a:t>
            </a:r>
            <a:br>
              <a:rPr lang="tr-TR" sz="2800" dirty="0" smtClean="0">
                <a:solidFill>
                  <a:schemeClr val="tx1"/>
                </a:solidFill>
              </a:rPr>
            </a:br>
            <a:r>
              <a:rPr lang="tr-TR" sz="2800" dirty="0" smtClean="0">
                <a:solidFill>
                  <a:schemeClr val="tx1"/>
                </a:solidFill>
              </a:rPr>
              <a:t>5. Tüketime verme işlemleri ve istek birim yetkilileri,</a:t>
            </a:r>
            <a:br>
              <a:rPr lang="tr-TR" sz="2800" dirty="0" smtClean="0">
                <a:solidFill>
                  <a:schemeClr val="tx1"/>
                </a:solidFill>
              </a:rPr>
            </a:br>
            <a:r>
              <a:rPr lang="tr-TR" sz="2800" dirty="0" smtClean="0">
                <a:solidFill>
                  <a:schemeClr val="tx1"/>
                </a:solidFill>
              </a:rPr>
              <a:t>6. Zimmet işlemleri ve sorumluluk,</a:t>
            </a:r>
            <a:br>
              <a:rPr lang="tr-TR" sz="2800" dirty="0" smtClean="0">
                <a:solidFill>
                  <a:schemeClr val="tx1"/>
                </a:solidFill>
              </a:rPr>
            </a:br>
            <a:r>
              <a:rPr lang="tr-TR" sz="2800" dirty="0" smtClean="0">
                <a:solidFill>
                  <a:schemeClr val="tx1"/>
                </a:solidFill>
              </a:rPr>
              <a:t>7. Öğretmenevleri,</a:t>
            </a:r>
            <a:br>
              <a:rPr lang="tr-TR" sz="2800" dirty="0" smtClean="0">
                <a:solidFill>
                  <a:schemeClr val="tx1"/>
                </a:solidFill>
              </a:rPr>
            </a:br>
            <a:r>
              <a:rPr lang="tr-TR" sz="2800" dirty="0" smtClean="0">
                <a:solidFill>
                  <a:schemeClr val="tx1"/>
                </a:solidFill>
              </a:rPr>
              <a:t>8. FATİH projesi,</a:t>
            </a:r>
            <a:br>
              <a:rPr lang="tr-TR" sz="2800" dirty="0" smtClean="0">
                <a:solidFill>
                  <a:schemeClr val="tx1"/>
                </a:solidFill>
              </a:rPr>
            </a:br>
            <a:r>
              <a:rPr lang="tr-TR" sz="2800" dirty="0" smtClean="0">
                <a:solidFill>
                  <a:schemeClr val="tx1"/>
                </a:solidFill>
              </a:rPr>
              <a:t>9. Hata Düzeltme İşlemleri</a:t>
            </a:r>
            <a:br>
              <a:rPr lang="tr-TR" sz="2800" dirty="0" smtClean="0">
                <a:solidFill>
                  <a:schemeClr val="tx1"/>
                </a:solidFill>
              </a:rPr>
            </a:br>
            <a:r>
              <a:rPr lang="tr-TR" sz="2800" dirty="0" smtClean="0">
                <a:solidFill>
                  <a:schemeClr val="tx1"/>
                </a:solidFill>
              </a:rPr>
              <a:t>10. Hurda İşlemleri</a:t>
            </a:r>
            <a:br>
              <a:rPr lang="tr-TR" sz="2800" dirty="0" smtClean="0">
                <a:solidFill>
                  <a:schemeClr val="tx1"/>
                </a:solidFill>
              </a:rPr>
            </a:br>
            <a:r>
              <a:rPr lang="tr-TR" sz="2800" dirty="0" smtClean="0">
                <a:solidFill>
                  <a:schemeClr val="tx1"/>
                </a:solidFill>
              </a:rPr>
              <a:t>11. Sıkça sorulan sorular</a:t>
            </a:r>
            <a:br>
              <a:rPr lang="tr-TR" sz="2800" dirty="0" smtClean="0">
                <a:solidFill>
                  <a:schemeClr val="tx1"/>
                </a:solidFill>
              </a:rPr>
            </a:br>
            <a:endParaRPr lang="tr-TR" sz="2800" dirty="0">
              <a:solidFill>
                <a:schemeClr val="tx1"/>
              </a:solidFill>
            </a:endParaRPr>
          </a:p>
        </p:txBody>
      </p:sp>
      <p:sp>
        <p:nvSpPr>
          <p:cNvPr id="7171"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CCF7B8DA-543E-4E10-AB9E-1CFC98D679B4}" type="slidenum">
              <a:rPr lang="tr-TR" sz="1200">
                <a:solidFill>
                  <a:srgbClr val="04617B"/>
                </a:solidFill>
              </a:rPr>
              <a:pPr eaLnBrk="1" hangingPunct="1"/>
              <a:t>2</a:t>
            </a:fld>
            <a:endParaRPr lang="tr-TR" sz="1200">
              <a:solidFill>
                <a:srgbClr val="04617B"/>
              </a:solidFill>
            </a:endParaRPr>
          </a:p>
        </p:txBody>
      </p:sp>
    </p:spTree>
    <p:extLst>
      <p:ext uri="{BB962C8B-B14F-4D97-AF65-F5344CB8AC3E}">
        <p14:creationId xmlns:p14="http://schemas.microsoft.com/office/powerpoint/2010/main" xmlns="" val="225266980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1 Başlık"/>
          <p:cNvSpPr>
            <a:spLocks/>
          </p:cNvSpPr>
          <p:nvPr/>
        </p:nvSpPr>
        <p:spPr bwMode="auto">
          <a:xfrm>
            <a:off x="323850" y="2565400"/>
            <a:ext cx="8497888" cy="1296988"/>
          </a:xfrm>
          <a:prstGeom prst="rect">
            <a:avLst/>
          </a:prstGeom>
          <a:noFill/>
          <a:ln w="9525">
            <a:noFill/>
            <a:miter lim="800000"/>
            <a:headEnd/>
            <a:tailEnd/>
          </a:ln>
        </p:spPr>
        <p:txBody>
          <a:bodyPr lIns="0" rIns="0" bIns="0" anchor="b"/>
          <a:lstStyle/>
          <a:p>
            <a:pPr algn="ctr"/>
            <a:r>
              <a:rPr lang="tr-TR" sz="5400" b="1">
                <a:solidFill>
                  <a:srgbClr val="000099"/>
                </a:solidFill>
                <a:latin typeface="Arial" charset="0"/>
              </a:rPr>
              <a:t>ZİMMET İADE</a:t>
            </a:r>
            <a:endParaRPr lang="tr-TR" sz="4800" b="1">
              <a:solidFill>
                <a:srgbClr val="000099"/>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Z12"/>
          <p:cNvPicPr>
            <a:picLocks noChangeAspect="1" noChangeArrowheads="1"/>
          </p:cNvPicPr>
          <p:nvPr/>
        </p:nvPicPr>
        <p:blipFill>
          <a:blip r:embed="rId2" cstate="print"/>
          <a:srcRect/>
          <a:stretch>
            <a:fillRect/>
          </a:stretch>
        </p:blipFill>
        <p:spPr bwMode="auto">
          <a:xfrm>
            <a:off x="0" y="0"/>
            <a:ext cx="9144000" cy="5445125"/>
          </a:xfrm>
          <a:prstGeom prst="rect">
            <a:avLst/>
          </a:prstGeom>
          <a:noFill/>
          <a:ln w="9525">
            <a:noFill/>
            <a:miter lim="800000"/>
            <a:headEnd/>
            <a:tailEnd/>
          </a:ln>
        </p:spPr>
      </p:pic>
      <p:sp>
        <p:nvSpPr>
          <p:cNvPr id="157698" name="6 Metin kutusu"/>
          <p:cNvSpPr txBox="1">
            <a:spLocks noChangeArrowheads="1"/>
          </p:cNvSpPr>
          <p:nvPr/>
        </p:nvSpPr>
        <p:spPr bwMode="auto">
          <a:xfrm>
            <a:off x="250825" y="5589588"/>
            <a:ext cx="8569325" cy="1069975"/>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 Arama ve İade ekranından zimmet verilen kişi yada ürüne göre arama yapabileceğimiz iki ekran görüntülenir.Kişiye veya birime verilen zimmet ekranından kişinin TC Kimlik Nosu, adı veya birimin adı seçilerek zimmet sorgula butonu ile malzemeler listelenir.</a:t>
            </a:r>
          </a:p>
        </p:txBody>
      </p:sp>
      <p:cxnSp>
        <p:nvCxnSpPr>
          <p:cNvPr id="10" name="9 Düz Ok Bağlayıcısı"/>
          <p:cNvCxnSpPr/>
          <p:nvPr/>
        </p:nvCxnSpPr>
        <p:spPr>
          <a:xfrm flipH="1">
            <a:off x="5003800" y="1341438"/>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5003800" y="1557338"/>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a:off x="7740650" y="15573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57703" name="11 Metin kutusu"/>
          <p:cNvSpPr txBox="1">
            <a:spLocks noChangeArrowheads="1"/>
          </p:cNvSpPr>
          <p:nvPr/>
        </p:nvSpPr>
        <p:spPr bwMode="auto">
          <a:xfrm>
            <a:off x="5292725" y="11255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57704" name="11 Metin kutusu"/>
          <p:cNvSpPr txBox="1">
            <a:spLocks noChangeArrowheads="1"/>
          </p:cNvSpPr>
          <p:nvPr/>
        </p:nvSpPr>
        <p:spPr bwMode="auto">
          <a:xfrm>
            <a:off x="5292725" y="14128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57705" name="11 Metin kutusu"/>
          <p:cNvSpPr txBox="1">
            <a:spLocks noChangeArrowheads="1"/>
          </p:cNvSpPr>
          <p:nvPr/>
        </p:nvSpPr>
        <p:spPr bwMode="auto">
          <a:xfrm>
            <a:off x="7596188" y="11969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Z13"/>
          <p:cNvPicPr>
            <a:picLocks noChangeAspect="1" noChangeArrowheads="1"/>
          </p:cNvPicPr>
          <p:nvPr/>
        </p:nvPicPr>
        <p:blipFill>
          <a:blip r:embed="rId2" cstate="print"/>
          <a:srcRect/>
          <a:stretch>
            <a:fillRect/>
          </a:stretch>
        </p:blipFill>
        <p:spPr bwMode="auto">
          <a:xfrm>
            <a:off x="0" y="0"/>
            <a:ext cx="9144000" cy="4752975"/>
          </a:xfrm>
          <a:prstGeom prst="rect">
            <a:avLst/>
          </a:prstGeom>
          <a:noFill/>
          <a:ln w="9525">
            <a:noFill/>
            <a:miter lim="800000"/>
            <a:headEnd/>
            <a:tailEnd/>
          </a:ln>
        </p:spPr>
      </p:pic>
      <p:sp>
        <p:nvSpPr>
          <p:cNvPr id="158722" name="6 Metin kutusu"/>
          <p:cNvSpPr txBox="1">
            <a:spLocks noChangeArrowheads="1"/>
          </p:cNvSpPr>
          <p:nvPr/>
        </p:nvSpPr>
        <p:spPr bwMode="auto">
          <a:xfrm>
            <a:off x="250825" y="5516563"/>
            <a:ext cx="8569325" cy="581025"/>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Zimmetten düşülecek malzemelerin başındaki kutucuk işaretlenir ve zimmet iade butonuna tıklanır.</a:t>
            </a:r>
          </a:p>
        </p:txBody>
      </p:sp>
      <p:cxnSp>
        <p:nvCxnSpPr>
          <p:cNvPr id="18" name="17 Düz Ok Bağlayıcısı"/>
          <p:cNvCxnSpPr/>
          <p:nvPr/>
        </p:nvCxnSpPr>
        <p:spPr>
          <a:xfrm flipV="1">
            <a:off x="2339975" y="335756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58726" name="11 Metin kutusu"/>
          <p:cNvSpPr txBox="1">
            <a:spLocks noChangeArrowheads="1"/>
          </p:cNvSpPr>
          <p:nvPr/>
        </p:nvSpPr>
        <p:spPr bwMode="auto">
          <a:xfrm>
            <a:off x="8316913" y="22764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58727" name="11 Metin kutusu"/>
          <p:cNvSpPr txBox="1">
            <a:spLocks noChangeArrowheads="1"/>
          </p:cNvSpPr>
          <p:nvPr/>
        </p:nvSpPr>
        <p:spPr bwMode="auto">
          <a:xfrm>
            <a:off x="2195513" y="37163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cxnSp>
        <p:nvCxnSpPr>
          <p:cNvPr id="2" name="17 Düz Ok Bağlayıcısı"/>
          <p:cNvCxnSpPr/>
          <p:nvPr/>
        </p:nvCxnSpPr>
        <p:spPr>
          <a:xfrm flipV="1">
            <a:off x="5435600" y="45815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58729" name="11 Metin kutusu"/>
          <p:cNvSpPr txBox="1">
            <a:spLocks noChangeArrowheads="1"/>
          </p:cNvSpPr>
          <p:nvPr/>
        </p:nvSpPr>
        <p:spPr bwMode="auto">
          <a:xfrm>
            <a:off x="5292725" y="494188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Z14"/>
          <p:cNvPicPr>
            <a:picLocks noChangeAspect="1" noChangeArrowheads="1"/>
          </p:cNvPicPr>
          <p:nvPr/>
        </p:nvPicPr>
        <p:blipFill>
          <a:blip r:embed="rId2" cstate="print"/>
          <a:srcRect/>
          <a:stretch>
            <a:fillRect/>
          </a:stretch>
        </p:blipFill>
        <p:spPr bwMode="auto">
          <a:xfrm>
            <a:off x="0" y="0"/>
            <a:ext cx="9144000" cy="5300663"/>
          </a:xfrm>
          <a:prstGeom prst="rect">
            <a:avLst/>
          </a:prstGeom>
          <a:noFill/>
          <a:ln w="9525">
            <a:noFill/>
            <a:miter lim="800000"/>
            <a:headEnd/>
            <a:tailEnd/>
          </a:ln>
        </p:spPr>
      </p:pic>
      <p:sp>
        <p:nvSpPr>
          <p:cNvPr id="159746" name="6 Metin kutusu"/>
          <p:cNvSpPr txBox="1">
            <a:spLocks noChangeArrowheads="1"/>
          </p:cNvSpPr>
          <p:nvPr/>
        </p:nvSpPr>
        <p:spPr bwMode="auto">
          <a:xfrm>
            <a:off x="250825" y="5589588"/>
            <a:ext cx="8569325" cy="336550"/>
          </a:xfrm>
          <a:prstGeom prst="rect">
            <a:avLst/>
          </a:prstGeom>
          <a:noFill/>
          <a:ln w="9525">
            <a:noFill/>
            <a:miter lim="800000"/>
            <a:headEnd/>
            <a:tailEnd/>
          </a:ln>
        </p:spPr>
        <p:txBody>
          <a:bodyPr>
            <a:spAutoFit/>
          </a:bodyPr>
          <a:lstStyle/>
          <a:p>
            <a:pPr algn="just"/>
            <a:r>
              <a:rPr lang="tr-TR" b="1">
                <a:solidFill>
                  <a:srgbClr val="000099"/>
                </a:solidFill>
                <a:latin typeface="Arial" charset="0"/>
              </a:rPr>
              <a:t>Yukarıdaki uyarı görüntülenir ve tamam butonuna tıklanır.</a:t>
            </a:r>
          </a:p>
        </p:txBody>
      </p:sp>
      <p:cxnSp>
        <p:nvCxnSpPr>
          <p:cNvPr id="18" name="17 Düz Ok Bağlayıcısı"/>
          <p:cNvCxnSpPr/>
          <p:nvPr/>
        </p:nvCxnSpPr>
        <p:spPr>
          <a:xfrm flipV="1">
            <a:off x="4787900" y="29972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Z15"/>
          <p:cNvPicPr>
            <a:picLocks noChangeAspect="1" noChangeArrowheads="1"/>
          </p:cNvPicPr>
          <p:nvPr/>
        </p:nvPicPr>
        <p:blipFill>
          <a:blip r:embed="rId2" cstate="print"/>
          <a:srcRect/>
          <a:stretch>
            <a:fillRect/>
          </a:stretch>
        </p:blipFill>
        <p:spPr bwMode="auto">
          <a:xfrm>
            <a:off x="0" y="0"/>
            <a:ext cx="9144000" cy="5373688"/>
          </a:xfrm>
          <a:prstGeom prst="rect">
            <a:avLst/>
          </a:prstGeom>
          <a:noFill/>
          <a:ln w="9525">
            <a:noFill/>
            <a:miter lim="800000"/>
            <a:headEnd/>
            <a:tailEnd/>
          </a:ln>
        </p:spPr>
      </p:pic>
      <p:sp>
        <p:nvSpPr>
          <p:cNvPr id="160770" name="6 Metin kutusu"/>
          <p:cNvSpPr txBox="1">
            <a:spLocks noChangeArrowheads="1"/>
          </p:cNvSpPr>
          <p:nvPr/>
        </p:nvSpPr>
        <p:spPr bwMode="auto">
          <a:xfrm>
            <a:off x="250825" y="5589588"/>
            <a:ext cx="8569325" cy="336550"/>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 iade fişlerine tıklanarak iade edilen malzemeler görüntülenir.</a:t>
            </a:r>
          </a:p>
        </p:txBody>
      </p:sp>
      <p:cxnSp>
        <p:nvCxnSpPr>
          <p:cNvPr id="16" name="15 Düz Ok Bağlayıcısı"/>
          <p:cNvCxnSpPr/>
          <p:nvPr/>
        </p:nvCxnSpPr>
        <p:spPr>
          <a:xfrm>
            <a:off x="6443663" y="486886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60774" name="11 Metin kutusu"/>
          <p:cNvSpPr txBox="1">
            <a:spLocks noChangeArrowheads="1"/>
          </p:cNvSpPr>
          <p:nvPr/>
        </p:nvSpPr>
        <p:spPr bwMode="auto">
          <a:xfrm>
            <a:off x="6300788" y="45085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Z16"/>
          <p:cNvPicPr>
            <a:picLocks noChangeAspect="1" noChangeArrowheads="1"/>
          </p:cNvPicPr>
          <p:nvPr/>
        </p:nvPicPr>
        <p:blipFill>
          <a:blip r:embed="rId2" cstate="print"/>
          <a:srcRect/>
          <a:stretch>
            <a:fillRect/>
          </a:stretch>
        </p:blipFill>
        <p:spPr bwMode="auto">
          <a:xfrm>
            <a:off x="0" y="0"/>
            <a:ext cx="9144000" cy="5589588"/>
          </a:xfrm>
          <a:prstGeom prst="rect">
            <a:avLst/>
          </a:prstGeom>
          <a:noFill/>
          <a:ln w="9525">
            <a:noFill/>
            <a:miter lim="800000"/>
            <a:headEnd/>
            <a:tailEnd/>
          </a:ln>
        </p:spPr>
      </p:pic>
      <p:sp>
        <p:nvSpPr>
          <p:cNvPr id="161794" name="6 Metin kutusu"/>
          <p:cNvSpPr txBox="1">
            <a:spLocks noChangeArrowheads="1"/>
          </p:cNvSpPr>
          <p:nvPr/>
        </p:nvSpPr>
        <p:spPr bwMode="auto">
          <a:xfrm>
            <a:off x="395288" y="5876925"/>
            <a:ext cx="8569325" cy="336550"/>
          </a:xfrm>
          <a:prstGeom prst="rect">
            <a:avLst/>
          </a:prstGeom>
          <a:noFill/>
          <a:ln w="9525">
            <a:noFill/>
            <a:miter lim="800000"/>
            <a:headEnd/>
            <a:tailEnd/>
          </a:ln>
        </p:spPr>
        <p:txBody>
          <a:bodyPr>
            <a:spAutoFit/>
          </a:bodyPr>
          <a:lstStyle/>
          <a:p>
            <a:pPr algn="just"/>
            <a:r>
              <a:rPr lang="tr-TR" b="1">
                <a:solidFill>
                  <a:srgbClr val="000099"/>
                </a:solidFill>
                <a:latin typeface="Arial" charset="0"/>
              </a:rPr>
              <a:t>Zimmet iade rapor göster butonuna tıklanarak rapor görüntülenir.</a:t>
            </a:r>
          </a:p>
        </p:txBody>
      </p:sp>
      <p:cxnSp>
        <p:nvCxnSpPr>
          <p:cNvPr id="18" name="17 Düz Ok Bağlayıcısı"/>
          <p:cNvCxnSpPr/>
          <p:nvPr/>
        </p:nvCxnSpPr>
        <p:spPr>
          <a:xfrm flipV="1">
            <a:off x="3348038" y="25654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61797" name="11 Metin kutusu"/>
          <p:cNvSpPr txBox="1">
            <a:spLocks noChangeArrowheads="1"/>
          </p:cNvSpPr>
          <p:nvPr/>
        </p:nvSpPr>
        <p:spPr bwMode="auto">
          <a:xfrm>
            <a:off x="3203575" y="29241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cxnSp>
        <p:nvCxnSpPr>
          <p:cNvPr id="16" name="15 Düz Ok Bağlayıcısı"/>
          <p:cNvCxnSpPr/>
          <p:nvPr/>
        </p:nvCxnSpPr>
        <p:spPr>
          <a:xfrm>
            <a:off x="4067175" y="11255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61799" name="11 Metin kutusu"/>
          <p:cNvSpPr txBox="1">
            <a:spLocks noChangeArrowheads="1"/>
          </p:cNvSpPr>
          <p:nvPr/>
        </p:nvSpPr>
        <p:spPr bwMode="auto">
          <a:xfrm>
            <a:off x="3924300" y="7651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4" descr="Z17"/>
          <p:cNvPicPr>
            <a:picLocks noChangeAspect="1" noChangeArrowheads="1"/>
          </p:cNvPicPr>
          <p:nvPr/>
        </p:nvPicPr>
        <p:blipFill>
          <a:blip r:embed="rId2" cstate="print"/>
          <a:srcRect/>
          <a:stretch>
            <a:fillRect/>
          </a:stretch>
        </p:blipFill>
        <p:spPr bwMode="auto">
          <a:xfrm>
            <a:off x="0" y="0"/>
            <a:ext cx="9144000" cy="6237288"/>
          </a:xfrm>
          <a:prstGeom prst="rect">
            <a:avLst/>
          </a:prstGeom>
          <a:noFill/>
          <a:ln w="9525">
            <a:noFill/>
            <a:miter lim="800000"/>
            <a:headEnd/>
            <a:tailEnd/>
          </a:ln>
        </p:spPr>
      </p:pic>
      <p:sp>
        <p:nvSpPr>
          <p:cNvPr id="162818" name="6 Metin kutusu"/>
          <p:cNvSpPr txBox="1">
            <a:spLocks noChangeArrowheads="1"/>
          </p:cNvSpPr>
          <p:nvPr/>
        </p:nvSpPr>
        <p:spPr bwMode="auto">
          <a:xfrm>
            <a:off x="250825" y="6308725"/>
            <a:ext cx="8569325" cy="581025"/>
          </a:xfrm>
          <a:prstGeom prst="rect">
            <a:avLst/>
          </a:prstGeom>
          <a:noFill/>
          <a:ln w="9525">
            <a:noFill/>
            <a:miter lim="800000"/>
            <a:headEnd/>
            <a:tailEnd/>
          </a:ln>
        </p:spPr>
        <p:txBody>
          <a:bodyPr>
            <a:spAutoFit/>
          </a:bodyPr>
          <a:lstStyle/>
          <a:p>
            <a:pPr algn="just"/>
            <a:r>
              <a:rPr lang="tr-TR" b="1">
                <a:solidFill>
                  <a:srgbClr val="000099"/>
                </a:solidFill>
                <a:latin typeface="Arial" charset="0"/>
              </a:rPr>
              <a:t>İade edilen taşınırlar raporda görüntülenir.Raporun alt kısmında iade tarihi ve iade durumu yazar.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27</a:t>
            </a:fld>
            <a:endParaRPr lang="tr-TR"/>
          </a:p>
        </p:txBody>
      </p:sp>
      <p:pic>
        <p:nvPicPr>
          <p:cNvPr id="2051" name="Picture 3" descr="C:\Users\Bayram KESER\Desktop\istanbultaşınırseminer2014\tkyseminer örnekler\zimmetlemenasıl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22" y="0"/>
            <a:ext cx="9119772"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8144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28</a:t>
            </a:fld>
            <a:endParaRPr lang="tr-TR"/>
          </a:p>
        </p:txBody>
      </p:sp>
      <p:pic>
        <p:nvPicPr>
          <p:cNvPr id="3074" name="Picture 2" descr="C:\Users\Bayram KESER\Desktop\istanbultaşınırseminer2014\tkyseminer örnekler\zimmetiad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45" y="116632"/>
            <a:ext cx="9123776" cy="6741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942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29</a:t>
            </a:fld>
            <a:endParaRPr lang="tr-TR"/>
          </a:p>
        </p:txBody>
      </p:sp>
      <p:pic>
        <p:nvPicPr>
          <p:cNvPr id="4098" name="Picture 2" descr="C:\Users\Bayram KESER\Desktop\istanbultaşınırseminer2014\tkyseminer örnekler\zimmetherfişayrı.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12" y="116633"/>
            <a:ext cx="9177035" cy="6624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811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a:t>
            </a:fld>
            <a:endParaRPr lang="tr-TR"/>
          </a:p>
        </p:txBody>
      </p:sp>
      <p:sp>
        <p:nvSpPr>
          <p:cNvPr id="6" name="5 Dikdörtgen"/>
          <p:cNvSpPr/>
          <p:nvPr/>
        </p:nvSpPr>
        <p:spPr>
          <a:xfrm>
            <a:off x="467544" y="1484784"/>
            <a:ext cx="8568952" cy="2862322"/>
          </a:xfrm>
          <a:prstGeom prst="rect">
            <a:avLst/>
          </a:prstGeom>
        </p:spPr>
        <p:txBody>
          <a:bodyPr wrap="square">
            <a:spAutoFit/>
          </a:bodyPr>
          <a:lstStyle/>
          <a:p>
            <a:r>
              <a:rPr lang="tr-TR" sz="6000" dirty="0"/>
              <a:t>Zimmet işlemleri </a:t>
            </a:r>
            <a:endParaRPr lang="tr-TR" sz="6000" dirty="0" smtClean="0"/>
          </a:p>
          <a:p>
            <a:r>
              <a:rPr lang="tr-TR" sz="6000" dirty="0" smtClean="0"/>
              <a:t>ve </a:t>
            </a:r>
          </a:p>
          <a:p>
            <a:r>
              <a:rPr lang="tr-TR" sz="6000" dirty="0"/>
              <a:t>S</a:t>
            </a:r>
            <a:r>
              <a:rPr lang="tr-TR" sz="6000" dirty="0" smtClean="0"/>
              <a:t>orumluluk</a:t>
            </a:r>
            <a:endParaRPr lang="tr-TR" sz="6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30</a:t>
            </a:fld>
            <a:endParaRPr lang="tr-TR"/>
          </a:p>
        </p:txBody>
      </p:sp>
      <p:pic>
        <p:nvPicPr>
          <p:cNvPr id="5122" name="Picture 2" descr="C:\Users\Bayram KESER\Desktop\istanbultaşınırseminer2014\tkyseminer örnekler\zimmetaidesilm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723" y="116632"/>
            <a:ext cx="8940968" cy="6624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523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31</a:t>
            </a:fld>
            <a:endParaRPr lang="tr-TR"/>
          </a:p>
        </p:txBody>
      </p:sp>
      <p:pic>
        <p:nvPicPr>
          <p:cNvPr id="6146" name="Picture 2" descr="C:\Users\Bayram KESER\Desktop\istanbultaşınırseminer2014\tkyseminer örnekler\zimmetyanlışsicilnolca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91" y="0"/>
            <a:ext cx="9137009" cy="68644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534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32</a:t>
            </a:fld>
            <a:endParaRPr lang="tr-TR"/>
          </a:p>
        </p:txBody>
      </p:sp>
      <p:sp>
        <p:nvSpPr>
          <p:cNvPr id="4" name="Dikdörtgen 3"/>
          <p:cNvSpPr/>
          <p:nvPr/>
        </p:nvSpPr>
        <p:spPr>
          <a:xfrm>
            <a:off x="395536" y="332656"/>
            <a:ext cx="8352928" cy="6011710"/>
          </a:xfrm>
          <a:prstGeom prst="rect">
            <a:avLst/>
          </a:prstGeom>
        </p:spPr>
        <p:txBody>
          <a:bodyPr wrap="square">
            <a:spAutoFit/>
          </a:bodyPr>
          <a:lstStyle/>
          <a:p>
            <a:pPr algn="just">
              <a:lnSpc>
                <a:spcPct val="115000"/>
              </a:lnSpc>
              <a:spcAft>
                <a:spcPts val="0"/>
              </a:spcAft>
            </a:pPr>
            <a:r>
              <a:rPr lang="tr-TR" dirty="0">
                <a:latin typeface="Times New Roman"/>
                <a:ea typeface="Calibri"/>
                <a:cs typeface="Times New Roman"/>
              </a:rPr>
              <a:t>        </a:t>
            </a:r>
            <a:r>
              <a:rPr lang="tr-TR" sz="2400" dirty="0">
                <a:latin typeface="Times New Roman"/>
                <a:ea typeface="Calibri"/>
                <a:cs typeface="Times New Roman"/>
              </a:rPr>
              <a:t>28/12/2006 tarih ve 2006/11545 sayılı Bakanlar Kurulu Kararıyla yürürlüğe konulan Taşınır Mal Yönetmeliğinin </a:t>
            </a:r>
            <a:r>
              <a:rPr lang="tr-TR" sz="2400" dirty="0">
                <a:solidFill>
                  <a:srgbClr val="000000"/>
                </a:solidFill>
                <a:latin typeface="Times New Roman"/>
                <a:ea typeface="Calibri"/>
                <a:cs typeface="Times New Roman"/>
              </a:rPr>
              <a:t>5 inci maddesinde kamu idarelerine ait taşınırlardan kendilerine kullanılmak üzere teslim edilen kamu görevlilerinin bu taşınırları en iyi şekilde muhafaza etmek, gerekli bakım ve onarımlarını yapmak veya yaptırmak, veriliş amacına uygun bir şekilde kullanmak ve görevin sona ermesi veya görevden ayrılma halinde iade etmek zorunda oldukları belirtilmiştir. </a:t>
            </a:r>
            <a:endParaRPr lang="tr-TR" sz="2400" dirty="0" smtClean="0">
              <a:solidFill>
                <a:srgbClr val="000000"/>
              </a:solidFill>
              <a:latin typeface="Times New Roman"/>
              <a:ea typeface="Calibri"/>
              <a:cs typeface="Times New Roman"/>
            </a:endParaRPr>
          </a:p>
          <a:p>
            <a:pPr algn="just">
              <a:lnSpc>
                <a:spcPct val="115000"/>
              </a:lnSpc>
              <a:spcAft>
                <a:spcPts val="0"/>
              </a:spcAft>
            </a:pPr>
            <a:r>
              <a:rPr lang="tr-TR" sz="2400" dirty="0" smtClean="0">
                <a:solidFill>
                  <a:srgbClr val="000000"/>
                </a:solidFill>
                <a:latin typeface="Times New Roman"/>
                <a:ea typeface="Calibri"/>
                <a:cs typeface="Times New Roman"/>
              </a:rPr>
              <a:t>Aynı </a:t>
            </a:r>
            <a:r>
              <a:rPr lang="tr-TR" sz="2400" dirty="0">
                <a:solidFill>
                  <a:srgbClr val="000000"/>
                </a:solidFill>
                <a:latin typeface="Times New Roman"/>
                <a:ea typeface="Calibri"/>
                <a:cs typeface="Times New Roman"/>
              </a:rPr>
              <a:t>maddede kullanılmak üzere kendilerine taşınır teslim edilen kamu görevlilerinin kasıt, kusur, ihmal veya tedbirsizlik ya da dikkatsizlikleri nedeniyle oluşan kamu zararının değer tespit komisyonu tarafından tespit edilecek rayiç bedeli üzerinden, ilgili mevzuat hükümleri uygulanmak suretiyle tahsil edileceği belirtilmiştir. </a:t>
            </a:r>
            <a:endParaRPr lang="tr-TR" sz="2000" dirty="0">
              <a:effectLst/>
              <a:latin typeface="Calibri"/>
              <a:ea typeface="Calibri"/>
              <a:cs typeface="Times New Roman"/>
            </a:endParaRPr>
          </a:p>
        </p:txBody>
      </p:sp>
    </p:spTree>
    <p:extLst>
      <p:ext uri="{BB962C8B-B14F-4D97-AF65-F5344CB8AC3E}">
        <p14:creationId xmlns:p14="http://schemas.microsoft.com/office/powerpoint/2010/main" xmlns="" val="384815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33</a:t>
            </a:fld>
            <a:endParaRPr lang="tr-TR"/>
          </a:p>
        </p:txBody>
      </p:sp>
      <p:sp>
        <p:nvSpPr>
          <p:cNvPr id="6" name="Dikdörtgen 5"/>
          <p:cNvSpPr/>
          <p:nvPr/>
        </p:nvSpPr>
        <p:spPr>
          <a:xfrm>
            <a:off x="395536" y="764704"/>
            <a:ext cx="8352928" cy="5632311"/>
          </a:xfrm>
          <a:prstGeom prst="rect">
            <a:avLst/>
          </a:prstGeom>
        </p:spPr>
        <p:txBody>
          <a:bodyPr wrap="square">
            <a:spAutoFit/>
          </a:bodyPr>
          <a:lstStyle/>
          <a:p>
            <a:r>
              <a:rPr lang="tr-TR" dirty="0"/>
              <a:t> </a:t>
            </a:r>
            <a:r>
              <a:rPr lang="tr-TR" sz="2400" dirty="0"/>
              <a:t>Yönetmeliğin 5 inci maddesinde geçen “ilgili mevzuat”  ifadesinden ise  657 sayılı Devlet Memurları Kanununun 1 maddesinin birinci fıkrası kapsamındaki memurlar için 14/07/1965 tarihli ve 657 sayılı Devlet Memurları Kanununun 3 üncü maddesi uyarınca 27/6/1983 tarih ve 83/6510 sayılı Bakanlar Kurulu Kararıyla yürürlüğe konulan "</a:t>
            </a:r>
            <a:r>
              <a:rPr lang="tr-TR" sz="2400" b="1" dirty="0">
                <a:solidFill>
                  <a:srgbClr val="FF0000"/>
                </a:solidFill>
              </a:rPr>
              <a:t>Devlete ve Kişilere Memurlarca Verilen Zararların Nevi ve Miktarlarının Tespiti, Takibi, Amirlerinin Sorumlulukları, Yapılacak Diğer İşlemler Hakkında Yönetmelik", </a:t>
            </a:r>
            <a:r>
              <a:rPr lang="tr-TR" sz="2400" dirty="0"/>
              <a:t>diğerleri için ise 27/09/2006 tarihli ve 2006/11058 sayılı Bakanlar Kurulu Kararı ile yürürlüğe konulan "</a:t>
            </a:r>
            <a:r>
              <a:rPr lang="tr-TR" sz="2400" dirty="0">
                <a:solidFill>
                  <a:srgbClr val="FF0000"/>
                </a:solidFill>
              </a:rPr>
              <a:t>Kamu Zararlarının Tahsiline İlişkin Usul ve Esaslar Hakkında Yönetmelik”</a:t>
            </a:r>
            <a:r>
              <a:rPr lang="tr-TR" sz="2400" dirty="0"/>
              <a:t>  anlaşılması gerekmektedir.</a:t>
            </a:r>
          </a:p>
        </p:txBody>
      </p:sp>
    </p:spTree>
    <p:extLst>
      <p:ext uri="{BB962C8B-B14F-4D97-AF65-F5344CB8AC3E}">
        <p14:creationId xmlns:p14="http://schemas.microsoft.com/office/powerpoint/2010/main" xmlns="" val="294034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34</a:t>
            </a:fld>
            <a:endParaRPr lang="tr-TR"/>
          </a:p>
        </p:txBody>
      </p:sp>
      <p:sp>
        <p:nvSpPr>
          <p:cNvPr id="6" name="Dikdörtgen 5"/>
          <p:cNvSpPr/>
          <p:nvPr/>
        </p:nvSpPr>
        <p:spPr>
          <a:xfrm>
            <a:off x="467544" y="2151728"/>
            <a:ext cx="8424936" cy="3970318"/>
          </a:xfrm>
          <a:prstGeom prst="rect">
            <a:avLst/>
          </a:prstGeom>
        </p:spPr>
        <p:txBody>
          <a:bodyPr wrap="square">
            <a:spAutoFit/>
          </a:bodyPr>
          <a:lstStyle/>
          <a:p>
            <a:r>
              <a:rPr lang="tr-TR" sz="2800" dirty="0">
                <a:solidFill>
                  <a:srgbClr val="000000"/>
                </a:solidFill>
                <a:latin typeface="Times New Roman"/>
                <a:ea typeface="Calibri"/>
              </a:rPr>
              <a:t>Kamu zararı tanımı ile kamu zararının belirlenmesiyle ilgili olan yukarıdaki fıkra beraber değerlendirildiğinde; bir taşınırın kişiye ya da ortak kullanım alanına zimmetlenmesinde sorumluluk anlamında fark bulunmadığı, her iki durumda da kamu görevlilerinin kasıt, kusur veya ihmallerinden kaynaklanan mevzuata aykırı karar, işlem veya eylemleri sonrasında taşınırların zarara uğraması durumunda </a:t>
            </a:r>
            <a:r>
              <a:rPr lang="tr-TR" sz="2800" dirty="0">
                <a:solidFill>
                  <a:srgbClr val="FF0000"/>
                </a:solidFill>
                <a:latin typeface="Times New Roman"/>
                <a:ea typeface="Calibri"/>
              </a:rPr>
              <a:t>yalnızca bu zarara sebebiyet veren yada verenlerin sorumlu olacağı anlaşılmaktadır</a:t>
            </a:r>
            <a:r>
              <a:rPr lang="tr-TR" dirty="0">
                <a:solidFill>
                  <a:srgbClr val="000000"/>
                </a:solidFill>
                <a:latin typeface="Times New Roman"/>
                <a:ea typeface="Calibri"/>
              </a:rPr>
              <a:t>.</a:t>
            </a:r>
            <a:endParaRPr lang="tr-TR" dirty="0"/>
          </a:p>
        </p:txBody>
      </p:sp>
    </p:spTree>
    <p:extLst>
      <p:ext uri="{BB962C8B-B14F-4D97-AF65-F5344CB8AC3E}">
        <p14:creationId xmlns:p14="http://schemas.microsoft.com/office/powerpoint/2010/main" xmlns="" val="1680573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35</a:t>
            </a:fld>
            <a:endParaRPr lang="tr-TR"/>
          </a:p>
        </p:txBody>
      </p:sp>
      <p:sp>
        <p:nvSpPr>
          <p:cNvPr id="7" name="Dikdörtgen 6"/>
          <p:cNvSpPr/>
          <p:nvPr/>
        </p:nvSpPr>
        <p:spPr>
          <a:xfrm>
            <a:off x="323528" y="1772816"/>
            <a:ext cx="8604448" cy="3970318"/>
          </a:xfrm>
          <a:prstGeom prst="rect">
            <a:avLst/>
          </a:prstGeom>
        </p:spPr>
        <p:txBody>
          <a:bodyPr wrap="square">
            <a:spAutoFit/>
          </a:bodyPr>
          <a:lstStyle/>
          <a:p>
            <a:r>
              <a:rPr lang="tr-TR" sz="2800" dirty="0">
                <a:solidFill>
                  <a:srgbClr val="000000"/>
                </a:solidFill>
                <a:latin typeface="Times New Roman"/>
                <a:ea typeface="Calibri"/>
              </a:rPr>
              <a:t>Taşınır Mal Yönetmeliği eki zimmet fişi üzerinde bulunan “Yukarıda sıra ve sicil numarası, adı, özellikleri, nereye veya kime verildiği yazılı olan demirbaş, makine ve cihaz teslim edilmiştir. </a:t>
            </a:r>
            <a:r>
              <a:rPr lang="tr-TR" sz="2800" dirty="0">
                <a:solidFill>
                  <a:schemeClr val="accent1"/>
                </a:solidFill>
                <a:latin typeface="Times New Roman"/>
                <a:ea typeface="Calibri"/>
              </a:rPr>
              <a:t>Kullanıcı kendi kusuru sonucunda doğacak zararları tazmin etmeyi kabul eder</a:t>
            </a:r>
            <a:r>
              <a:rPr lang="tr-TR" sz="2800" dirty="0">
                <a:solidFill>
                  <a:srgbClr val="000000"/>
                </a:solidFill>
                <a:latin typeface="Times New Roman"/>
                <a:ea typeface="Calibri"/>
              </a:rPr>
              <a:t>.” ifadesinden de anlaşılacağı üzere; bir taşınırın kişiye zimmetlenmesi durumunda dahi katı bir sorumluluk anlayışı yerine durum kamu zararı çerçevesinde ele alınmakta ve kamu zararının meydana gelmesinde kişinin kusuru aranmaktadır. </a:t>
            </a:r>
            <a:endParaRPr lang="tr-TR" sz="2800" dirty="0"/>
          </a:p>
        </p:txBody>
      </p:sp>
    </p:spTree>
    <p:extLst>
      <p:ext uri="{BB962C8B-B14F-4D97-AF65-F5344CB8AC3E}">
        <p14:creationId xmlns:p14="http://schemas.microsoft.com/office/powerpoint/2010/main" xmlns="" val="3268698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36</a:t>
            </a:fld>
            <a:endParaRPr lang="tr-TR"/>
          </a:p>
        </p:txBody>
      </p:sp>
      <p:sp>
        <p:nvSpPr>
          <p:cNvPr id="7" name="Dikdörtgen 6"/>
          <p:cNvSpPr/>
          <p:nvPr/>
        </p:nvSpPr>
        <p:spPr>
          <a:xfrm>
            <a:off x="539552" y="1412776"/>
            <a:ext cx="7920880" cy="5262979"/>
          </a:xfrm>
          <a:prstGeom prst="rect">
            <a:avLst/>
          </a:prstGeom>
        </p:spPr>
        <p:txBody>
          <a:bodyPr wrap="square">
            <a:spAutoFit/>
          </a:bodyPr>
          <a:lstStyle/>
          <a:p>
            <a:r>
              <a:rPr lang="tr-TR" sz="2800" dirty="0">
                <a:solidFill>
                  <a:srgbClr val="000000"/>
                </a:solidFill>
                <a:latin typeface="Times New Roman"/>
                <a:ea typeface="Calibri"/>
              </a:rPr>
              <a:t>ortak kullanım alanlarına verilen taşınırlar için düzenlenen zimmet fişinde "nereye verildiği" bölümüne ortak kullanım alanı özellikle belirtilmekte ve bu alanın sorumlusu veya yöneticisinin imzası alınmaktadır. </a:t>
            </a:r>
            <a:endParaRPr lang="tr-TR" sz="2800" dirty="0" smtClean="0">
              <a:solidFill>
                <a:srgbClr val="000000"/>
              </a:solidFill>
              <a:latin typeface="Times New Roman"/>
              <a:ea typeface="Calibri"/>
            </a:endParaRPr>
          </a:p>
          <a:p>
            <a:r>
              <a:rPr lang="tr-TR" sz="2800" dirty="0" smtClean="0">
                <a:solidFill>
                  <a:srgbClr val="000000"/>
                </a:solidFill>
                <a:latin typeface="Times New Roman"/>
                <a:ea typeface="Calibri"/>
              </a:rPr>
              <a:t>Bu </a:t>
            </a:r>
            <a:r>
              <a:rPr lang="tr-TR" sz="2800" dirty="0">
                <a:solidFill>
                  <a:srgbClr val="000000"/>
                </a:solidFill>
                <a:latin typeface="Times New Roman"/>
                <a:ea typeface="Calibri"/>
              </a:rPr>
              <a:t>durumda, </a:t>
            </a:r>
            <a:r>
              <a:rPr lang="tr-TR" sz="2800" dirty="0">
                <a:solidFill>
                  <a:srgbClr val="FF0000"/>
                </a:solidFill>
                <a:latin typeface="Times New Roman"/>
                <a:ea typeface="Calibri"/>
              </a:rPr>
              <a:t>ortak kullanım alanı sorumlusu yalnızca kendi kusurlarından doğacak zararlardan sorumlu tutulacak,</a:t>
            </a:r>
            <a:r>
              <a:rPr lang="tr-TR" sz="2800" dirty="0">
                <a:solidFill>
                  <a:srgbClr val="000000"/>
                </a:solidFill>
                <a:latin typeface="Times New Roman"/>
                <a:ea typeface="Calibri"/>
              </a:rPr>
              <a:t> ortak kullanım alanındaki taşınırları kullanan tüm diğer personelin kasıt, kusur veya ihmalinden kaynaklanan zararlarda ise ilgili personel kendi kusurları sonucunda doğacak zararlardan sorumlu olacaktır</a:t>
            </a:r>
            <a:endParaRPr lang="tr-TR" sz="2800" dirty="0"/>
          </a:p>
        </p:txBody>
      </p:sp>
    </p:spTree>
    <p:extLst>
      <p:ext uri="{BB962C8B-B14F-4D97-AF65-F5344CB8AC3E}">
        <p14:creationId xmlns:p14="http://schemas.microsoft.com/office/powerpoint/2010/main" xmlns="" val="3433748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549275"/>
            <a:ext cx="8229600" cy="6088063"/>
          </a:xfrm>
        </p:spPr>
        <p:txBody>
          <a:bodyPr>
            <a:normAutofit/>
          </a:bodyPr>
          <a:lstStyle/>
          <a:p>
            <a:pPr fontAlgn="auto">
              <a:spcAft>
                <a:spcPts val="0"/>
              </a:spcAft>
              <a:defRPr/>
            </a:pPr>
            <a:r>
              <a:rPr lang="tr-TR" sz="4000" dirty="0" smtClean="0">
                <a:solidFill>
                  <a:schemeClr val="tx1"/>
                </a:solidFill>
              </a:rPr>
              <a:t>Teşekkür ederim…..</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Bayram KESER</a:t>
            </a:r>
            <a:br>
              <a:rPr lang="tr-TR" sz="4000" dirty="0" smtClean="0">
                <a:solidFill>
                  <a:schemeClr val="tx1"/>
                </a:solidFill>
              </a:rPr>
            </a:br>
            <a:r>
              <a:rPr lang="tr-TR" sz="4000" dirty="0" smtClean="0">
                <a:solidFill>
                  <a:schemeClr val="tx1"/>
                </a:solidFill>
              </a:rPr>
              <a:t>Mali Hizmetler Uzmanı</a:t>
            </a:r>
            <a:br>
              <a:rPr lang="tr-TR" sz="4000" dirty="0" smtClean="0">
                <a:solidFill>
                  <a:schemeClr val="tx1"/>
                </a:solidFill>
              </a:rPr>
            </a:br>
            <a:endParaRPr lang="tr-TR" sz="4000" dirty="0">
              <a:solidFill>
                <a:schemeClr val="tx1"/>
              </a:solidFill>
            </a:endParaRPr>
          </a:p>
        </p:txBody>
      </p:sp>
      <p:sp>
        <p:nvSpPr>
          <p:cNvPr id="43011"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A227D6F0-BA67-48CD-AB01-22D0ECC7B223}" type="slidenum">
              <a:rPr lang="tr-TR" sz="1200"/>
              <a:pPr eaLnBrk="1" hangingPunct="1"/>
              <a:t>37</a:t>
            </a:fld>
            <a:endParaRPr lang="tr-TR" sz="1200"/>
          </a:p>
        </p:txBody>
      </p:sp>
    </p:spTree>
    <p:extLst>
      <p:ext uri="{BB962C8B-B14F-4D97-AF65-F5344CB8AC3E}">
        <p14:creationId xmlns:p14="http://schemas.microsoft.com/office/powerpoint/2010/main" xmlns="" val="22782495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611188" y="753062"/>
            <a:ext cx="8213725" cy="5262979"/>
          </a:xfrm>
          <a:prstGeom prst="rect">
            <a:avLst/>
          </a:prstGeom>
          <a:noFill/>
          <a:ln w="9525">
            <a:noFill/>
            <a:miter lim="800000"/>
            <a:headEnd/>
            <a:tailEnd/>
          </a:ln>
          <a:effectLst/>
        </p:spPr>
        <p:txBody>
          <a:bodyPr anchor="ctr">
            <a:spAutoFit/>
          </a:bodyPr>
          <a:lstStyle/>
          <a:p>
            <a:pPr algn="ctr"/>
            <a:r>
              <a:rPr lang="tr-TR" b="1" dirty="0" smtClean="0">
                <a:solidFill>
                  <a:prstClr val="black"/>
                </a:solidFill>
                <a:latin typeface="Tahoma" pitchFamily="34" charset="0"/>
                <a:cs typeface="Arial" charset="0"/>
              </a:rPr>
              <a:t>Kullanım </a:t>
            </a:r>
            <a:r>
              <a:rPr lang="tr-TR" b="1" dirty="0">
                <a:solidFill>
                  <a:prstClr val="black"/>
                </a:solidFill>
                <a:latin typeface="Tahoma" pitchFamily="34" charset="0"/>
                <a:cs typeface="Arial" charset="0"/>
              </a:rPr>
              <a:t>suretiyle </a:t>
            </a:r>
            <a:r>
              <a:rPr lang="tr-TR" b="1" dirty="0" smtClean="0">
                <a:solidFill>
                  <a:prstClr val="black"/>
                </a:solidFill>
                <a:latin typeface="Tahoma" pitchFamily="34" charset="0"/>
                <a:cs typeface="Arial" charset="0"/>
              </a:rPr>
              <a:t>çıkış</a:t>
            </a:r>
          </a:p>
          <a:p>
            <a:pPr algn="ctr"/>
            <a:endParaRPr lang="tr-TR" dirty="0">
              <a:solidFill>
                <a:prstClr val="black"/>
              </a:solidFill>
              <a:latin typeface="Tahoma" pitchFamily="34" charset="0"/>
              <a:cs typeface="Arial" charset="0"/>
            </a:endParaRPr>
          </a:p>
          <a:p>
            <a:pPr algn="just"/>
            <a:r>
              <a:rPr lang="tr-TR" b="1" dirty="0">
                <a:solidFill>
                  <a:prstClr val="black"/>
                </a:solidFill>
                <a:latin typeface="Tahoma" pitchFamily="34" charset="0"/>
                <a:cs typeface="Arial" charset="0"/>
              </a:rPr>
              <a:t>	MADDE 23 –</a:t>
            </a:r>
            <a:r>
              <a:rPr lang="tr-TR" dirty="0">
                <a:solidFill>
                  <a:prstClr val="black"/>
                </a:solidFill>
                <a:latin typeface="Tahoma" pitchFamily="34" charset="0"/>
                <a:cs typeface="Arial" charset="0"/>
              </a:rPr>
              <a:t> (1) Taşıt ve iş makineleri </a:t>
            </a:r>
            <a:r>
              <a:rPr lang="tr-TR" dirty="0">
                <a:solidFill>
                  <a:srgbClr val="DBF5F9">
                    <a:lumMod val="10000"/>
                  </a:srgbClr>
                </a:solidFill>
                <a:latin typeface="Tahoma" pitchFamily="34" charset="0"/>
                <a:cs typeface="Arial" charset="0"/>
              </a:rPr>
              <a:t>haricindeki dayanıklı taşınırlar Taşınır İstek Belgesi düzenlenmek suretiyle talep edilir. Talep edilen dayanıklı taşınırlar 6/A örnek numaralı Zimmet Fişi düzenlenerek kullanıma verilir. </a:t>
            </a:r>
          </a:p>
          <a:p>
            <a:pPr algn="just"/>
            <a:r>
              <a:rPr lang="tr-TR" dirty="0">
                <a:solidFill>
                  <a:prstClr val="black"/>
                </a:solidFill>
                <a:latin typeface="Tahoma" pitchFamily="34" charset="0"/>
                <a:cs typeface="Arial" charset="0"/>
              </a:rPr>
              <a:t>	</a:t>
            </a:r>
          </a:p>
          <a:p>
            <a:pPr algn="just"/>
            <a:r>
              <a:rPr lang="tr-TR" dirty="0">
                <a:solidFill>
                  <a:prstClr val="black"/>
                </a:solidFill>
                <a:latin typeface="Tahoma" pitchFamily="34" charset="0"/>
                <a:cs typeface="Arial" charset="0"/>
              </a:rPr>
              <a:t>	(2) Kara taşıt ve iş makinelerinin yetkili makamın onayına istinaden yönetiminden sorumlu görevliye veya kullanıcısına verilmesinde ise 6 örnek numaralı Zimmet Fişi düzenlenir. </a:t>
            </a:r>
          </a:p>
          <a:p>
            <a:pPr algn="just"/>
            <a:r>
              <a:rPr lang="tr-TR" dirty="0">
                <a:solidFill>
                  <a:prstClr val="black"/>
                </a:solidFill>
                <a:latin typeface="Tahoma" pitchFamily="34" charset="0"/>
                <a:cs typeface="Arial" charset="0"/>
              </a:rPr>
              <a:t>	</a:t>
            </a:r>
          </a:p>
          <a:p>
            <a:pPr algn="just"/>
            <a:r>
              <a:rPr lang="tr-TR" dirty="0">
                <a:solidFill>
                  <a:prstClr val="black"/>
                </a:solidFill>
                <a:latin typeface="Tahoma" pitchFamily="34" charset="0"/>
                <a:cs typeface="Arial" charset="0"/>
              </a:rPr>
              <a:t>	(3) Kara taşıtlarının dışındaki taşıtların sorumluya veya kullanıcılarına devir ve teslimine ilişkin usul ve düzenlenecek belgeler kamu idarelerince ayrıca belirlenir</a:t>
            </a:r>
            <a:r>
              <a:rPr lang="tr-TR" dirty="0" smtClean="0">
                <a:solidFill>
                  <a:prstClr val="black"/>
                </a:solidFill>
                <a:latin typeface="Tahoma" pitchFamily="34" charset="0"/>
                <a:cs typeface="Arial" charset="0"/>
              </a:rPr>
              <a:t>.</a:t>
            </a:r>
          </a:p>
          <a:p>
            <a:pPr algn="just"/>
            <a:endParaRPr lang="tr-TR" dirty="0">
              <a:solidFill>
                <a:prstClr val="black"/>
              </a:solidFill>
              <a:latin typeface="Tahoma" pitchFamily="34" charset="0"/>
              <a:cs typeface="Arial" charset="0"/>
            </a:endParaRPr>
          </a:p>
          <a:p>
            <a:pPr algn="just"/>
            <a:r>
              <a:rPr lang="tr-TR" dirty="0" smtClean="0">
                <a:solidFill>
                  <a:prstClr val="black"/>
                </a:solidFill>
                <a:latin typeface="Tahoma" pitchFamily="34" charset="0"/>
                <a:cs typeface="Arial" charset="0"/>
              </a:rPr>
              <a:t>	 </a:t>
            </a:r>
            <a:r>
              <a:rPr lang="tr-TR" dirty="0">
                <a:solidFill>
                  <a:prstClr val="black"/>
                </a:solidFill>
                <a:latin typeface="Tahoma" pitchFamily="34" charset="0"/>
                <a:cs typeface="Arial" charset="0"/>
              </a:rPr>
              <a:t>(4) Zimmet Fişine dayanılarak Dayanıklı Taşınırlar Defterine gerekli kayıtlar yapılır. Fişin birinci nüshası dosyasında saklanır. İkinci nüshası zimmetle taşınır teslim edilen görevlilere verilir. </a:t>
            </a:r>
          </a:p>
          <a:p>
            <a:pPr algn="just"/>
            <a:r>
              <a:rPr lang="tr-TR" dirty="0">
                <a:solidFill>
                  <a:prstClr val="black"/>
                </a:solidFill>
                <a:latin typeface="Tahoma" pitchFamily="34" charset="0"/>
                <a:cs typeface="Arial" charset="0"/>
              </a:rPr>
              <a:t>	</a:t>
            </a:r>
          </a:p>
          <a:p>
            <a:pPr algn="just"/>
            <a:r>
              <a:rPr lang="tr-TR" dirty="0">
                <a:solidFill>
                  <a:prstClr val="black"/>
                </a:solidFill>
                <a:latin typeface="Tahoma" pitchFamily="34" charset="0"/>
                <a:cs typeface="Arial" charset="0"/>
              </a:rPr>
              <a:t>	(5) </a:t>
            </a:r>
            <a:r>
              <a:rPr lang="tr-TR" dirty="0">
                <a:solidFill>
                  <a:srgbClr val="FF0000"/>
                </a:solidFill>
                <a:latin typeface="Tahoma" pitchFamily="34" charset="0"/>
                <a:cs typeface="Arial" charset="0"/>
              </a:rPr>
              <a:t>Oda, büro, bölüm, geçit, salon, atölye, garaj ve servis gibi ortak kullanım alanlarında kullanılmak üzere verilen taşınırlar için Dayanıklı Taşınırlar Listesi düzenlenir ve taşınırlar ortak kullanım alanının sorumlusu veya yöneticisine imzası alınarak teslim edilir.</a:t>
            </a:r>
          </a:p>
          <a:p>
            <a:pPr algn="just"/>
            <a:endParaRPr lang="tr-TR" dirty="0">
              <a:solidFill>
                <a:prstClr val="black"/>
              </a:solidFill>
              <a:latin typeface="Tahoma" pitchFamily="34" charset="0"/>
              <a:cs typeface="Arial" charset="0"/>
            </a:endParaRP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4</a:t>
            </a:fld>
            <a:endParaRPr lang="tr-TR">
              <a:solidFill>
                <a:srgbClr val="04617B">
                  <a:shade val="90000"/>
                </a:srgbClr>
              </a:solidFill>
            </a:endParaRPr>
          </a:p>
        </p:txBody>
      </p:sp>
    </p:spTree>
    <p:extLst>
      <p:ext uri="{BB962C8B-B14F-4D97-AF65-F5344CB8AC3E}">
        <p14:creationId xmlns:p14="http://schemas.microsoft.com/office/powerpoint/2010/main" xmlns="" val="238952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95288" y="321153"/>
            <a:ext cx="8312150" cy="5909310"/>
          </a:xfrm>
          <a:prstGeom prst="rect">
            <a:avLst/>
          </a:prstGeom>
          <a:noFill/>
          <a:ln w="9525">
            <a:noFill/>
            <a:miter lim="800000"/>
            <a:headEnd/>
            <a:tailEnd/>
          </a:ln>
          <a:effectLst/>
        </p:spPr>
        <p:txBody>
          <a:bodyPr anchor="ctr">
            <a:spAutoFit/>
          </a:bodyPr>
          <a:lstStyle/>
          <a:p>
            <a:pPr algn="ctr"/>
            <a:r>
              <a:rPr lang="tr-TR" sz="1800" b="1" dirty="0">
                <a:solidFill>
                  <a:prstClr val="black"/>
                </a:solidFill>
                <a:latin typeface="Tahoma" pitchFamily="34" charset="0"/>
                <a:cs typeface="Arial" charset="0"/>
              </a:rPr>
              <a:t>	</a:t>
            </a:r>
            <a:endParaRPr lang="tr-TR" sz="1800" dirty="0">
              <a:solidFill>
                <a:prstClr val="black"/>
              </a:solidFill>
              <a:latin typeface="Tahoma" pitchFamily="34" charset="0"/>
              <a:cs typeface="Arial" charset="0"/>
            </a:endParaRPr>
          </a:p>
          <a:p>
            <a:pPr algn="ctr"/>
            <a:r>
              <a:rPr lang="tr-TR" sz="1800" b="1" dirty="0">
                <a:solidFill>
                  <a:prstClr val="black"/>
                </a:solidFill>
                <a:latin typeface="Tahoma" pitchFamily="34" charset="0"/>
                <a:cs typeface="Arial" charset="0"/>
              </a:rPr>
              <a:t>	İade edilen taşınırların girişi</a:t>
            </a:r>
            <a:endParaRPr lang="tr-TR" sz="1800" dirty="0">
              <a:solidFill>
                <a:prstClr val="black"/>
              </a:solidFill>
              <a:latin typeface="Tahoma" pitchFamily="34" charset="0"/>
              <a:cs typeface="Arial" charset="0"/>
            </a:endParaRPr>
          </a:p>
          <a:p>
            <a:pPr algn="just"/>
            <a:r>
              <a:rPr lang="tr-TR" sz="1800" b="1" dirty="0">
                <a:solidFill>
                  <a:prstClr val="black"/>
                </a:solidFill>
                <a:latin typeface="Tahoma" pitchFamily="34" charset="0"/>
                <a:cs typeface="Arial" charset="0"/>
              </a:rPr>
              <a:t>	MADDE 18 –</a:t>
            </a:r>
            <a:r>
              <a:rPr lang="tr-TR" sz="1800" dirty="0">
                <a:solidFill>
                  <a:prstClr val="black"/>
                </a:solidFill>
                <a:latin typeface="Tahoma" pitchFamily="34" charset="0"/>
                <a:cs typeface="Arial" charset="0"/>
              </a:rPr>
              <a:t> (1) </a:t>
            </a:r>
            <a:r>
              <a:rPr lang="tr-TR" sz="1800" dirty="0">
                <a:solidFill>
                  <a:srgbClr val="FF0000"/>
                </a:solidFill>
                <a:latin typeface="Tahoma" pitchFamily="34" charset="0"/>
                <a:cs typeface="Arial" charset="0"/>
              </a:rPr>
              <a:t>Kullanıma verilen tüketim malzemelerinden </a:t>
            </a:r>
            <a:r>
              <a:rPr lang="tr-TR" sz="1800" dirty="0">
                <a:solidFill>
                  <a:prstClr val="black"/>
                </a:solidFill>
                <a:latin typeface="Tahoma" pitchFamily="34" charset="0"/>
                <a:cs typeface="Arial" charset="0"/>
              </a:rPr>
              <a:t>herhangi bir nedenle iade edilenler, iadeyi yapan birim yetkilisinin onayını taşıyan ve iade edilen malzemenin cins ve miktarını belirten belge karşılığında teslim alınır ve </a:t>
            </a:r>
            <a:r>
              <a:rPr lang="tr-TR" sz="1800" u="sng" dirty="0">
                <a:solidFill>
                  <a:srgbClr val="FF0000"/>
                </a:solidFill>
                <a:latin typeface="Tahoma" pitchFamily="34" charset="0"/>
                <a:cs typeface="Arial" charset="0"/>
              </a:rPr>
              <a:t>Taşınır İşlem Fişi düzenlenerek tekrar giriş kaydedilir. </a:t>
            </a:r>
            <a:r>
              <a:rPr lang="tr-TR" sz="1800" dirty="0">
                <a:solidFill>
                  <a:prstClr val="black"/>
                </a:solidFill>
                <a:latin typeface="Tahoma" pitchFamily="34" charset="0"/>
                <a:cs typeface="Arial" charset="0"/>
              </a:rPr>
              <a:t>Fişin birinci nüshası taşınırları iade edene verilir. </a:t>
            </a:r>
            <a:endParaRPr lang="tr-TR" sz="1800" dirty="0" smtClean="0">
              <a:solidFill>
                <a:prstClr val="black"/>
              </a:solidFill>
              <a:latin typeface="Tahoma" pitchFamily="34" charset="0"/>
              <a:cs typeface="Arial" charset="0"/>
            </a:endParaRPr>
          </a:p>
          <a:p>
            <a:pPr algn="just"/>
            <a:endParaRPr lang="tr-TR" sz="1800" dirty="0" smtClean="0">
              <a:solidFill>
                <a:prstClr val="black"/>
              </a:solidFill>
              <a:latin typeface="Tahoma" pitchFamily="34" charset="0"/>
              <a:cs typeface="Arial" charset="0"/>
            </a:endParaRPr>
          </a:p>
          <a:p>
            <a:pPr algn="just"/>
            <a:r>
              <a:rPr lang="tr-TR" sz="1800" dirty="0" smtClean="0">
                <a:solidFill>
                  <a:prstClr val="black"/>
                </a:solidFill>
                <a:latin typeface="Tahoma" pitchFamily="34" charset="0"/>
                <a:cs typeface="Arial" charset="0"/>
              </a:rPr>
              <a:t>	(</a:t>
            </a:r>
            <a:r>
              <a:rPr lang="tr-TR" sz="1800" dirty="0">
                <a:solidFill>
                  <a:prstClr val="black"/>
                </a:solidFill>
                <a:latin typeface="Tahoma" pitchFamily="34" charset="0"/>
                <a:cs typeface="Arial" charset="0"/>
              </a:rPr>
              <a:t>2) Yönetmelik eki taşınır kod listesinde tüketim malzemesi olarak sınıflandırılan taşınırlardan, üzerine kayıt yapmak veya yeniden formatlanmak ya da doldurulmak suretiyle tekrar kullanılması mümkün olanların, görevin tamamlanmasını takiben ambara iadesi zorunludur. Bu şekilde iade edilen taşınırlar hakkında birinci fıkraya göre işlem yapılır.</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(3) </a:t>
            </a:r>
            <a:r>
              <a:rPr lang="tr-TR" sz="1800" dirty="0">
                <a:solidFill>
                  <a:srgbClr val="FF0000"/>
                </a:solidFill>
                <a:latin typeface="Tahoma" pitchFamily="34" charset="0"/>
                <a:cs typeface="Arial" charset="0"/>
              </a:rPr>
              <a:t>Kullanılmak üzere zimmetle verilen dayanıklı taşınırlardan, herhangi bir nedenle ilgililerince iade edilenler için</a:t>
            </a:r>
            <a:r>
              <a:rPr lang="tr-TR" sz="1800" dirty="0">
                <a:solidFill>
                  <a:prstClr val="black"/>
                </a:solidFill>
                <a:latin typeface="Tahoma" pitchFamily="34" charset="0"/>
                <a:cs typeface="Arial" charset="0"/>
              </a:rPr>
              <a:t> </a:t>
            </a:r>
            <a:r>
              <a:rPr lang="tr-TR" sz="1800" u="sng" dirty="0">
                <a:solidFill>
                  <a:prstClr val="black"/>
                </a:solidFill>
                <a:latin typeface="Tahoma" pitchFamily="34" charset="0"/>
                <a:cs typeface="Arial" charset="0"/>
              </a:rPr>
              <a:t>Taşınır İşlem Fişi düzenlenmez</a:t>
            </a:r>
            <a:r>
              <a:rPr lang="tr-TR" sz="1800" dirty="0">
                <a:solidFill>
                  <a:prstClr val="black"/>
                </a:solidFill>
                <a:latin typeface="Tahoma" pitchFamily="34" charset="0"/>
                <a:cs typeface="Arial" charset="0"/>
              </a:rPr>
              <a:t>. Bu taşınırların kullanıma verilmelerinde düzenlenmiş olan Zimmet Fişleri, </a:t>
            </a:r>
            <a:r>
              <a:rPr lang="tr-TR" sz="1800" u="sng" dirty="0">
                <a:solidFill>
                  <a:prstClr val="black"/>
                </a:solidFill>
                <a:latin typeface="Tahoma" pitchFamily="34" charset="0"/>
                <a:cs typeface="Arial" charset="0"/>
              </a:rPr>
              <a:t>ilgili bölüm imzalanarak zimmetinden düşülen kişiye geri verilir </a:t>
            </a:r>
            <a:r>
              <a:rPr lang="tr-TR" sz="1800" dirty="0">
                <a:solidFill>
                  <a:prstClr val="black"/>
                </a:solidFill>
                <a:latin typeface="Tahoma" pitchFamily="34" charset="0"/>
                <a:cs typeface="Arial" charset="0"/>
              </a:rPr>
              <a:t>ve Dayanıklı Taşınırlar Defterinde gerekli kayıtlar yapılır.</a:t>
            </a:r>
          </a:p>
          <a:p>
            <a:pPr algn="just"/>
            <a:r>
              <a:rPr lang="tr-TR" sz="1800" dirty="0">
                <a:solidFill>
                  <a:prstClr val="black"/>
                </a:solidFill>
                <a:latin typeface="Tahoma" pitchFamily="34" charset="0"/>
                <a:cs typeface="Arial" charset="0"/>
              </a:rPr>
              <a:t>	</a:t>
            </a:r>
          </a:p>
          <a:p>
            <a:pPr algn="just"/>
            <a:endParaRPr lang="tr-TR" sz="1800" dirty="0">
              <a:solidFill>
                <a:prstClr val="black"/>
              </a:solidFill>
              <a:latin typeface="Tahoma" pitchFamily="34" charset="0"/>
              <a:cs typeface="Arial" charset="0"/>
            </a:endParaRP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5</a:t>
            </a:fld>
            <a:endParaRPr lang="tr-TR">
              <a:solidFill>
                <a:srgbClr val="04617B">
                  <a:shade val="90000"/>
                </a:srgbClr>
              </a:solidFill>
            </a:endParaRPr>
          </a:p>
        </p:txBody>
      </p:sp>
    </p:spTree>
    <p:extLst>
      <p:ext uri="{BB962C8B-B14F-4D97-AF65-F5344CB8AC3E}">
        <p14:creationId xmlns:p14="http://schemas.microsoft.com/office/powerpoint/2010/main" xmlns="" val="2153624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250825" y="722770"/>
            <a:ext cx="8721725" cy="5355312"/>
          </a:xfrm>
          <a:prstGeom prst="rect">
            <a:avLst/>
          </a:prstGeom>
          <a:noFill/>
          <a:ln w="9525">
            <a:noFill/>
            <a:miter lim="800000"/>
            <a:headEnd/>
            <a:tailEnd/>
          </a:ln>
        </p:spPr>
        <p:txBody>
          <a:bodyPr anchor="ctr">
            <a:spAutoFit/>
          </a:bodyPr>
          <a:lstStyle/>
          <a:p>
            <a:pPr algn="ctr"/>
            <a:endParaRPr lang="tr-TR" sz="1800" dirty="0" smtClean="0">
              <a:solidFill>
                <a:prstClr val="black"/>
              </a:solidFill>
              <a:latin typeface="Tahoma" pitchFamily="34" charset="0"/>
              <a:cs typeface="Arial" charset="0"/>
            </a:endParaRPr>
          </a:p>
          <a:p>
            <a:pPr algn="just"/>
            <a:r>
              <a:rPr lang="tr-TR" sz="1800" dirty="0">
                <a:solidFill>
                  <a:prstClr val="black"/>
                </a:solidFill>
                <a:latin typeface="Tahoma" pitchFamily="34" charset="0"/>
                <a:cs typeface="Arial" charset="0"/>
              </a:rPr>
              <a:t>	b</a:t>
            </a:r>
            <a:r>
              <a:rPr lang="tr-TR" sz="1400" dirty="0">
                <a:solidFill>
                  <a:prstClr val="black"/>
                </a:solidFill>
                <a:latin typeface="Tahoma" pitchFamily="34" charset="0"/>
                <a:cs typeface="Arial" charset="0"/>
              </a:rPr>
              <a:t>)</a:t>
            </a:r>
            <a:r>
              <a:rPr lang="tr-TR" sz="1400" b="1" dirty="0">
                <a:solidFill>
                  <a:prstClr val="black"/>
                </a:solidFill>
                <a:latin typeface="Tahoma" pitchFamily="34" charset="0"/>
                <a:cs typeface="Arial" charset="0"/>
              </a:rPr>
              <a:t> (8/11/2012-28461 sayılı R.G.; 8/10/2012 - 2012/3832 sayılı BKK ile eklenen) </a:t>
            </a:r>
            <a:r>
              <a:rPr lang="tr-TR" sz="1800" b="1" dirty="0">
                <a:solidFill>
                  <a:prstClr val="black"/>
                </a:solidFill>
                <a:latin typeface="Tahoma" pitchFamily="34" charset="0"/>
                <a:cs typeface="Arial" charset="0"/>
              </a:rPr>
              <a:t>Zimmet Fişi (Örnek: 6; 6/A): </a:t>
            </a:r>
            <a:r>
              <a:rPr lang="tr-TR" sz="1800" dirty="0">
                <a:solidFill>
                  <a:prstClr val="black"/>
                </a:solidFill>
                <a:latin typeface="Tahoma" pitchFamily="34" charset="0"/>
                <a:cs typeface="Arial" charset="0"/>
              </a:rPr>
              <a:t>Taşınır Kod Listesinin (B) bölümünde gösterilen kara taşıtları ve iş makinelerinin bunları sürekli olarak kullanacak personele verilmesinde 6 örnek numaralı Zimmet Fişi düzenlenir. Bu Fiş, vardiya usulü çalışılan yerlerde kullanılan kara taşıtları ve iş makineleri için işyerinde koordinasyonu sağlayan sorumlu yönetici adına düzenlenir. Sorumlu yönetici, kendisine zimmetlenen taşıt veya iş makinesi ile kullanıcısını ayrıca tutulacak kayıtlarda izler</a:t>
            </a:r>
            <a:r>
              <a:rPr lang="tr-TR" sz="1800" dirty="0" smtClean="0">
                <a:solidFill>
                  <a:prstClr val="black"/>
                </a:solidFill>
                <a:latin typeface="Tahoma" pitchFamily="34" charset="0"/>
                <a:cs typeface="Arial" charset="0"/>
              </a:rPr>
              <a:t>.</a:t>
            </a:r>
          </a:p>
          <a:p>
            <a:pPr algn="just"/>
            <a:r>
              <a:rPr lang="tr-TR" sz="1800" dirty="0" smtClean="0">
                <a:solidFill>
                  <a:prstClr val="black"/>
                </a:solidFill>
                <a:latin typeface="Tahoma" pitchFamily="34" charset="0"/>
                <a:cs typeface="Arial" charset="0"/>
              </a:rPr>
              <a:t> 	</a:t>
            </a:r>
            <a:r>
              <a:rPr lang="tr-TR" sz="1800" b="1" dirty="0" smtClean="0">
                <a:solidFill>
                  <a:prstClr val="black"/>
                </a:solidFill>
                <a:latin typeface="Tahoma" pitchFamily="34" charset="0"/>
                <a:cs typeface="Arial" charset="0"/>
              </a:rPr>
              <a:t>Demirbaş</a:t>
            </a:r>
            <a:r>
              <a:rPr lang="tr-TR" sz="1800" b="1" dirty="0">
                <a:solidFill>
                  <a:prstClr val="black"/>
                </a:solidFill>
                <a:latin typeface="Tahoma" pitchFamily="34" charset="0"/>
                <a:cs typeface="Arial" charset="0"/>
              </a:rPr>
              <a:t>, makine ve cihazların kullanıma verilmesinde ise 6/A örnek numaralı Zimmet Fişi düzenlenir. </a:t>
            </a:r>
            <a:endParaRPr lang="tr-TR" sz="1800" b="1" dirty="0" smtClean="0">
              <a:solidFill>
                <a:prstClr val="black"/>
              </a:solidFill>
              <a:latin typeface="Tahoma" pitchFamily="34" charset="0"/>
              <a:cs typeface="Arial" charset="0"/>
            </a:endParaRPr>
          </a:p>
          <a:p>
            <a:pPr algn="just"/>
            <a:endParaRPr lang="tr-TR" sz="1800" b="1" dirty="0" smtClean="0">
              <a:solidFill>
                <a:srgbClr val="FF0000"/>
              </a:solidFill>
              <a:latin typeface="Tahoma" pitchFamily="34" charset="0"/>
              <a:cs typeface="Arial" charset="0"/>
            </a:endParaRPr>
          </a:p>
          <a:p>
            <a:pPr algn="just"/>
            <a:r>
              <a:rPr lang="tr-TR" sz="1800" b="1" dirty="0" smtClean="0">
                <a:solidFill>
                  <a:srgbClr val="FF0000"/>
                </a:solidFill>
                <a:latin typeface="Tahoma" pitchFamily="34" charset="0"/>
                <a:cs typeface="Arial" charset="0"/>
              </a:rPr>
              <a:t>	Yönetmelik 18.md c) </a:t>
            </a:r>
            <a:r>
              <a:rPr lang="tr-TR" sz="1800" b="1" dirty="0">
                <a:solidFill>
                  <a:srgbClr val="FF0000"/>
                </a:solidFill>
                <a:latin typeface="Tahoma" pitchFamily="34" charset="0"/>
                <a:cs typeface="Arial" charset="0"/>
              </a:rPr>
              <a:t>Kullanılmak üzere zimmetle verilen dayanıklı taşınırlardan, herhangi bir nedenle ilgililerince iade edilenler için Taşınır İşlem Fişi düzenlenmez. Bu taşınırların kullanıma verilmelerinde düzenlenmiş olan Zimmet Fişleri, ilgili bölüm imzalanarak zimmetinden düşülen kişiye geri verilir ve Dayanıklı Taşınırlar Defterinde gerekli kayıtlar yapılır.</a:t>
            </a:r>
          </a:p>
          <a:p>
            <a:pPr algn="ctr"/>
            <a:endParaRPr lang="tr-TR" sz="1800" b="1" dirty="0">
              <a:solidFill>
                <a:srgbClr val="FF0000"/>
              </a:solidFill>
              <a:latin typeface="Tahoma" pitchFamily="34" charset="0"/>
              <a:cs typeface="Arial" charset="0"/>
            </a:endParaRPr>
          </a:p>
          <a:p>
            <a:pPr algn="ctr"/>
            <a:r>
              <a:rPr lang="tr-TR" sz="1800" dirty="0">
                <a:solidFill>
                  <a:prstClr val="black"/>
                </a:solidFill>
                <a:latin typeface="Tahoma" pitchFamily="34" charset="0"/>
                <a:cs typeface="Arial" charset="0"/>
              </a:rPr>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6</a:t>
            </a:fld>
            <a:endParaRPr lang="tr-TR">
              <a:solidFill>
                <a:srgbClr val="04617B">
                  <a:shade val="90000"/>
                </a:srgbClr>
              </a:solidFill>
            </a:endParaRPr>
          </a:p>
        </p:txBody>
      </p:sp>
    </p:spTree>
    <p:extLst>
      <p:ext uri="{BB962C8B-B14F-4D97-AF65-F5344CB8AC3E}">
        <p14:creationId xmlns:p14="http://schemas.microsoft.com/office/powerpoint/2010/main" xmlns="" val="580972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250825" y="549275"/>
            <a:ext cx="8669338" cy="5584825"/>
          </a:xfrm>
          <a:prstGeom prst="rect">
            <a:avLst/>
          </a:prstGeom>
          <a:noFill/>
          <a:ln w="9525">
            <a:noFill/>
            <a:miter lim="800000"/>
            <a:headEnd/>
            <a:tailEnd/>
          </a:ln>
        </p:spPr>
        <p:txBody>
          <a:bodyPr anchor="ctr">
            <a:spAutoFit/>
          </a:bodyPr>
          <a:lstStyle/>
          <a:p>
            <a:pPr algn="just"/>
            <a:r>
              <a:rPr lang="tr-TR" sz="1800" dirty="0">
                <a:solidFill>
                  <a:prstClr val="black"/>
                </a:solidFill>
                <a:latin typeface="Tahoma" pitchFamily="34" charset="0"/>
                <a:cs typeface="Arial" charset="0"/>
              </a:rPr>
              <a:t>	</a:t>
            </a:r>
            <a:r>
              <a:rPr lang="tr-TR" sz="1800" b="1" dirty="0" smtClean="0">
                <a:solidFill>
                  <a:prstClr val="black"/>
                </a:solidFill>
                <a:latin typeface="Tahoma" pitchFamily="34" charset="0"/>
                <a:cs typeface="Arial" charset="0"/>
              </a:rPr>
              <a:t>MADDE 5  - </a:t>
            </a:r>
            <a:r>
              <a:rPr lang="tr-TR" sz="1800" dirty="0" smtClean="0">
                <a:solidFill>
                  <a:prstClr val="black"/>
                </a:solidFill>
                <a:latin typeface="Tahoma" pitchFamily="34" charset="0"/>
                <a:cs typeface="Arial" charset="0"/>
              </a:rPr>
              <a:t>(4</a:t>
            </a:r>
            <a:r>
              <a:rPr lang="tr-TR" sz="1800" dirty="0">
                <a:solidFill>
                  <a:prstClr val="black"/>
                </a:solidFill>
                <a:latin typeface="Tahoma" pitchFamily="34" charset="0"/>
                <a:cs typeface="Arial" charset="0"/>
              </a:rPr>
              <a:t>) Zimmetle teslim edilen dayanıklı taşınırlar, kullanıcıları tarafından başkasına devredilemez. Kullanıcılarının görevden ayrılması halinde söz konusu taşınırların ambara iade edilmesi zorunludur. Bu şekilde teslim yapılmadan personelin kurumla ilişiği kesilmez.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(5) </a:t>
            </a:r>
            <a:r>
              <a:rPr lang="tr-TR" sz="1800" dirty="0">
                <a:solidFill>
                  <a:srgbClr val="FF0000"/>
                </a:solidFill>
                <a:latin typeface="Tahoma" pitchFamily="34" charset="0"/>
                <a:cs typeface="Arial" charset="0"/>
              </a:rPr>
              <a:t>Taşınırların muhafazasından ve yönetilmesinden sorumlu olanların, gerekli tedbirlerin alınmaması veya özenin gösterilmemesi nedeniyle taşınırın kullanılmaz hale gelmesi veya yok olması sonucunda sebep oldukları kamu zararları hakkında, 27/9/2006 tarihli ve 2006/11058 sayılı Bakanlar Kurulu Kararı ile yürürlüğe konulan Kamu Zararlarının Tahsiline İlişkin Usul ve Esaslar Hakkında Yönetmelik hükümleri uygulanır.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(6) Kullanılmak üzere kendilerine taşınır teslim edilen kamu görevlilerinin kasıt, kusur, ihmal veya tedbirsizlik ya da dikkatsizlikleri nedeniyle oluşan kamu zararı, değer tespit komisyonu tarafından tespit edilecek rayiç bedeli üzerinden, ilgili mevzuat hükümleri uygulanmak suretiyle tahsil edilir.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(7) Taşınırların özelliğinden veya olağan kullanımından kaynaklanan yıpranma ile usulüne uygun olarak belirlenen firelerden dolayı sorumluluk aranmaz.</a:t>
            </a:r>
          </a:p>
          <a:p>
            <a:pPr algn="just"/>
            <a:r>
              <a:rPr lang="tr-TR" sz="1800" b="1" dirty="0">
                <a:solidFill>
                  <a:prstClr val="black"/>
                </a:solidFill>
                <a:latin typeface="Tahoma" pitchFamily="34" charset="0"/>
                <a:cs typeface="Arial" charset="0"/>
              </a:rPr>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7</a:t>
            </a:fld>
            <a:endParaRPr lang="tr-TR">
              <a:solidFill>
                <a:srgbClr val="04617B">
                  <a:shade val="90000"/>
                </a:srgbClr>
              </a:solidFill>
            </a:endParaRPr>
          </a:p>
        </p:txBody>
      </p:sp>
    </p:spTree>
    <p:extLst>
      <p:ext uri="{BB962C8B-B14F-4D97-AF65-F5344CB8AC3E}">
        <p14:creationId xmlns:p14="http://schemas.microsoft.com/office/powerpoint/2010/main" xmlns="" val="264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8</a:t>
            </a:fld>
            <a:endParaRPr lang="tr-TR"/>
          </a:p>
        </p:txBody>
      </p:sp>
      <p:pic>
        <p:nvPicPr>
          <p:cNvPr id="1026" name="Picture 2" descr="C:\Users\Bayram KESER\Desktop\istanbultaşınırseminer2014\istanbulsemineri örnekler\zimmete veremiyoru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857250"/>
            <a:ext cx="13716000" cy="857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350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1 Başlık"/>
          <p:cNvSpPr>
            <a:spLocks/>
          </p:cNvSpPr>
          <p:nvPr/>
        </p:nvSpPr>
        <p:spPr bwMode="auto">
          <a:xfrm>
            <a:off x="395288" y="2205038"/>
            <a:ext cx="8497887" cy="865187"/>
          </a:xfrm>
          <a:prstGeom prst="rect">
            <a:avLst/>
          </a:prstGeom>
          <a:noFill/>
          <a:ln w="9525">
            <a:noFill/>
            <a:miter lim="800000"/>
            <a:headEnd/>
            <a:tailEnd/>
          </a:ln>
        </p:spPr>
        <p:txBody>
          <a:bodyPr lIns="0" rIns="0" bIns="0" anchor="b"/>
          <a:lstStyle/>
          <a:p>
            <a:pPr algn="ctr"/>
            <a:r>
              <a:rPr lang="tr-TR" sz="5400" b="1">
                <a:solidFill>
                  <a:srgbClr val="000099"/>
                </a:solidFill>
                <a:latin typeface="Arial" charset="0"/>
              </a:rPr>
              <a:t>ZİMMET İŞLEMLERİ</a:t>
            </a:r>
            <a:endParaRPr lang="tr-TR" sz="4800" b="1">
              <a:solidFill>
                <a:srgbClr val="000099"/>
              </a:solidFill>
              <a:latin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5368</TotalTime>
  <Words>603</Words>
  <Application>Microsoft Office PowerPoint</Application>
  <PresentationFormat>Ekran Gösterisi (4:3)</PresentationFormat>
  <Paragraphs>110</Paragraphs>
  <Slides>37</Slides>
  <Notes>0</Notes>
  <HiddenSlides>0</HiddenSlides>
  <MMClips>0</MMClips>
  <ScaleCrop>false</ScaleCrop>
  <HeadingPairs>
    <vt:vector size="4" baseType="variant">
      <vt:variant>
        <vt:lpstr>Tema</vt:lpstr>
      </vt:variant>
      <vt:variant>
        <vt:i4>5</vt:i4>
      </vt:variant>
      <vt:variant>
        <vt:lpstr>Slayt Başlıkları</vt:lpstr>
      </vt:variant>
      <vt:variant>
        <vt:i4>37</vt:i4>
      </vt:variant>
    </vt:vector>
  </HeadingPairs>
  <TitlesOfParts>
    <vt:vector size="42" baseType="lpstr">
      <vt:lpstr>Akış</vt:lpstr>
      <vt:lpstr>1_Akış</vt:lpstr>
      <vt:lpstr>2_Akış</vt:lpstr>
      <vt:lpstr>3_Akış</vt:lpstr>
      <vt:lpstr>4_Akış</vt:lpstr>
      <vt:lpstr>Taşınır Mal Yönetmeliği ve  TAŞINIR KAYIT VE YÖNETİM SİSTEMİ Semineri   Bayram KESER Mali Hizmetler Uzmanı </vt:lpstr>
      <vt:lpstr>Seminer Sunum PLANI  1. Strateji Geliştirme Başkanlığı nın görevi ve yetkileri nelerdir? 2. Taşınır kesin hesabı nasıl çıkarılıyor? 3. Kurum tanımlama işlemleri (Bölünen/birleşen okullar) 4. Harcama yetkilileri/Tkkylerin sorumlulukları, 5. Tüketime verme işlemleri ve istek birim yetkilileri, 6. Zimmet işlemleri ve sorumluluk, 7. Öğretmenevleri, 8. FATİH projesi, 9. Hata Düzeltme İşlemleri 10. Hurda İşlemleri 11. Sıkça sorulan sorular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Teşekkür ederim…..     Bayram KESER Mali Hizmetler Uzmanı </vt:lpstr>
    </vt:vector>
  </TitlesOfParts>
  <Company>Maliye Bakanlığı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ssahin6</dc:creator>
  <cp:lastModifiedBy>Bayram KESER</cp:lastModifiedBy>
  <cp:revision>877</cp:revision>
  <dcterms:created xsi:type="dcterms:W3CDTF">2006-12-23T12:28:52Z</dcterms:created>
  <dcterms:modified xsi:type="dcterms:W3CDTF">2014-08-27T14:59:26Z</dcterms:modified>
</cp:coreProperties>
</file>