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1" r:id="rId1"/>
    <p:sldMasterId id="2147484513" r:id="rId2"/>
    <p:sldMasterId id="2147484525" r:id="rId3"/>
    <p:sldMasterId id="2147484537" r:id="rId4"/>
    <p:sldMasterId id="2147484549" r:id="rId5"/>
  </p:sldMasterIdLst>
  <p:notesMasterIdLst>
    <p:notesMasterId r:id="rId61"/>
  </p:notesMasterIdLst>
  <p:handoutMasterIdLst>
    <p:handoutMasterId r:id="rId62"/>
  </p:handoutMasterIdLst>
  <p:sldIdLst>
    <p:sldId id="976" r:id="rId6"/>
    <p:sldId id="977" r:id="rId7"/>
    <p:sldId id="947" r:id="rId8"/>
    <p:sldId id="966" r:id="rId9"/>
    <p:sldId id="968" r:id="rId10"/>
    <p:sldId id="967" r:id="rId11"/>
    <p:sldId id="972" r:id="rId12"/>
    <p:sldId id="959" r:id="rId13"/>
    <p:sldId id="969" r:id="rId14"/>
    <p:sldId id="980" r:id="rId15"/>
    <p:sldId id="981" r:id="rId16"/>
    <p:sldId id="982" r:id="rId17"/>
    <p:sldId id="983" r:id="rId18"/>
    <p:sldId id="984" r:id="rId19"/>
    <p:sldId id="985" r:id="rId20"/>
    <p:sldId id="986" r:id="rId21"/>
    <p:sldId id="987" r:id="rId22"/>
    <p:sldId id="988" r:id="rId23"/>
    <p:sldId id="970" r:id="rId24"/>
    <p:sldId id="971" r:id="rId25"/>
    <p:sldId id="990" r:id="rId26"/>
    <p:sldId id="991" r:id="rId27"/>
    <p:sldId id="992" r:id="rId28"/>
    <p:sldId id="993" r:id="rId29"/>
    <p:sldId id="965" r:id="rId30"/>
    <p:sldId id="964" r:id="rId31"/>
    <p:sldId id="962" r:id="rId32"/>
    <p:sldId id="963" r:id="rId33"/>
    <p:sldId id="961" r:id="rId34"/>
    <p:sldId id="960" r:id="rId35"/>
    <p:sldId id="974" r:id="rId36"/>
    <p:sldId id="995" r:id="rId37"/>
    <p:sldId id="996" r:id="rId38"/>
    <p:sldId id="997" r:id="rId39"/>
    <p:sldId id="998" r:id="rId40"/>
    <p:sldId id="999" r:id="rId41"/>
    <p:sldId id="1000" r:id="rId42"/>
    <p:sldId id="1001" r:id="rId43"/>
    <p:sldId id="1002" r:id="rId44"/>
    <p:sldId id="1004" r:id="rId45"/>
    <p:sldId id="1005" r:id="rId46"/>
    <p:sldId id="1006" r:id="rId47"/>
    <p:sldId id="1007" r:id="rId48"/>
    <p:sldId id="1008" r:id="rId49"/>
    <p:sldId id="1009" r:id="rId50"/>
    <p:sldId id="1010" r:id="rId51"/>
    <p:sldId id="1011" r:id="rId52"/>
    <p:sldId id="1012" r:id="rId53"/>
    <p:sldId id="1013" r:id="rId54"/>
    <p:sldId id="1014" r:id="rId55"/>
    <p:sldId id="1015" r:id="rId56"/>
    <p:sldId id="1016" r:id="rId57"/>
    <p:sldId id="1017" r:id="rId58"/>
    <p:sldId id="1018" r:id="rId59"/>
    <p:sldId id="946" r:id="rId60"/>
  </p:sldIdLst>
  <p:sldSz cx="9144000" cy="6858000" type="screen4x3"/>
  <p:notesSz cx="6858000" cy="9144000"/>
  <p:defaultTextStyle>
    <a:defPPr>
      <a:defRPr lang="tr-TR"/>
    </a:defPPr>
    <a:lvl1pPr algn="l" rtl="0" fontAlgn="base">
      <a:spcBef>
        <a:spcPct val="0"/>
      </a:spcBef>
      <a:spcAft>
        <a:spcPct val="0"/>
      </a:spcAft>
      <a:defRPr sz="1600" kern="1200">
        <a:solidFill>
          <a:schemeClr val="tx1"/>
        </a:solidFill>
        <a:latin typeface="Verdana" pitchFamily="34" charset="0"/>
        <a:ea typeface="+mn-ea"/>
        <a:cs typeface="+mn-cs"/>
      </a:defRPr>
    </a:lvl1pPr>
    <a:lvl2pPr marL="457200" algn="l" rtl="0" fontAlgn="base">
      <a:spcBef>
        <a:spcPct val="0"/>
      </a:spcBef>
      <a:spcAft>
        <a:spcPct val="0"/>
      </a:spcAft>
      <a:defRPr sz="1600" kern="1200">
        <a:solidFill>
          <a:schemeClr val="tx1"/>
        </a:solidFill>
        <a:latin typeface="Verdana" pitchFamily="34" charset="0"/>
        <a:ea typeface="+mn-ea"/>
        <a:cs typeface="+mn-cs"/>
      </a:defRPr>
    </a:lvl2pPr>
    <a:lvl3pPr marL="914400" algn="l" rtl="0" fontAlgn="base">
      <a:spcBef>
        <a:spcPct val="0"/>
      </a:spcBef>
      <a:spcAft>
        <a:spcPct val="0"/>
      </a:spcAft>
      <a:defRPr sz="1600" kern="1200">
        <a:solidFill>
          <a:schemeClr val="tx1"/>
        </a:solidFill>
        <a:latin typeface="Verdana" pitchFamily="34" charset="0"/>
        <a:ea typeface="+mn-ea"/>
        <a:cs typeface="+mn-cs"/>
      </a:defRPr>
    </a:lvl3pPr>
    <a:lvl4pPr marL="1371600" algn="l" rtl="0" fontAlgn="base">
      <a:spcBef>
        <a:spcPct val="0"/>
      </a:spcBef>
      <a:spcAft>
        <a:spcPct val="0"/>
      </a:spcAft>
      <a:defRPr sz="1600" kern="1200">
        <a:solidFill>
          <a:schemeClr val="tx1"/>
        </a:solidFill>
        <a:latin typeface="Verdana" pitchFamily="34" charset="0"/>
        <a:ea typeface="+mn-ea"/>
        <a:cs typeface="+mn-cs"/>
      </a:defRPr>
    </a:lvl4pPr>
    <a:lvl5pPr marL="1828800" algn="l" rtl="0" fontAlgn="base">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000000"/>
    <a:srgbClr val="3366FF"/>
    <a:srgbClr val="808080"/>
    <a:srgbClr val="FF3300"/>
    <a:srgbClr val="663300"/>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87" autoAdjust="0"/>
    <p:restoredTop sz="94728" autoAdjust="0"/>
  </p:normalViewPr>
  <p:slideViewPr>
    <p:cSldViewPr>
      <p:cViewPr>
        <p:scale>
          <a:sx n="66" d="100"/>
          <a:sy n="66" d="100"/>
        </p:scale>
        <p:origin x="-1614" y="-654"/>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tr-TR"/>
          </a:p>
        </p:txBody>
      </p:sp>
      <p:sp>
        <p:nvSpPr>
          <p:cNvPr id="2027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tr-TR"/>
          </a:p>
        </p:txBody>
      </p:sp>
      <p:sp>
        <p:nvSpPr>
          <p:cNvPr id="2027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tr-TR"/>
          </a:p>
        </p:txBody>
      </p:sp>
      <p:sp>
        <p:nvSpPr>
          <p:cNvPr id="2027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2D2D8275-1A72-45DE-9092-FA3636C4E33D}" type="slidenum">
              <a:rPr lang="tr-TR"/>
              <a:pPr>
                <a:defRPr/>
              </a:pPr>
              <a:t>‹#›</a:t>
            </a:fld>
            <a:endParaRPr lang="tr-TR"/>
          </a:p>
        </p:txBody>
      </p:sp>
    </p:spTree>
    <p:extLst>
      <p:ext uri="{BB962C8B-B14F-4D97-AF65-F5344CB8AC3E}">
        <p14:creationId xmlns:p14="http://schemas.microsoft.com/office/powerpoint/2010/main" xmlns="" val="749903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tr-TR"/>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tr-TR"/>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tr-TR"/>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28B6095-8339-42C8-831F-CB1B03854C81}" type="slidenum">
              <a:rPr lang="tr-TR"/>
              <a:pPr>
                <a:defRPr/>
              </a:pPr>
              <a:t>‹#›</a:t>
            </a:fld>
            <a:endParaRPr lang="tr-TR"/>
          </a:p>
        </p:txBody>
      </p:sp>
    </p:spTree>
    <p:extLst>
      <p:ext uri="{BB962C8B-B14F-4D97-AF65-F5344CB8AC3E}">
        <p14:creationId xmlns:p14="http://schemas.microsoft.com/office/powerpoint/2010/main" xmlns="" val="937512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fld id="{5F5AD4CF-DD18-405B-95B7-1FA3980BE650}" type="datetime1">
              <a:rPr lang="tr-TR" smtClean="0"/>
              <a:pPr>
                <a:defRPr/>
              </a:pPr>
              <a:t>27.08.2014</a:t>
            </a:fld>
            <a:endParaRPr lang="tr-TR"/>
          </a:p>
        </p:txBody>
      </p:sp>
      <p:sp>
        <p:nvSpPr>
          <p:cNvPr id="19" name="Footer Placeholder 18"/>
          <p:cNvSpPr>
            <a:spLocks noGrp="1"/>
          </p:cNvSpPr>
          <p:nvPr>
            <p:ph type="ftr" sz="quarter" idx="11"/>
          </p:nvPr>
        </p:nvSpPr>
        <p:spPr/>
        <p:txBody>
          <a:bodyPr/>
          <a:lstStyle/>
          <a:p>
            <a:pPr>
              <a:defRPr/>
            </a:pPr>
            <a:endParaRPr lang="tr-TR"/>
          </a:p>
        </p:txBody>
      </p:sp>
      <p:sp>
        <p:nvSpPr>
          <p:cNvPr id="27" name="Slide Number Placeholder 26"/>
          <p:cNvSpPr>
            <a:spLocks noGrp="1"/>
          </p:cNvSpPr>
          <p:nvPr>
            <p:ph type="sldNum" sz="quarter" idx="12"/>
          </p:nvPr>
        </p:nvSpPr>
        <p:spPr/>
        <p:txBody>
          <a:bodyPr/>
          <a:lstStyle/>
          <a:p>
            <a:pPr>
              <a:defRPr/>
            </a:pPr>
            <a:fld id="{D729D090-7C8D-4117-BB1E-67E7C1AF10AF}"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395A10D7-D33D-4D04-86FF-03E5EFB97FB5}" type="datetime1">
              <a:rPr lang="tr-TR" smtClean="0"/>
              <a:pPr>
                <a:defRPr/>
              </a:pPr>
              <a:t>27.08.2014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C41CEC7-1297-4D68-8F57-F40ABA041DF5}"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6BCD2CB7-D326-457D-9892-66461F43CCD8}" type="datetime1">
              <a:rPr lang="tr-TR" smtClean="0"/>
              <a:pPr>
                <a:defRPr/>
              </a:pPr>
              <a:t>27.08.2014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73219C28-6FF8-4196-9793-85C4D26ECC25}" type="slidenum">
              <a:rPr lang="tr-TR" smtClean="0"/>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19" name="18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27" name="26 Slayt Numarası Yer Tutucusu"/>
          <p:cNvSpPr>
            <a:spLocks noGrp="1"/>
          </p:cNvSpPr>
          <p:nvPr>
            <p:ph type="sldNum" sz="quarter" idx="12"/>
          </p:nvPr>
        </p:nvSpPr>
        <p:spPr/>
        <p:txBody>
          <a:bodyPr/>
          <a:lstStyle/>
          <a:p>
            <a:pPr>
              <a:defRPr/>
            </a:pPr>
            <a:fld id="{FAEC37C0-2D89-4094-B59F-3705E42AB4B3}"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248195816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951453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6" name="5 Slayt Numarası Yer Tutucusu"/>
          <p:cNvSpPr>
            <a:spLocks noGrp="1"/>
          </p:cNvSpPr>
          <p:nvPr>
            <p:ph type="sldNum" sz="quarter" idx="12"/>
          </p:nvPr>
        </p:nvSpPr>
        <p:spPr/>
        <p:txBody>
          <a:bodyPr/>
          <a:lstStyle/>
          <a:p>
            <a:pPr>
              <a:defRPr/>
            </a:pPr>
            <a:fld id="{AF7A3B79-29D4-46B0-9E1A-C4146EDED7D4}"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332215359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49A05F3C-C4DF-4F1D-909B-938AA85648B8}"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338211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pPr>
              <a:defRPr/>
            </a:pPr>
            <a:fld id="{0E322597-0F21-4B8D-9FB9-F3394417D80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560146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pPr>
              <a:defRPr/>
            </a:pPr>
            <a:fld id="{81BC6402-4E69-4C37-96B8-3573894E7E42}"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784597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pPr>
              <a:defRPr/>
            </a:pPr>
            <a:fld id="{11CD448D-3AC1-4708-BD07-91DDA1C64D5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642693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7792AD2D-718B-4954-85C0-744DCF47BE27}"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396116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A44752EE-5C85-4BB8-A00E-A09CE715E4FD}" type="datetime1">
              <a:rPr lang="tr-TR" smtClean="0"/>
              <a:pPr>
                <a:defRPr/>
              </a:pPr>
              <a:t>27.08.2014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EED6105-C018-4EC7-8FA9-42BD2F62F2F5}" type="slidenum">
              <a:rPr lang="tr-TR" smtClean="0"/>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9D91F9A-3E36-4BD7-842A-3C84870F71C9}" type="slidenum">
              <a:rPr lang="tr-TR" smtClean="0">
                <a:solidFill>
                  <a:srgbClr val="04617B">
                    <a:shade val="90000"/>
                  </a:srgbClr>
                </a:solidFill>
              </a:rPr>
              <a:pPr>
                <a:def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Tree>
    <p:extLst>
      <p:ext uri="{BB962C8B-B14F-4D97-AF65-F5344CB8AC3E}">
        <p14:creationId xmlns:p14="http://schemas.microsoft.com/office/powerpoint/2010/main" xmlns="" val="22444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F96606D-CC6B-49AF-A436-384F6245F5F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607810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50FA556-8D12-4E86-88FD-673149D794F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54958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19" name="18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27" name="26 Slayt Numarası Yer Tutucusu"/>
          <p:cNvSpPr>
            <a:spLocks noGrp="1"/>
          </p:cNvSpPr>
          <p:nvPr>
            <p:ph type="sldNum" sz="quarter" idx="12"/>
          </p:nvPr>
        </p:nvSpPr>
        <p:spPr/>
        <p:txBody>
          <a:bodyPr/>
          <a:lstStyle/>
          <a:p>
            <a:pPr>
              <a:defRPr/>
            </a:pPr>
            <a:fld id="{FAEC37C0-2D89-4094-B59F-3705E42AB4B3}"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72023207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565488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6" name="5 Slayt Numarası Yer Tutucusu"/>
          <p:cNvSpPr>
            <a:spLocks noGrp="1"/>
          </p:cNvSpPr>
          <p:nvPr>
            <p:ph type="sldNum" sz="quarter" idx="12"/>
          </p:nvPr>
        </p:nvSpPr>
        <p:spPr/>
        <p:txBody>
          <a:bodyPr/>
          <a:lstStyle/>
          <a:p>
            <a:pPr>
              <a:defRPr/>
            </a:pPr>
            <a:fld id="{AF7A3B79-29D4-46B0-9E1A-C4146EDED7D4}"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30069173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49A05F3C-C4DF-4F1D-909B-938AA85648B8}"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104326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pPr>
              <a:defRPr/>
            </a:pPr>
            <a:fld id="{0E322597-0F21-4B8D-9FB9-F3394417D80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784192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pPr>
              <a:defRPr/>
            </a:pPr>
            <a:fld id="{81BC6402-4E69-4C37-96B8-3573894E7E42}"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342707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pPr>
              <a:defRPr/>
            </a:pPr>
            <a:fld id="{11CD448D-3AC1-4708-BD07-91DDA1C64D5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386078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a:defRPr/>
            </a:pPr>
            <a:fld id="{42161D82-C9D2-43F3-8287-3BFB2168DA5E}" type="datetime1">
              <a:rPr lang="tr-TR" smtClean="0"/>
              <a:pPr>
                <a:defRPr/>
              </a:pPr>
              <a:t>27.08.2014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C211180-291C-4041-864B-AAB008FAF957}"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7792AD2D-718B-4954-85C0-744DCF47BE27}"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416629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9D91F9A-3E36-4BD7-842A-3C84870F71C9}" type="slidenum">
              <a:rPr lang="tr-TR" smtClean="0">
                <a:solidFill>
                  <a:srgbClr val="04617B">
                    <a:shade val="90000"/>
                  </a:srgbClr>
                </a:solidFill>
              </a:rPr>
              <a:pPr>
                <a:def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Tree>
    <p:extLst>
      <p:ext uri="{BB962C8B-B14F-4D97-AF65-F5344CB8AC3E}">
        <p14:creationId xmlns:p14="http://schemas.microsoft.com/office/powerpoint/2010/main" xmlns="" val="693294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F96606D-CC6B-49AF-A436-384F6245F5F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3087059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50FA556-8D12-4E86-88FD-673149D794F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3213445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19" name="18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27" name="26 Slayt Numarası Yer Tutucusu"/>
          <p:cNvSpPr>
            <a:spLocks noGrp="1"/>
          </p:cNvSpPr>
          <p:nvPr>
            <p:ph type="sldNum" sz="quarter" idx="12"/>
          </p:nvPr>
        </p:nvSpPr>
        <p:spPr/>
        <p:txBody>
          <a:bodyPr/>
          <a:lstStyle/>
          <a:p>
            <a:pPr>
              <a:defRPr/>
            </a:pPr>
            <a:fld id="{FAEC37C0-2D89-4094-B59F-3705E42AB4B3}"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266950925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4178239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6" name="5 Slayt Numarası Yer Tutucusu"/>
          <p:cNvSpPr>
            <a:spLocks noGrp="1"/>
          </p:cNvSpPr>
          <p:nvPr>
            <p:ph type="sldNum" sz="quarter" idx="12"/>
          </p:nvPr>
        </p:nvSpPr>
        <p:spPr/>
        <p:txBody>
          <a:bodyPr/>
          <a:lstStyle/>
          <a:p>
            <a:pPr>
              <a:defRPr/>
            </a:pPr>
            <a:fld id="{AF7A3B79-29D4-46B0-9E1A-C4146EDED7D4}"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105620127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49A05F3C-C4DF-4F1D-909B-938AA85648B8}"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274291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pPr>
              <a:defRPr/>
            </a:pPr>
            <a:fld id="{0E322597-0F21-4B8D-9FB9-F3394417D80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513809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pPr>
              <a:defRPr/>
            </a:pPr>
            <a:fld id="{81BC6402-4E69-4C37-96B8-3573894E7E42}"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65002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fld id="{C8037730-E2F7-424F-A9CA-0CBBDFDD540A}" type="datetime1">
              <a:rPr lang="tr-TR" smtClean="0"/>
              <a:pPr>
                <a:defRPr/>
              </a:pPr>
              <a:t>27.08.2014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CADD2B91-B18D-4448-8775-408E835F5E2D}" type="slidenum">
              <a:rPr lang="tr-TR" smtClean="0"/>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pPr>
              <a:defRPr/>
            </a:pPr>
            <a:fld id="{11CD448D-3AC1-4708-BD07-91DDA1C64D5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1874951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7792AD2D-718B-4954-85C0-744DCF47BE27}"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801527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9D91F9A-3E36-4BD7-842A-3C84870F71C9}" type="slidenum">
              <a:rPr lang="tr-TR" smtClean="0">
                <a:solidFill>
                  <a:srgbClr val="04617B">
                    <a:shade val="90000"/>
                  </a:srgbClr>
                </a:solidFill>
              </a:rPr>
              <a:pPr>
                <a:def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Tree>
    <p:extLst>
      <p:ext uri="{BB962C8B-B14F-4D97-AF65-F5344CB8AC3E}">
        <p14:creationId xmlns:p14="http://schemas.microsoft.com/office/powerpoint/2010/main" xmlns="" val="36757668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F96606D-CC6B-49AF-A436-384F6245F5F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854470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50FA556-8D12-4E86-88FD-673149D794F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7091725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19" name="18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27" name="26 Slayt Numarası Yer Tutucusu"/>
          <p:cNvSpPr>
            <a:spLocks noGrp="1"/>
          </p:cNvSpPr>
          <p:nvPr>
            <p:ph type="sldNum" sz="quarter" idx="12"/>
          </p:nvPr>
        </p:nvSpPr>
        <p:spPr/>
        <p:txBody>
          <a:bodyPr/>
          <a:lstStyle/>
          <a:p>
            <a:pPr>
              <a:defRPr/>
            </a:pPr>
            <a:fld id="{FAEC37C0-2D89-4094-B59F-3705E42AB4B3}"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424103104"/>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674883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6" name="5 Slayt Numarası Yer Tutucusu"/>
          <p:cNvSpPr>
            <a:spLocks noGrp="1"/>
          </p:cNvSpPr>
          <p:nvPr>
            <p:ph type="sldNum" sz="quarter" idx="12"/>
          </p:nvPr>
        </p:nvSpPr>
        <p:spPr/>
        <p:txBody>
          <a:bodyPr/>
          <a:lstStyle/>
          <a:p>
            <a:pPr>
              <a:defRPr/>
            </a:pPr>
            <a:fld id="{AF7A3B79-29D4-46B0-9E1A-C4146EDED7D4}"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487890088"/>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49A05F3C-C4DF-4F1D-909B-938AA85648B8}"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806550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pPr>
              <a:defRPr/>
            </a:pPr>
            <a:fld id="{0E322597-0F21-4B8D-9FB9-F3394417D80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43094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a:defRPr/>
            </a:pPr>
            <a:fld id="{A973AE98-08CE-4A17-992A-9268E1509BC2}" type="datetime1">
              <a:rPr lang="tr-TR" smtClean="0"/>
              <a:pPr>
                <a:defRPr/>
              </a:pPr>
              <a:t>27.08.2014</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2D98C2F5-8DE7-4700-811A-132565E2C25D}" type="slidenum">
              <a:rPr lang="tr-TR" smtClean="0"/>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pPr>
              <a:defRPr/>
            </a:pPr>
            <a:fld id="{81BC6402-4E69-4C37-96B8-3573894E7E42}"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4696703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pPr>
              <a:defRPr/>
            </a:pPr>
            <a:fld id="{11CD448D-3AC1-4708-BD07-91DDA1C64D5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9466170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7792AD2D-718B-4954-85C0-744DCF47BE27}"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42450753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9D91F9A-3E36-4BD7-842A-3C84870F71C9}" type="slidenum">
              <a:rPr lang="tr-TR" smtClean="0">
                <a:solidFill>
                  <a:srgbClr val="04617B">
                    <a:shade val="90000"/>
                  </a:srgbClr>
                </a:solidFill>
              </a:rPr>
              <a:pPr>
                <a:def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Tree>
    <p:extLst>
      <p:ext uri="{BB962C8B-B14F-4D97-AF65-F5344CB8AC3E}">
        <p14:creationId xmlns:p14="http://schemas.microsoft.com/office/powerpoint/2010/main" xmlns="" val="4026530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F96606D-CC6B-49AF-A436-384F6245F5F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34965105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50FA556-8D12-4E86-88FD-673149D794F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333867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a:defRPr/>
            </a:pPr>
            <a:fld id="{BE2B9B99-E7C2-4206-ADEF-8192084F21A3}" type="datetime1">
              <a:rPr lang="tr-TR" smtClean="0"/>
              <a:pPr>
                <a:defRPr/>
              </a:pPr>
              <a:t>27.08.2014</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449A2D72-CB06-4C68-B8D1-9E9343FFD9FF}"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B3A7A5C-1104-4628-BA77-BFCCE4F367E0}" type="datetime1">
              <a:rPr lang="tr-TR" smtClean="0"/>
              <a:pPr>
                <a:defRPr/>
              </a:pPr>
              <a:t>27.08.2014</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18B11A04-EDDC-4E96-BB40-C52FF02262C5}"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fld id="{3E66C0F5-2759-40CD-AF80-A226B2653D51}" type="datetime1">
              <a:rPr lang="tr-TR" smtClean="0"/>
              <a:pPr>
                <a:defRPr/>
              </a:pPr>
              <a:t>27.08.2014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7FB9B725-6185-4D6E-B4A9-3B27BDF0BEE2}"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a:defRPr/>
            </a:pPr>
            <a:fld id="{2A0343B2-DA9C-4078-AB2A-0E2D6545A1C0}" type="datetime1">
              <a:rPr lang="tr-TR" smtClean="0"/>
              <a:pPr>
                <a:defRPr/>
              </a:pPr>
              <a:t>27.08.2014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D58D241C-D3AE-4E6E-9D08-F2F6C973FAA8}" type="slidenum">
              <a:rPr lang="tr-TR" smtClean="0"/>
              <a:pPr>
                <a:defRPr/>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07B31324-591F-48C4-BB82-A69572D58327}" type="datetime1">
              <a:rPr lang="tr-TR" smtClean="0"/>
              <a:pPr>
                <a:defRPr/>
              </a:pPr>
              <a:t>27.08.2014</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C71F3B4-EEE7-400C-862C-C113AA9B6D1F}" type="slidenum">
              <a:rPr lang="tr-TR" smtClean="0"/>
              <a:pPr>
                <a:defRPr/>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solidFill>
                <a:srgbClr val="04617B">
                  <a:shade val="90000"/>
                </a:srgbClr>
              </a:solidFill>
              <a:latin typeface="Tahoma" pitchFamily="34" charset="0"/>
              <a:cs typeface="Arial" charset="0"/>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solidFill>
                  <a:srgbClr val="04617B">
                    <a:shade val="90000"/>
                  </a:srgbClr>
                </a:solidFill>
                <a:latin typeface="Tahoma" pitchFamily="34" charset="0"/>
                <a:cs typeface="Arial" charset="0"/>
              </a:rPr>
              <a:t>B.KESER - SGB</a:t>
            </a:r>
            <a:endParaRPr lang="tr-TR">
              <a:solidFill>
                <a:srgbClr val="04617B">
                  <a:shade val="90000"/>
                </a:srgbClr>
              </a:solidFill>
              <a:latin typeface="Tahoma" pitchFamily="34" charset="0"/>
              <a:cs typeface="Arial" charset="0"/>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3B64030-2033-4A1B-A488-8B4043233915}" type="slidenum">
              <a:rPr lang="tr-TR" smtClean="0">
                <a:solidFill>
                  <a:srgbClr val="04617B">
                    <a:shade val="90000"/>
                  </a:srgbClr>
                </a:solidFill>
                <a:latin typeface="Tahoma" pitchFamily="34" charset="0"/>
                <a:cs typeface="Arial" charset="0"/>
              </a:rPr>
              <a:pPr>
                <a:defRPr/>
              </a:pPr>
              <a:t>‹#›</a:t>
            </a:fld>
            <a:endParaRPr lang="tr-TR">
              <a:solidFill>
                <a:srgbClr val="04617B">
                  <a:shade val="90000"/>
                </a:srgbClr>
              </a:solidFill>
              <a:latin typeface="Tahoma" pitchFamily="34" charset="0"/>
              <a:cs typeface="Arial" charset="0"/>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grpSp>
    </p:spTree>
    <p:extLst>
      <p:ext uri="{BB962C8B-B14F-4D97-AF65-F5344CB8AC3E}">
        <p14:creationId xmlns:p14="http://schemas.microsoft.com/office/powerpoint/2010/main" xmlns="" val="3335167718"/>
      </p:ext>
    </p:extLst>
  </p:cSld>
  <p:clrMap bg1="lt1" tx1="dk1" bg2="lt2" tx2="dk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23" r:id="rId10"/>
    <p:sldLayoutId id="2147484524"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solidFill>
                <a:srgbClr val="04617B">
                  <a:shade val="90000"/>
                </a:srgbClr>
              </a:solidFill>
              <a:latin typeface="Tahoma" pitchFamily="34" charset="0"/>
              <a:cs typeface="Arial" charset="0"/>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solidFill>
                  <a:srgbClr val="04617B">
                    <a:shade val="90000"/>
                  </a:srgbClr>
                </a:solidFill>
                <a:latin typeface="Tahoma" pitchFamily="34" charset="0"/>
                <a:cs typeface="Arial" charset="0"/>
              </a:rPr>
              <a:t>B.KESER - SGB</a:t>
            </a:r>
            <a:endParaRPr lang="tr-TR">
              <a:solidFill>
                <a:srgbClr val="04617B">
                  <a:shade val="90000"/>
                </a:srgbClr>
              </a:solidFill>
              <a:latin typeface="Tahoma" pitchFamily="34" charset="0"/>
              <a:cs typeface="Arial" charset="0"/>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3B64030-2033-4A1B-A488-8B4043233915}" type="slidenum">
              <a:rPr lang="tr-TR" smtClean="0">
                <a:solidFill>
                  <a:srgbClr val="04617B">
                    <a:shade val="90000"/>
                  </a:srgbClr>
                </a:solidFill>
                <a:latin typeface="Tahoma" pitchFamily="34" charset="0"/>
                <a:cs typeface="Arial" charset="0"/>
              </a:rPr>
              <a:pPr>
                <a:defRPr/>
              </a:pPr>
              <a:t>‹#›</a:t>
            </a:fld>
            <a:endParaRPr lang="tr-TR">
              <a:solidFill>
                <a:srgbClr val="04617B">
                  <a:shade val="90000"/>
                </a:srgbClr>
              </a:solidFill>
              <a:latin typeface="Tahoma" pitchFamily="34" charset="0"/>
              <a:cs typeface="Arial" charset="0"/>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grpSp>
    </p:spTree>
    <p:extLst>
      <p:ext uri="{BB962C8B-B14F-4D97-AF65-F5344CB8AC3E}">
        <p14:creationId xmlns:p14="http://schemas.microsoft.com/office/powerpoint/2010/main" xmlns="" val="1936552945"/>
      </p:ext>
    </p:extLst>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solidFill>
                <a:srgbClr val="04617B">
                  <a:shade val="90000"/>
                </a:srgbClr>
              </a:solidFill>
              <a:latin typeface="Tahoma" pitchFamily="34" charset="0"/>
              <a:cs typeface="Arial" charset="0"/>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solidFill>
                  <a:srgbClr val="04617B">
                    <a:shade val="90000"/>
                  </a:srgbClr>
                </a:solidFill>
                <a:latin typeface="Tahoma" pitchFamily="34" charset="0"/>
                <a:cs typeface="Arial" charset="0"/>
              </a:rPr>
              <a:t>B.KESER - SGB</a:t>
            </a:r>
            <a:endParaRPr lang="tr-TR">
              <a:solidFill>
                <a:srgbClr val="04617B">
                  <a:shade val="90000"/>
                </a:srgbClr>
              </a:solidFill>
              <a:latin typeface="Tahoma" pitchFamily="34" charset="0"/>
              <a:cs typeface="Arial" charset="0"/>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3B64030-2033-4A1B-A488-8B4043233915}" type="slidenum">
              <a:rPr lang="tr-TR" smtClean="0">
                <a:solidFill>
                  <a:srgbClr val="04617B">
                    <a:shade val="90000"/>
                  </a:srgbClr>
                </a:solidFill>
                <a:latin typeface="Tahoma" pitchFamily="34" charset="0"/>
                <a:cs typeface="Arial" charset="0"/>
              </a:rPr>
              <a:pPr>
                <a:defRPr/>
              </a:pPr>
              <a:t>‹#›</a:t>
            </a:fld>
            <a:endParaRPr lang="tr-TR">
              <a:solidFill>
                <a:srgbClr val="04617B">
                  <a:shade val="90000"/>
                </a:srgbClr>
              </a:solidFill>
              <a:latin typeface="Tahoma" pitchFamily="34" charset="0"/>
              <a:cs typeface="Arial" charset="0"/>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grpSp>
    </p:spTree>
    <p:extLst>
      <p:ext uri="{BB962C8B-B14F-4D97-AF65-F5344CB8AC3E}">
        <p14:creationId xmlns:p14="http://schemas.microsoft.com/office/powerpoint/2010/main" xmlns="" val="979269726"/>
      </p:ext>
    </p:extLst>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solidFill>
                <a:srgbClr val="04617B">
                  <a:shade val="90000"/>
                </a:srgbClr>
              </a:solidFill>
              <a:latin typeface="Tahoma" pitchFamily="34" charset="0"/>
              <a:cs typeface="Arial" charset="0"/>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solidFill>
                  <a:srgbClr val="04617B">
                    <a:shade val="90000"/>
                  </a:srgbClr>
                </a:solidFill>
                <a:latin typeface="Tahoma" pitchFamily="34" charset="0"/>
                <a:cs typeface="Arial" charset="0"/>
              </a:rPr>
              <a:t>B.KESER - SGB</a:t>
            </a:r>
            <a:endParaRPr lang="tr-TR">
              <a:solidFill>
                <a:srgbClr val="04617B">
                  <a:shade val="90000"/>
                </a:srgbClr>
              </a:solidFill>
              <a:latin typeface="Tahoma" pitchFamily="34" charset="0"/>
              <a:cs typeface="Arial" charset="0"/>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3B64030-2033-4A1B-A488-8B4043233915}" type="slidenum">
              <a:rPr lang="tr-TR" smtClean="0">
                <a:solidFill>
                  <a:srgbClr val="04617B">
                    <a:shade val="90000"/>
                  </a:srgbClr>
                </a:solidFill>
                <a:latin typeface="Tahoma" pitchFamily="34" charset="0"/>
                <a:cs typeface="Arial" charset="0"/>
              </a:rPr>
              <a:pPr>
                <a:defRPr/>
              </a:pPr>
              <a:t>‹#›</a:t>
            </a:fld>
            <a:endParaRPr lang="tr-TR">
              <a:solidFill>
                <a:srgbClr val="04617B">
                  <a:shade val="90000"/>
                </a:srgbClr>
              </a:solidFill>
              <a:latin typeface="Tahoma" pitchFamily="34" charset="0"/>
              <a:cs typeface="Arial" charset="0"/>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grpSp>
    </p:spTree>
    <p:extLst>
      <p:ext uri="{BB962C8B-B14F-4D97-AF65-F5344CB8AC3E}">
        <p14:creationId xmlns:p14="http://schemas.microsoft.com/office/powerpoint/2010/main" xmlns="" val="1774591785"/>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mailto:kimlik@muhasebat.gov.tr" TargetMode="External"/><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6900" y="2636912"/>
            <a:ext cx="8281987" cy="3240460"/>
          </a:xfrm>
        </p:spPr>
        <p:txBody>
          <a:bodyPr/>
          <a:lstStyle/>
          <a:p>
            <a:pPr algn="ctr">
              <a:tabLst/>
              <a:defRPr/>
            </a:pPr>
            <a:r>
              <a:rPr lang="tr-TR" sz="2800" dirty="0">
                <a:solidFill>
                  <a:schemeClr val="tx1"/>
                </a:solidFill>
              </a:rPr>
              <a:t>Taşınır Mal Yönetmeliği ve </a:t>
            </a:r>
            <a:br>
              <a:rPr lang="tr-TR" sz="2800" dirty="0">
                <a:solidFill>
                  <a:schemeClr val="tx1"/>
                </a:solidFill>
              </a:rPr>
            </a:br>
            <a:r>
              <a:rPr lang="tr-TR" sz="2800" dirty="0">
                <a:solidFill>
                  <a:schemeClr val="tx1"/>
                </a:solidFill>
              </a:rPr>
              <a:t>TAŞINIR KAYIT VE YÖNETİM SİSTEMİ </a:t>
            </a:r>
            <a:r>
              <a:rPr lang="tr-TR" sz="2800" dirty="0" smtClean="0">
                <a:solidFill>
                  <a:schemeClr val="tx1"/>
                </a:solidFill>
              </a:rPr>
              <a:t>Semineri</a:t>
            </a:r>
            <a:br>
              <a:rPr lang="tr-TR" sz="2800" dirty="0" smtClean="0">
                <a:solidFill>
                  <a:schemeClr val="tx1"/>
                </a:solidFill>
              </a:rPr>
            </a:br>
            <a:r>
              <a:rPr lang="tr-TR" sz="2800" dirty="0">
                <a:solidFill>
                  <a:schemeClr val="tx1"/>
                </a:solidFill>
              </a:rPr>
              <a:t/>
            </a:r>
            <a:br>
              <a:rPr lang="tr-TR" sz="2800" dirty="0">
                <a:solidFill>
                  <a:schemeClr val="tx1"/>
                </a:solidFill>
              </a:rPr>
            </a:br>
            <a:r>
              <a:rPr lang="tr-TR" sz="2800" dirty="0">
                <a:solidFill>
                  <a:schemeClr val="tx1"/>
                </a:solidFill>
              </a:rPr>
              <a:t/>
            </a:r>
            <a:br>
              <a:rPr lang="tr-TR" sz="2800" dirty="0">
                <a:solidFill>
                  <a:schemeClr val="tx1"/>
                </a:solidFill>
              </a:rPr>
            </a:br>
            <a:r>
              <a:rPr lang="tr-TR" sz="2400" spc="0" dirty="0">
                <a:ln>
                  <a:noFill/>
                </a:ln>
                <a:solidFill>
                  <a:srgbClr val="000000"/>
                </a:solidFill>
                <a:latin typeface="Verdana" pitchFamily="34" charset="0"/>
                <a:ea typeface="+mn-ea"/>
                <a:cs typeface="+mn-cs"/>
              </a:rPr>
              <a:t>Bayram </a:t>
            </a:r>
            <a:r>
              <a:rPr lang="tr-TR" sz="2400" spc="0" dirty="0" smtClean="0">
                <a:ln>
                  <a:noFill/>
                </a:ln>
                <a:solidFill>
                  <a:srgbClr val="000000"/>
                </a:solidFill>
                <a:latin typeface="Verdana" pitchFamily="34" charset="0"/>
                <a:ea typeface="+mn-ea"/>
                <a:cs typeface="+mn-cs"/>
              </a:rPr>
              <a:t>KESER</a:t>
            </a:r>
            <a:br>
              <a:rPr lang="tr-TR" sz="2400" spc="0" dirty="0" smtClean="0">
                <a:ln>
                  <a:noFill/>
                </a:ln>
                <a:solidFill>
                  <a:srgbClr val="000000"/>
                </a:solidFill>
                <a:latin typeface="Verdana" pitchFamily="34" charset="0"/>
                <a:ea typeface="+mn-ea"/>
                <a:cs typeface="+mn-cs"/>
              </a:rPr>
            </a:br>
            <a:r>
              <a:rPr lang="tr-TR" sz="2000" b="0" spc="0" dirty="0" smtClean="0">
                <a:ln>
                  <a:noFill/>
                </a:ln>
                <a:solidFill>
                  <a:srgbClr val="000000"/>
                </a:solidFill>
                <a:latin typeface="Verdana" pitchFamily="34" charset="0"/>
                <a:ea typeface="+mn-ea"/>
                <a:cs typeface="+mn-cs"/>
              </a:rPr>
              <a:t>Mali </a:t>
            </a:r>
            <a:r>
              <a:rPr lang="tr-TR" sz="2000" b="0" spc="0" dirty="0">
                <a:ln>
                  <a:noFill/>
                </a:ln>
                <a:solidFill>
                  <a:srgbClr val="000000"/>
                </a:solidFill>
                <a:latin typeface="Verdana" pitchFamily="34" charset="0"/>
                <a:ea typeface="+mn-ea"/>
                <a:cs typeface="+mn-cs"/>
              </a:rPr>
              <a:t>Hizmetler Uzmanı</a:t>
            </a:r>
            <a:br>
              <a:rPr lang="tr-TR" sz="2000" b="0" spc="0" dirty="0">
                <a:ln>
                  <a:noFill/>
                </a:ln>
                <a:solidFill>
                  <a:srgbClr val="000000"/>
                </a:solidFill>
                <a:latin typeface="Verdana" pitchFamily="34" charset="0"/>
                <a:ea typeface="+mn-ea"/>
                <a:cs typeface="+mn-cs"/>
              </a:rPr>
            </a:br>
            <a:endParaRPr lang="tr-TR" sz="2800" dirty="0">
              <a:solidFill>
                <a:schemeClr val="accent6">
                  <a:tint val="1000"/>
                </a:schemeClr>
              </a:solidFill>
            </a:endParaRPr>
          </a:p>
        </p:txBody>
      </p:sp>
      <p:pic>
        <p:nvPicPr>
          <p:cNvPr id="6149" name="Picture 6"/>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4265613" y="188913"/>
            <a:ext cx="792162" cy="647700"/>
          </a:xfrm>
          <a:noFill/>
        </p:spPr>
      </p:pic>
      <p:sp>
        <p:nvSpPr>
          <p:cNvPr id="6147" name="4 Slayt Numarası Yer Tutucusu"/>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5655677B-94CE-4BB5-A0DC-BC1C67396477}" type="slidenum">
              <a:rPr lang="tr-TR" sz="1200">
                <a:solidFill>
                  <a:srgbClr val="04617B"/>
                </a:solidFill>
              </a:rPr>
              <a:pPr eaLnBrk="1" hangingPunct="1"/>
              <a:t>1</a:t>
            </a:fld>
            <a:endParaRPr lang="tr-TR" sz="1200">
              <a:solidFill>
                <a:srgbClr val="04617B"/>
              </a:solidFill>
            </a:endParaRPr>
          </a:p>
        </p:txBody>
      </p:sp>
      <p:sp>
        <p:nvSpPr>
          <p:cNvPr id="6148" name="Text Box 11"/>
          <p:cNvSpPr txBox="1">
            <a:spLocks noChangeArrowheads="1"/>
          </p:cNvSpPr>
          <p:nvPr/>
        </p:nvSpPr>
        <p:spPr bwMode="auto">
          <a:xfrm>
            <a:off x="2916238" y="908050"/>
            <a:ext cx="3643312"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ctr" eaLnBrk="1" hangingPunct="1"/>
            <a:r>
              <a:rPr lang="tr-TR">
                <a:solidFill>
                  <a:prstClr val="black"/>
                </a:solidFill>
                <a:latin typeface="Times New Roman" pitchFamily="18" charset="0"/>
              </a:rPr>
              <a:t>T.C</a:t>
            </a:r>
          </a:p>
          <a:p>
            <a:pPr algn="ctr" eaLnBrk="1" hangingPunct="1"/>
            <a:r>
              <a:rPr lang="tr-TR">
                <a:solidFill>
                  <a:prstClr val="black"/>
                </a:solidFill>
                <a:latin typeface="Times New Roman" pitchFamily="18" charset="0"/>
              </a:rPr>
              <a:t>MİLLÎ EĞİTİM BAKANLIĞI</a:t>
            </a:r>
          </a:p>
          <a:p>
            <a:pPr algn="ctr" eaLnBrk="1" hangingPunct="1"/>
            <a:r>
              <a:rPr lang="tr-TR">
                <a:solidFill>
                  <a:prstClr val="black"/>
                </a:solidFill>
                <a:latin typeface="Times New Roman" pitchFamily="18" charset="0"/>
              </a:rPr>
              <a:t>STRATEJİ GELİŞTİRME BAŞKANLIĞI</a:t>
            </a:r>
          </a:p>
        </p:txBody>
      </p:sp>
      <p:sp>
        <p:nvSpPr>
          <p:cNvPr id="7" name="6 Metin kutusu"/>
          <p:cNvSpPr txBox="1"/>
          <p:nvPr/>
        </p:nvSpPr>
        <p:spPr>
          <a:xfrm>
            <a:off x="2555776" y="5733256"/>
            <a:ext cx="4104456" cy="400110"/>
          </a:xfrm>
          <a:prstGeom prst="rect">
            <a:avLst/>
          </a:prstGeom>
          <a:noFill/>
        </p:spPr>
        <p:txBody>
          <a:bodyPr wrap="square" rtlCol="0">
            <a:spAutoFit/>
          </a:bodyPr>
          <a:lstStyle/>
          <a:p>
            <a:pPr algn="ctr"/>
            <a:r>
              <a:rPr lang="tr-TR" sz="2000" dirty="0" smtClean="0">
                <a:solidFill>
                  <a:prstClr val="black"/>
                </a:solidFill>
              </a:rPr>
              <a:t>Kuşadası, Eylül 2014</a:t>
            </a:r>
            <a:endParaRPr lang="tr-TR" sz="2000" dirty="0">
              <a:solidFill>
                <a:prstClr val="black"/>
              </a:solidFill>
            </a:endParaRPr>
          </a:p>
        </p:txBody>
      </p:sp>
    </p:spTree>
    <p:extLst>
      <p:ext uri="{BB962C8B-B14F-4D97-AF65-F5344CB8AC3E}">
        <p14:creationId xmlns:p14="http://schemas.microsoft.com/office/powerpoint/2010/main" xmlns="" val="408833981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750" y="1989138"/>
            <a:ext cx="8229600" cy="1143000"/>
          </a:xfrm>
        </p:spPr>
        <p:txBody>
          <a:bodyPr>
            <a:normAutofit/>
          </a:bodyPr>
          <a:lstStyle/>
          <a:p>
            <a:pPr eaLnBrk="1" hangingPunct="1"/>
            <a:r>
              <a:rPr lang="tr-TR" b="1" smtClean="0">
                <a:solidFill>
                  <a:srgbClr val="000099"/>
                </a:solidFill>
              </a:rPr>
              <a:t>İSTEK BİRİMİ TANIMLAMA</a:t>
            </a:r>
          </a:p>
        </p:txBody>
      </p:sp>
      <p:sp>
        <p:nvSpPr>
          <p:cNvPr id="5" name="4 Slayt Numarası Yer Tutucusu"/>
          <p:cNvSpPr>
            <a:spLocks noGrp="1"/>
          </p:cNvSpPr>
          <p:nvPr>
            <p:ph type="sldNum" sz="quarter" idx="12"/>
          </p:nvPr>
        </p:nvSpPr>
        <p:spPr/>
        <p:txBody>
          <a:bodyPr/>
          <a:lstStyle/>
          <a:p>
            <a:pPr>
              <a:defRPr/>
            </a:pPr>
            <a:fld id="{34BA4E96-E2D8-4932-B2D6-5AA68B966A28}" type="slidenum">
              <a:rPr lang="tr-TR"/>
              <a:pPr>
                <a:defRPr/>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22BEEFC2-66C5-491F-8F41-15B6FE5A0740}" type="slidenum">
              <a:rPr lang="tr-TR"/>
              <a:pPr>
                <a:defRPr/>
              </a:pPr>
              <a:t>11</a:t>
            </a:fld>
            <a:endParaRPr lang="tr-TR"/>
          </a:p>
        </p:txBody>
      </p:sp>
      <p:pic>
        <p:nvPicPr>
          <p:cNvPr id="39938" name="Picture 2" descr="C:\Users\wın7\Desktop\istek1.jpg"/>
          <p:cNvPicPr>
            <a:picLocks noChangeAspect="1" noChangeArrowheads="1"/>
          </p:cNvPicPr>
          <p:nvPr/>
        </p:nvPicPr>
        <p:blipFill>
          <a:blip r:embed="rId2" cstate="print"/>
          <a:srcRect/>
          <a:stretch>
            <a:fillRect/>
          </a:stretch>
        </p:blipFill>
        <p:spPr bwMode="auto">
          <a:xfrm>
            <a:off x="0" y="0"/>
            <a:ext cx="9144000" cy="4533900"/>
          </a:xfrm>
          <a:prstGeom prst="rect">
            <a:avLst/>
          </a:prstGeom>
          <a:noFill/>
          <a:ln w="9525">
            <a:noFill/>
            <a:miter lim="800000"/>
            <a:headEnd/>
            <a:tailEnd/>
          </a:ln>
        </p:spPr>
      </p:pic>
      <p:sp>
        <p:nvSpPr>
          <p:cNvPr id="7" name="6 Metin kutusu"/>
          <p:cNvSpPr txBox="1"/>
          <p:nvPr/>
        </p:nvSpPr>
        <p:spPr>
          <a:xfrm>
            <a:off x="179388" y="4795838"/>
            <a:ext cx="8208962" cy="2062162"/>
          </a:xfrm>
          <a:prstGeom prst="rect">
            <a:avLst/>
          </a:prstGeom>
          <a:noFill/>
        </p:spPr>
        <p:txBody>
          <a:bodyPr>
            <a:spAutoFit/>
          </a:bodyPr>
          <a:lstStyle/>
          <a:p>
            <a:pPr algn="just">
              <a:defRPr/>
            </a:pPr>
            <a:r>
              <a:rPr lang="tr-TR" b="1" dirty="0">
                <a:solidFill>
                  <a:schemeClr val="accent1">
                    <a:lumMod val="50000"/>
                  </a:schemeClr>
                </a:solidFill>
              </a:rPr>
              <a:t>İstek birim kodu ve istek birim adı bilgileri girilir ve istek birim yetkilisi seçilir.İstek birim yetkilisi ilk defa tanımlanacak ise sisteme </a:t>
            </a:r>
            <a:r>
              <a:rPr lang="tr-TR" b="1" dirty="0">
                <a:solidFill>
                  <a:srgbClr val="FF0000"/>
                </a:solidFill>
              </a:rPr>
              <a:t>tanımlı değil </a:t>
            </a:r>
            <a:r>
              <a:rPr lang="tr-TR" b="1" dirty="0">
                <a:solidFill>
                  <a:schemeClr val="accent1">
                    <a:lumMod val="50000"/>
                  </a:schemeClr>
                </a:solidFill>
              </a:rPr>
              <a:t>olarak seçilir.İstek birimi tanımlandıktan sonra yetkilendirme ekranında oluşturulan istek birine istek birim yetkilisi tanımlanır.</a:t>
            </a:r>
          </a:p>
          <a:p>
            <a:pPr algn="just">
              <a:defRPr/>
            </a:pPr>
            <a:endParaRPr lang="tr-TR" b="1" dirty="0">
              <a:solidFill>
                <a:schemeClr val="accent1">
                  <a:lumMod val="50000"/>
                </a:schemeClr>
              </a:solidFill>
            </a:endParaRPr>
          </a:p>
          <a:p>
            <a:pPr algn="just">
              <a:defRPr/>
            </a:pPr>
            <a:endParaRPr lang="tr-TR" b="1" dirty="0">
              <a:solidFill>
                <a:schemeClr val="accent1">
                  <a:lumMod val="50000"/>
                </a:schemeClr>
              </a:solidFill>
            </a:endParaRPr>
          </a:p>
          <a:p>
            <a:pPr algn="just">
              <a:defRPr/>
            </a:pPr>
            <a:endParaRPr lang="tr-TR" b="1" dirty="0">
              <a:solidFill>
                <a:schemeClr val="accent1">
                  <a:lumMod val="50000"/>
                </a:schemeClr>
              </a:solidFill>
            </a:endParaRPr>
          </a:p>
        </p:txBody>
      </p:sp>
      <p:cxnSp>
        <p:nvCxnSpPr>
          <p:cNvPr id="8" name="7 Düz Ok Bağlayıcısı"/>
          <p:cNvCxnSpPr/>
          <p:nvPr/>
        </p:nvCxnSpPr>
        <p:spPr>
          <a:xfrm flipH="1">
            <a:off x="1258888" y="1196975"/>
            <a:ext cx="288925"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0" name="9 Düz Ok Bağlayıcısı"/>
          <p:cNvCxnSpPr/>
          <p:nvPr/>
        </p:nvCxnSpPr>
        <p:spPr>
          <a:xfrm>
            <a:off x="3276600" y="404813"/>
            <a:ext cx="0" cy="21590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2" name="11 Düz Ok Bağlayıcısı"/>
          <p:cNvCxnSpPr/>
          <p:nvPr/>
        </p:nvCxnSpPr>
        <p:spPr>
          <a:xfrm flipH="1">
            <a:off x="7380288" y="1628775"/>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4" name="13 Düz Ok Bağlayıcısı"/>
          <p:cNvCxnSpPr/>
          <p:nvPr/>
        </p:nvCxnSpPr>
        <p:spPr>
          <a:xfrm flipH="1">
            <a:off x="7451725" y="1916113"/>
            <a:ext cx="288925"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6" name="15 Düz Ok Bağlayıcısı"/>
          <p:cNvCxnSpPr/>
          <p:nvPr/>
        </p:nvCxnSpPr>
        <p:spPr>
          <a:xfrm flipH="1">
            <a:off x="7451725" y="2276475"/>
            <a:ext cx="288925"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8" name="17 Düz Ok Bağlayıcısı"/>
          <p:cNvCxnSpPr/>
          <p:nvPr/>
        </p:nvCxnSpPr>
        <p:spPr>
          <a:xfrm flipV="1">
            <a:off x="6300788" y="3068638"/>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39946" name="20 Metin kutusu"/>
          <p:cNvSpPr txBox="1">
            <a:spLocks noChangeArrowheads="1"/>
          </p:cNvSpPr>
          <p:nvPr/>
        </p:nvSpPr>
        <p:spPr bwMode="auto">
          <a:xfrm>
            <a:off x="1619250" y="1052513"/>
            <a:ext cx="649288" cy="338137"/>
          </a:xfrm>
          <a:prstGeom prst="rect">
            <a:avLst/>
          </a:prstGeom>
          <a:noFill/>
          <a:ln w="9525">
            <a:noFill/>
            <a:miter lim="800000"/>
            <a:headEnd/>
            <a:tailEnd/>
          </a:ln>
        </p:spPr>
        <p:txBody>
          <a:bodyPr>
            <a:spAutoFit/>
          </a:bodyPr>
          <a:lstStyle/>
          <a:p>
            <a:r>
              <a:rPr lang="tr-TR" b="1">
                <a:solidFill>
                  <a:srgbClr val="FF0000"/>
                </a:solidFill>
              </a:rPr>
              <a:t>1</a:t>
            </a:r>
          </a:p>
        </p:txBody>
      </p:sp>
      <p:sp>
        <p:nvSpPr>
          <p:cNvPr id="39947" name="21 Metin kutusu"/>
          <p:cNvSpPr txBox="1">
            <a:spLocks noChangeArrowheads="1"/>
          </p:cNvSpPr>
          <p:nvPr/>
        </p:nvSpPr>
        <p:spPr bwMode="auto">
          <a:xfrm>
            <a:off x="3132138" y="0"/>
            <a:ext cx="647700" cy="338138"/>
          </a:xfrm>
          <a:prstGeom prst="rect">
            <a:avLst/>
          </a:prstGeom>
          <a:noFill/>
          <a:ln w="9525">
            <a:noFill/>
            <a:miter lim="800000"/>
            <a:headEnd/>
            <a:tailEnd/>
          </a:ln>
        </p:spPr>
        <p:txBody>
          <a:bodyPr>
            <a:spAutoFit/>
          </a:bodyPr>
          <a:lstStyle/>
          <a:p>
            <a:r>
              <a:rPr lang="tr-TR" b="1">
                <a:solidFill>
                  <a:srgbClr val="FF0000"/>
                </a:solidFill>
              </a:rPr>
              <a:t>2</a:t>
            </a:r>
          </a:p>
        </p:txBody>
      </p:sp>
      <p:sp>
        <p:nvSpPr>
          <p:cNvPr id="39948" name="22 Metin kutusu"/>
          <p:cNvSpPr txBox="1">
            <a:spLocks noChangeArrowheads="1"/>
          </p:cNvSpPr>
          <p:nvPr/>
        </p:nvSpPr>
        <p:spPr bwMode="auto">
          <a:xfrm>
            <a:off x="7667625" y="1412875"/>
            <a:ext cx="649288" cy="338138"/>
          </a:xfrm>
          <a:prstGeom prst="rect">
            <a:avLst/>
          </a:prstGeom>
          <a:noFill/>
          <a:ln w="9525">
            <a:noFill/>
            <a:miter lim="800000"/>
            <a:headEnd/>
            <a:tailEnd/>
          </a:ln>
        </p:spPr>
        <p:txBody>
          <a:bodyPr>
            <a:spAutoFit/>
          </a:bodyPr>
          <a:lstStyle/>
          <a:p>
            <a:r>
              <a:rPr lang="tr-TR" b="1">
                <a:solidFill>
                  <a:srgbClr val="FF0000"/>
                </a:solidFill>
              </a:rPr>
              <a:t>3</a:t>
            </a:r>
          </a:p>
        </p:txBody>
      </p:sp>
      <p:sp>
        <p:nvSpPr>
          <p:cNvPr id="39949" name="23 Metin kutusu"/>
          <p:cNvSpPr txBox="1">
            <a:spLocks noChangeArrowheads="1"/>
          </p:cNvSpPr>
          <p:nvPr/>
        </p:nvSpPr>
        <p:spPr bwMode="auto">
          <a:xfrm>
            <a:off x="7740650" y="1700213"/>
            <a:ext cx="647700" cy="339725"/>
          </a:xfrm>
          <a:prstGeom prst="rect">
            <a:avLst/>
          </a:prstGeom>
          <a:noFill/>
          <a:ln w="9525">
            <a:noFill/>
            <a:miter lim="800000"/>
            <a:headEnd/>
            <a:tailEnd/>
          </a:ln>
        </p:spPr>
        <p:txBody>
          <a:bodyPr>
            <a:spAutoFit/>
          </a:bodyPr>
          <a:lstStyle/>
          <a:p>
            <a:r>
              <a:rPr lang="tr-TR" b="1">
                <a:solidFill>
                  <a:srgbClr val="FF0000"/>
                </a:solidFill>
              </a:rPr>
              <a:t>4</a:t>
            </a:r>
          </a:p>
        </p:txBody>
      </p:sp>
      <p:sp>
        <p:nvSpPr>
          <p:cNvPr id="39950" name="25 Metin kutusu"/>
          <p:cNvSpPr txBox="1">
            <a:spLocks noChangeArrowheads="1"/>
          </p:cNvSpPr>
          <p:nvPr/>
        </p:nvSpPr>
        <p:spPr bwMode="auto">
          <a:xfrm>
            <a:off x="7740650" y="2060575"/>
            <a:ext cx="647700" cy="338138"/>
          </a:xfrm>
          <a:prstGeom prst="rect">
            <a:avLst/>
          </a:prstGeom>
          <a:noFill/>
          <a:ln w="9525">
            <a:noFill/>
            <a:miter lim="800000"/>
            <a:headEnd/>
            <a:tailEnd/>
          </a:ln>
        </p:spPr>
        <p:txBody>
          <a:bodyPr>
            <a:spAutoFit/>
          </a:bodyPr>
          <a:lstStyle/>
          <a:p>
            <a:r>
              <a:rPr lang="tr-TR" b="1">
                <a:solidFill>
                  <a:srgbClr val="FF0000"/>
                </a:solidFill>
              </a:rPr>
              <a:t>5</a:t>
            </a:r>
          </a:p>
        </p:txBody>
      </p:sp>
      <p:sp>
        <p:nvSpPr>
          <p:cNvPr id="39951" name="26 Metin kutusu"/>
          <p:cNvSpPr txBox="1">
            <a:spLocks noChangeArrowheads="1"/>
          </p:cNvSpPr>
          <p:nvPr/>
        </p:nvSpPr>
        <p:spPr bwMode="auto">
          <a:xfrm>
            <a:off x="6156325" y="3357563"/>
            <a:ext cx="647700" cy="338137"/>
          </a:xfrm>
          <a:prstGeom prst="rect">
            <a:avLst/>
          </a:prstGeom>
          <a:noFill/>
          <a:ln w="9525">
            <a:noFill/>
            <a:miter lim="800000"/>
            <a:headEnd/>
            <a:tailEnd/>
          </a:ln>
        </p:spPr>
        <p:txBody>
          <a:bodyPr>
            <a:spAutoFit/>
          </a:bodyPr>
          <a:lstStyle/>
          <a:p>
            <a:r>
              <a:rPr lang="tr-TR" b="1">
                <a:solidFill>
                  <a:srgbClr val="FF0000"/>
                </a:solidFill>
              </a:rPr>
              <a:t>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15A3711B-6387-4A00-81FF-5624E3688A02}" type="slidenum">
              <a:rPr lang="tr-TR"/>
              <a:pPr>
                <a:defRPr/>
              </a:pPr>
              <a:t>12</a:t>
            </a:fld>
            <a:endParaRPr lang="tr-TR"/>
          </a:p>
        </p:txBody>
      </p:sp>
      <p:pic>
        <p:nvPicPr>
          <p:cNvPr id="40962" name="Picture 2" descr="C:\Users\wın7\Desktop\İSTEK BİRİM YETKİLİSİ 1.jpg"/>
          <p:cNvPicPr>
            <a:picLocks noChangeAspect="1" noChangeArrowheads="1"/>
          </p:cNvPicPr>
          <p:nvPr/>
        </p:nvPicPr>
        <p:blipFill>
          <a:blip r:embed="rId2" cstate="print"/>
          <a:srcRect/>
          <a:stretch>
            <a:fillRect/>
          </a:stretch>
        </p:blipFill>
        <p:spPr bwMode="auto">
          <a:xfrm>
            <a:off x="0" y="0"/>
            <a:ext cx="9144000" cy="5084763"/>
          </a:xfrm>
          <a:prstGeom prst="rect">
            <a:avLst/>
          </a:prstGeom>
          <a:noFill/>
          <a:ln w="9525">
            <a:noFill/>
            <a:miter lim="800000"/>
            <a:headEnd/>
            <a:tailEnd/>
          </a:ln>
        </p:spPr>
      </p:pic>
      <p:cxnSp>
        <p:nvCxnSpPr>
          <p:cNvPr id="10" name="9 Düz Bağlayıcı"/>
          <p:cNvCxnSpPr/>
          <p:nvPr/>
        </p:nvCxnSpPr>
        <p:spPr>
          <a:xfrm>
            <a:off x="2555875" y="1844675"/>
            <a:ext cx="4968875" cy="0"/>
          </a:xfrm>
          <a:prstGeom prst="line">
            <a:avLst/>
          </a:prstGeom>
          <a:ln>
            <a:solidFill>
              <a:srgbClr val="FF3300"/>
            </a:solidFill>
          </a:ln>
        </p:spPr>
        <p:style>
          <a:lnRef idx="1">
            <a:schemeClr val="accent1"/>
          </a:lnRef>
          <a:fillRef idx="0">
            <a:schemeClr val="accent1"/>
          </a:fillRef>
          <a:effectRef idx="0">
            <a:schemeClr val="accent1"/>
          </a:effectRef>
          <a:fontRef idx="minor">
            <a:schemeClr val="tx1"/>
          </a:fontRef>
        </p:style>
      </p:cxnSp>
      <p:sp>
        <p:nvSpPr>
          <p:cNvPr id="12" name="11 Metin kutusu"/>
          <p:cNvSpPr txBox="1"/>
          <p:nvPr/>
        </p:nvSpPr>
        <p:spPr>
          <a:xfrm>
            <a:off x="250825" y="5229225"/>
            <a:ext cx="8208963" cy="1816100"/>
          </a:xfrm>
          <a:prstGeom prst="rect">
            <a:avLst/>
          </a:prstGeom>
          <a:noFill/>
        </p:spPr>
        <p:txBody>
          <a:bodyPr>
            <a:spAutoFit/>
          </a:bodyPr>
          <a:lstStyle/>
          <a:p>
            <a:pPr algn="just">
              <a:defRPr/>
            </a:pPr>
            <a:r>
              <a:rPr lang="tr-TR" b="1" dirty="0">
                <a:solidFill>
                  <a:schemeClr val="accent1">
                    <a:lumMod val="50000"/>
                  </a:schemeClr>
                </a:solidFill>
              </a:rPr>
              <a:t>İstek birim listesi ekranında sisteme tanımlanan istek birimi görüntülenir. </a:t>
            </a:r>
          </a:p>
          <a:p>
            <a:pPr algn="just">
              <a:defRPr/>
            </a:pPr>
            <a:r>
              <a:rPr lang="tr-TR" b="1" dirty="0">
                <a:solidFill>
                  <a:schemeClr val="accent1">
                    <a:lumMod val="50000"/>
                  </a:schemeClr>
                </a:solidFill>
              </a:rPr>
              <a:t>İstenirse istek birimi silinebilir, düzenlenebilir, ve aktif/pasif yapılabilir.</a:t>
            </a:r>
          </a:p>
          <a:p>
            <a:pPr algn="just">
              <a:defRPr/>
            </a:pPr>
            <a:endParaRPr lang="tr-TR" b="1" dirty="0">
              <a:solidFill>
                <a:schemeClr val="accent1">
                  <a:lumMod val="50000"/>
                </a:schemeClr>
              </a:solidFill>
            </a:endParaRPr>
          </a:p>
          <a:p>
            <a:pPr algn="just">
              <a:defRPr/>
            </a:pPr>
            <a:endParaRPr lang="tr-TR" b="1" dirty="0">
              <a:solidFill>
                <a:schemeClr val="accent1">
                  <a:lumMod val="50000"/>
                </a:schemeClr>
              </a:solidFill>
            </a:endParaRPr>
          </a:p>
          <a:p>
            <a:pPr algn="just">
              <a:defRPr/>
            </a:pPr>
            <a:endParaRPr lang="tr-TR"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24075" y="2565400"/>
            <a:ext cx="4608513" cy="1143000"/>
          </a:xfrm>
        </p:spPr>
        <p:txBody>
          <a:bodyPr>
            <a:normAutofit/>
          </a:bodyPr>
          <a:lstStyle/>
          <a:p>
            <a:pPr eaLnBrk="1" hangingPunct="1"/>
            <a:r>
              <a:rPr lang="tr-TR" b="1" smtClean="0">
                <a:solidFill>
                  <a:srgbClr val="000099"/>
                </a:solidFill>
              </a:rPr>
              <a:t>YETKİLENDİRME</a:t>
            </a:r>
          </a:p>
        </p:txBody>
      </p:sp>
      <p:sp>
        <p:nvSpPr>
          <p:cNvPr id="5" name="4 Slayt Numarası Yer Tutucusu"/>
          <p:cNvSpPr>
            <a:spLocks noGrp="1"/>
          </p:cNvSpPr>
          <p:nvPr>
            <p:ph type="sldNum" sz="quarter" idx="12"/>
          </p:nvPr>
        </p:nvSpPr>
        <p:spPr/>
        <p:txBody>
          <a:bodyPr/>
          <a:lstStyle/>
          <a:p>
            <a:pPr>
              <a:defRPr/>
            </a:pPr>
            <a:fld id="{73913B6B-00A7-4E4A-8623-3A6AD99156D1}" type="slidenum">
              <a:rPr lang="tr-TR"/>
              <a:pPr>
                <a:defRPr/>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B7CD7DBE-8160-4495-9B50-D2CBD2720072}" type="slidenum">
              <a:rPr lang="tr-TR"/>
              <a:pPr>
                <a:defRPr/>
              </a:pPr>
              <a:t>14</a:t>
            </a:fld>
            <a:endParaRPr lang="tr-TR"/>
          </a:p>
        </p:txBody>
      </p:sp>
      <p:pic>
        <p:nvPicPr>
          <p:cNvPr id="43010" name="Picture 2" descr="C:\Users\wın7\Desktop\yetkilendirme.jpg"/>
          <p:cNvPicPr>
            <a:picLocks noChangeAspect="1" noChangeArrowheads="1"/>
          </p:cNvPicPr>
          <p:nvPr/>
        </p:nvPicPr>
        <p:blipFill>
          <a:blip r:embed="rId2" cstate="print"/>
          <a:srcRect/>
          <a:stretch>
            <a:fillRect/>
          </a:stretch>
        </p:blipFill>
        <p:spPr bwMode="auto">
          <a:xfrm>
            <a:off x="0" y="0"/>
            <a:ext cx="9144000" cy="4652963"/>
          </a:xfrm>
          <a:prstGeom prst="rect">
            <a:avLst/>
          </a:prstGeom>
          <a:noFill/>
          <a:ln w="9525">
            <a:noFill/>
            <a:miter lim="800000"/>
            <a:headEnd/>
            <a:tailEnd/>
          </a:ln>
        </p:spPr>
      </p:pic>
      <p:sp>
        <p:nvSpPr>
          <p:cNvPr id="7" name="6 Metin kutusu"/>
          <p:cNvSpPr txBox="1"/>
          <p:nvPr/>
        </p:nvSpPr>
        <p:spPr>
          <a:xfrm>
            <a:off x="323850" y="5013325"/>
            <a:ext cx="8208963" cy="2554288"/>
          </a:xfrm>
          <a:prstGeom prst="rect">
            <a:avLst/>
          </a:prstGeom>
          <a:noFill/>
        </p:spPr>
        <p:txBody>
          <a:bodyPr>
            <a:spAutoFit/>
          </a:bodyPr>
          <a:lstStyle/>
          <a:p>
            <a:pPr algn="just">
              <a:defRPr/>
            </a:pPr>
            <a:r>
              <a:rPr lang="tr-TR" sz="1400" b="1" dirty="0">
                <a:solidFill>
                  <a:schemeClr val="accent1">
                    <a:lumMod val="50000"/>
                  </a:schemeClr>
                </a:solidFill>
              </a:rPr>
              <a:t>1-Yetkilendirme ekranında oluşturulan  istek birimi için istek birim yetkilisi tanımlaması yapılır.Yetkilendirilecek personel  seçilir, yetkilendirilmek istenen istek birimi seçilir. ve kişinin mümkün mertebe kurum uzantılı e-posta adresi sisteme kaydedilir.İstek birim yetkilisi için geçici şifre verilir.</a:t>
            </a:r>
          </a:p>
          <a:p>
            <a:pPr algn="just">
              <a:defRPr/>
            </a:pPr>
            <a:r>
              <a:rPr lang="tr-TR" sz="1400" b="1" dirty="0">
                <a:solidFill>
                  <a:schemeClr val="accent1">
                    <a:lumMod val="50000"/>
                  </a:schemeClr>
                </a:solidFill>
              </a:rPr>
              <a:t>2- İstek birim yetkilisinin e-posta adresi sonradan silinemez, düzeltilemez ve değiştirilemez.</a:t>
            </a:r>
          </a:p>
          <a:p>
            <a:pPr algn="just">
              <a:defRPr/>
            </a:pPr>
            <a:r>
              <a:rPr lang="tr-TR" sz="1400" b="1" dirty="0">
                <a:solidFill>
                  <a:schemeClr val="accent1">
                    <a:lumMod val="50000"/>
                  </a:schemeClr>
                </a:solidFill>
              </a:rPr>
              <a:t>3-Hatalı girilen e-posta adresleri için </a:t>
            </a:r>
            <a:r>
              <a:rPr lang="tr-TR" sz="1400" b="1" dirty="0">
                <a:solidFill>
                  <a:srgbClr val="FF0000"/>
                </a:solidFill>
                <a:hlinkClick r:id="rId3"/>
              </a:rPr>
              <a:t>kimlik@muhasebat.gov.tr</a:t>
            </a:r>
            <a:r>
              <a:rPr lang="tr-TR" sz="1400" b="1" dirty="0">
                <a:solidFill>
                  <a:schemeClr val="accent1">
                    <a:lumMod val="50000"/>
                  </a:schemeClr>
                </a:solidFill>
              </a:rPr>
              <a:t> adresine mail gönderilir.</a:t>
            </a:r>
          </a:p>
          <a:p>
            <a:pPr algn="just">
              <a:defRPr/>
            </a:pPr>
            <a:endParaRPr lang="tr-TR" b="1" dirty="0">
              <a:solidFill>
                <a:schemeClr val="accent1">
                  <a:lumMod val="50000"/>
                </a:schemeClr>
              </a:solidFill>
            </a:endParaRPr>
          </a:p>
          <a:p>
            <a:pPr algn="just">
              <a:defRPr/>
            </a:pPr>
            <a:endParaRPr lang="tr-TR" b="1" dirty="0">
              <a:solidFill>
                <a:schemeClr val="accent1">
                  <a:lumMod val="50000"/>
                </a:schemeClr>
              </a:solidFill>
            </a:endParaRPr>
          </a:p>
          <a:p>
            <a:pPr algn="just">
              <a:defRPr/>
            </a:pPr>
            <a:endParaRPr lang="tr-TR" b="1" dirty="0">
              <a:solidFill>
                <a:schemeClr val="accent1">
                  <a:lumMod val="50000"/>
                </a:schemeClr>
              </a:solidFill>
            </a:endParaRPr>
          </a:p>
        </p:txBody>
      </p:sp>
      <p:cxnSp>
        <p:nvCxnSpPr>
          <p:cNvPr id="8" name="7 Düz Ok Bağlayıcısı"/>
          <p:cNvCxnSpPr/>
          <p:nvPr/>
        </p:nvCxnSpPr>
        <p:spPr>
          <a:xfrm flipH="1">
            <a:off x="1042988" y="2420938"/>
            <a:ext cx="288925"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9" name="8 Düz Ok Bağlayıcısı"/>
          <p:cNvCxnSpPr/>
          <p:nvPr/>
        </p:nvCxnSpPr>
        <p:spPr>
          <a:xfrm flipH="1">
            <a:off x="4140200" y="1052513"/>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0" name="9 Düz Ok Bağlayıcısı"/>
          <p:cNvCxnSpPr/>
          <p:nvPr/>
        </p:nvCxnSpPr>
        <p:spPr>
          <a:xfrm flipH="1">
            <a:off x="4500563" y="2133600"/>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1" name="10 Düz Ok Bağlayıcısı"/>
          <p:cNvCxnSpPr/>
          <p:nvPr/>
        </p:nvCxnSpPr>
        <p:spPr>
          <a:xfrm flipH="1">
            <a:off x="4643438" y="3284538"/>
            <a:ext cx="288925"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2" name="11 Düz Ok Bağlayıcısı"/>
          <p:cNvCxnSpPr/>
          <p:nvPr/>
        </p:nvCxnSpPr>
        <p:spPr>
          <a:xfrm flipH="1">
            <a:off x="4643438" y="4076700"/>
            <a:ext cx="288925"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3" name="12 Düz Ok Bağlayıcısı"/>
          <p:cNvCxnSpPr/>
          <p:nvPr/>
        </p:nvCxnSpPr>
        <p:spPr>
          <a:xfrm flipV="1">
            <a:off x="3132138" y="4437063"/>
            <a:ext cx="0" cy="287337"/>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43018" name="17 Metin kutusu"/>
          <p:cNvSpPr txBox="1">
            <a:spLocks noChangeArrowheads="1"/>
          </p:cNvSpPr>
          <p:nvPr/>
        </p:nvSpPr>
        <p:spPr bwMode="auto">
          <a:xfrm>
            <a:off x="1331913" y="2205038"/>
            <a:ext cx="647700" cy="338137"/>
          </a:xfrm>
          <a:prstGeom prst="rect">
            <a:avLst/>
          </a:prstGeom>
          <a:noFill/>
          <a:ln w="9525">
            <a:noFill/>
            <a:miter lim="800000"/>
            <a:headEnd/>
            <a:tailEnd/>
          </a:ln>
        </p:spPr>
        <p:txBody>
          <a:bodyPr>
            <a:spAutoFit/>
          </a:bodyPr>
          <a:lstStyle/>
          <a:p>
            <a:r>
              <a:rPr lang="tr-TR" b="1">
                <a:solidFill>
                  <a:srgbClr val="FF0000"/>
                </a:solidFill>
              </a:rPr>
              <a:t>1</a:t>
            </a:r>
          </a:p>
        </p:txBody>
      </p:sp>
      <p:sp>
        <p:nvSpPr>
          <p:cNvPr id="43019" name="18 Metin kutusu"/>
          <p:cNvSpPr txBox="1">
            <a:spLocks noChangeArrowheads="1"/>
          </p:cNvSpPr>
          <p:nvPr/>
        </p:nvSpPr>
        <p:spPr bwMode="auto">
          <a:xfrm>
            <a:off x="4427538" y="908050"/>
            <a:ext cx="649287" cy="339725"/>
          </a:xfrm>
          <a:prstGeom prst="rect">
            <a:avLst/>
          </a:prstGeom>
          <a:noFill/>
          <a:ln w="9525">
            <a:noFill/>
            <a:miter lim="800000"/>
            <a:headEnd/>
            <a:tailEnd/>
          </a:ln>
        </p:spPr>
        <p:txBody>
          <a:bodyPr>
            <a:spAutoFit/>
          </a:bodyPr>
          <a:lstStyle/>
          <a:p>
            <a:r>
              <a:rPr lang="tr-TR" b="1">
                <a:solidFill>
                  <a:srgbClr val="FF0000"/>
                </a:solidFill>
              </a:rPr>
              <a:t>2</a:t>
            </a:r>
          </a:p>
        </p:txBody>
      </p:sp>
      <p:sp>
        <p:nvSpPr>
          <p:cNvPr id="43020" name="19 Metin kutusu"/>
          <p:cNvSpPr txBox="1">
            <a:spLocks noChangeArrowheads="1"/>
          </p:cNvSpPr>
          <p:nvPr/>
        </p:nvSpPr>
        <p:spPr bwMode="auto">
          <a:xfrm>
            <a:off x="4787900" y="1989138"/>
            <a:ext cx="647700" cy="338137"/>
          </a:xfrm>
          <a:prstGeom prst="rect">
            <a:avLst/>
          </a:prstGeom>
          <a:noFill/>
          <a:ln w="9525">
            <a:noFill/>
            <a:miter lim="800000"/>
            <a:headEnd/>
            <a:tailEnd/>
          </a:ln>
        </p:spPr>
        <p:txBody>
          <a:bodyPr>
            <a:spAutoFit/>
          </a:bodyPr>
          <a:lstStyle/>
          <a:p>
            <a:r>
              <a:rPr lang="tr-TR" b="1">
                <a:solidFill>
                  <a:srgbClr val="FF0000"/>
                </a:solidFill>
              </a:rPr>
              <a:t>3</a:t>
            </a:r>
          </a:p>
        </p:txBody>
      </p:sp>
      <p:sp>
        <p:nvSpPr>
          <p:cNvPr id="43021" name="20 Metin kutusu"/>
          <p:cNvSpPr txBox="1">
            <a:spLocks noChangeArrowheads="1"/>
          </p:cNvSpPr>
          <p:nvPr/>
        </p:nvSpPr>
        <p:spPr bwMode="auto">
          <a:xfrm>
            <a:off x="4932363" y="3141663"/>
            <a:ext cx="647700" cy="338137"/>
          </a:xfrm>
          <a:prstGeom prst="rect">
            <a:avLst/>
          </a:prstGeom>
          <a:noFill/>
          <a:ln w="9525">
            <a:noFill/>
            <a:miter lim="800000"/>
            <a:headEnd/>
            <a:tailEnd/>
          </a:ln>
        </p:spPr>
        <p:txBody>
          <a:bodyPr>
            <a:spAutoFit/>
          </a:bodyPr>
          <a:lstStyle/>
          <a:p>
            <a:r>
              <a:rPr lang="tr-TR" b="1">
                <a:solidFill>
                  <a:srgbClr val="FF0000"/>
                </a:solidFill>
              </a:rPr>
              <a:t>4</a:t>
            </a:r>
          </a:p>
        </p:txBody>
      </p:sp>
      <p:sp>
        <p:nvSpPr>
          <p:cNvPr id="43022" name="21 Metin kutusu"/>
          <p:cNvSpPr txBox="1">
            <a:spLocks noChangeArrowheads="1"/>
          </p:cNvSpPr>
          <p:nvPr/>
        </p:nvSpPr>
        <p:spPr bwMode="auto">
          <a:xfrm>
            <a:off x="4932363" y="3933825"/>
            <a:ext cx="647700" cy="338138"/>
          </a:xfrm>
          <a:prstGeom prst="rect">
            <a:avLst/>
          </a:prstGeom>
          <a:noFill/>
          <a:ln w="9525">
            <a:noFill/>
            <a:miter lim="800000"/>
            <a:headEnd/>
            <a:tailEnd/>
          </a:ln>
        </p:spPr>
        <p:txBody>
          <a:bodyPr>
            <a:spAutoFit/>
          </a:bodyPr>
          <a:lstStyle/>
          <a:p>
            <a:r>
              <a:rPr lang="tr-TR" b="1">
                <a:solidFill>
                  <a:srgbClr val="FF0000"/>
                </a:solidFill>
              </a:rPr>
              <a:t>5</a:t>
            </a:r>
          </a:p>
        </p:txBody>
      </p:sp>
      <p:sp>
        <p:nvSpPr>
          <p:cNvPr id="43023" name="22 Metin kutusu"/>
          <p:cNvSpPr txBox="1">
            <a:spLocks noChangeArrowheads="1"/>
          </p:cNvSpPr>
          <p:nvPr/>
        </p:nvSpPr>
        <p:spPr bwMode="auto">
          <a:xfrm>
            <a:off x="2987675" y="4797425"/>
            <a:ext cx="647700" cy="338138"/>
          </a:xfrm>
          <a:prstGeom prst="rect">
            <a:avLst/>
          </a:prstGeom>
          <a:noFill/>
          <a:ln w="9525">
            <a:noFill/>
            <a:miter lim="800000"/>
            <a:headEnd/>
            <a:tailEnd/>
          </a:ln>
        </p:spPr>
        <p:txBody>
          <a:bodyPr>
            <a:spAutoFit/>
          </a:bodyPr>
          <a:lstStyle/>
          <a:p>
            <a:r>
              <a:rPr lang="tr-TR" b="1">
                <a:solidFill>
                  <a:srgbClr val="FF0000"/>
                </a:solidFill>
              </a:rPr>
              <a:t>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30D4754A-8F35-458A-9E02-BEA7CBE5F80E}" type="slidenum">
              <a:rPr lang="tr-TR"/>
              <a:pPr>
                <a:defRPr/>
              </a:pPr>
              <a:t>15</a:t>
            </a:fld>
            <a:endParaRPr lang="tr-TR"/>
          </a:p>
        </p:txBody>
      </p:sp>
      <p:pic>
        <p:nvPicPr>
          <p:cNvPr id="44034" name="Picture 2" descr="C:\Users\wın7\Desktop\yetkilendirme -2.jpg"/>
          <p:cNvPicPr>
            <a:picLocks noChangeAspect="1" noChangeArrowheads="1"/>
          </p:cNvPicPr>
          <p:nvPr/>
        </p:nvPicPr>
        <p:blipFill>
          <a:blip r:embed="rId2" cstate="print"/>
          <a:srcRect/>
          <a:stretch>
            <a:fillRect/>
          </a:stretch>
        </p:blipFill>
        <p:spPr bwMode="auto">
          <a:xfrm>
            <a:off x="0" y="0"/>
            <a:ext cx="9144000" cy="4686300"/>
          </a:xfrm>
          <a:prstGeom prst="rect">
            <a:avLst/>
          </a:prstGeom>
          <a:noFill/>
          <a:ln w="9525">
            <a:noFill/>
            <a:miter lim="800000"/>
            <a:headEnd/>
            <a:tailEnd/>
          </a:ln>
        </p:spPr>
      </p:pic>
      <p:sp>
        <p:nvSpPr>
          <p:cNvPr id="7" name="6 Metin kutusu"/>
          <p:cNvSpPr txBox="1"/>
          <p:nvPr/>
        </p:nvSpPr>
        <p:spPr>
          <a:xfrm>
            <a:off x="323850" y="5300663"/>
            <a:ext cx="8208963" cy="1816100"/>
          </a:xfrm>
          <a:prstGeom prst="rect">
            <a:avLst/>
          </a:prstGeom>
          <a:noFill/>
        </p:spPr>
        <p:txBody>
          <a:bodyPr>
            <a:spAutoFit/>
          </a:bodyPr>
          <a:lstStyle/>
          <a:p>
            <a:pPr algn="just">
              <a:defRPr/>
            </a:pPr>
            <a:r>
              <a:rPr lang="tr-TR" b="1" dirty="0">
                <a:solidFill>
                  <a:schemeClr val="accent1">
                    <a:lumMod val="50000"/>
                  </a:schemeClr>
                </a:solidFill>
              </a:rPr>
              <a:t>Rol ekle butonuna tıklandığında sistem yukarıdaki uyarıyı verir. Bilgiler doğru girilmiş ise evet butonuna tıklanarak yetkilendirmeye devam edilir.</a:t>
            </a:r>
          </a:p>
          <a:p>
            <a:pPr algn="just">
              <a:defRPr/>
            </a:pPr>
            <a:endParaRPr lang="tr-TR" b="1" dirty="0">
              <a:solidFill>
                <a:schemeClr val="accent1">
                  <a:lumMod val="50000"/>
                </a:schemeClr>
              </a:solidFill>
            </a:endParaRPr>
          </a:p>
          <a:p>
            <a:pPr algn="just">
              <a:defRPr/>
            </a:pPr>
            <a:endParaRPr lang="tr-TR" b="1" dirty="0">
              <a:solidFill>
                <a:schemeClr val="accent1">
                  <a:lumMod val="50000"/>
                </a:schemeClr>
              </a:solidFill>
            </a:endParaRPr>
          </a:p>
          <a:p>
            <a:pPr algn="just">
              <a:defRPr/>
            </a:pPr>
            <a:endParaRPr lang="tr-TR" b="1" dirty="0">
              <a:solidFill>
                <a:schemeClr val="accent1">
                  <a:lumMod val="50000"/>
                </a:schemeClr>
              </a:solidFill>
            </a:endParaRPr>
          </a:p>
          <a:p>
            <a:pPr algn="just">
              <a:defRPr/>
            </a:pPr>
            <a:endParaRPr lang="tr-TR" b="1" dirty="0">
              <a:solidFill>
                <a:schemeClr val="accent1">
                  <a:lumMod val="50000"/>
                </a:schemeClr>
              </a:solidFill>
            </a:endParaRPr>
          </a:p>
        </p:txBody>
      </p:sp>
      <p:cxnSp>
        <p:nvCxnSpPr>
          <p:cNvPr id="8" name="7 Düz Ok Bağlayıcısı"/>
          <p:cNvCxnSpPr/>
          <p:nvPr/>
        </p:nvCxnSpPr>
        <p:spPr>
          <a:xfrm flipV="1">
            <a:off x="4643438" y="4581525"/>
            <a:ext cx="0" cy="287338"/>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44037" name="8 Metin kutusu"/>
          <p:cNvSpPr txBox="1">
            <a:spLocks noChangeArrowheads="1"/>
          </p:cNvSpPr>
          <p:nvPr/>
        </p:nvSpPr>
        <p:spPr bwMode="auto">
          <a:xfrm>
            <a:off x="4500563" y="4941888"/>
            <a:ext cx="647700" cy="338137"/>
          </a:xfrm>
          <a:prstGeom prst="rect">
            <a:avLst/>
          </a:prstGeom>
          <a:noFill/>
          <a:ln w="9525">
            <a:noFill/>
            <a:miter lim="800000"/>
            <a:headEnd/>
            <a:tailEnd/>
          </a:ln>
        </p:spPr>
        <p:txBody>
          <a:bodyPr>
            <a:spAutoFit/>
          </a:bodyPr>
          <a:lstStyle/>
          <a:p>
            <a:r>
              <a:rPr lang="tr-TR" b="1">
                <a:solidFill>
                  <a:srgbClr val="FF0000"/>
                </a:solidFill>
              </a:rPr>
              <a:t>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33726514-6629-4C79-A58F-9B1FE41DC160}" type="slidenum">
              <a:rPr lang="tr-TR"/>
              <a:pPr>
                <a:defRPr/>
              </a:pPr>
              <a:t>16</a:t>
            </a:fld>
            <a:endParaRPr lang="tr-TR"/>
          </a:p>
        </p:txBody>
      </p:sp>
      <p:pic>
        <p:nvPicPr>
          <p:cNvPr id="45058" name="Picture 2" descr="C:\Users\wın7\Desktop\yetlilendirme3.jpg"/>
          <p:cNvPicPr>
            <a:picLocks noChangeAspect="1" noChangeArrowheads="1"/>
          </p:cNvPicPr>
          <p:nvPr/>
        </p:nvPicPr>
        <p:blipFill>
          <a:blip r:embed="rId2" cstate="print"/>
          <a:srcRect/>
          <a:stretch>
            <a:fillRect/>
          </a:stretch>
        </p:blipFill>
        <p:spPr bwMode="auto">
          <a:xfrm>
            <a:off x="0" y="0"/>
            <a:ext cx="9144000" cy="4829175"/>
          </a:xfrm>
          <a:prstGeom prst="rect">
            <a:avLst/>
          </a:prstGeom>
          <a:noFill/>
          <a:ln w="9525">
            <a:noFill/>
            <a:miter lim="800000"/>
            <a:headEnd/>
            <a:tailEnd/>
          </a:ln>
        </p:spPr>
      </p:pic>
      <p:sp>
        <p:nvSpPr>
          <p:cNvPr id="7" name="6 Metin kutusu"/>
          <p:cNvSpPr txBox="1"/>
          <p:nvPr/>
        </p:nvSpPr>
        <p:spPr>
          <a:xfrm>
            <a:off x="250825" y="5300663"/>
            <a:ext cx="8208963" cy="1939925"/>
          </a:xfrm>
          <a:prstGeom prst="rect">
            <a:avLst/>
          </a:prstGeom>
          <a:noFill/>
        </p:spPr>
        <p:txBody>
          <a:bodyPr>
            <a:spAutoFit/>
          </a:bodyPr>
          <a:lstStyle/>
          <a:p>
            <a:pPr algn="just">
              <a:defRPr/>
            </a:pPr>
            <a:r>
              <a:rPr lang="tr-TR" sz="1400" b="1" dirty="0">
                <a:solidFill>
                  <a:schemeClr val="accent1">
                    <a:lumMod val="50000"/>
                  </a:schemeClr>
                </a:solidFill>
              </a:rPr>
              <a:t>İstek birim yetkilisi rolü sisteme kaydedilmiş ise yukarıdaki uyarı görüntülenir.</a:t>
            </a:r>
          </a:p>
          <a:p>
            <a:pPr algn="just">
              <a:defRPr/>
            </a:pPr>
            <a:r>
              <a:rPr lang="tr-TR" sz="1400" b="1" dirty="0">
                <a:solidFill>
                  <a:schemeClr val="accent1">
                    <a:lumMod val="50000"/>
                  </a:schemeClr>
                </a:solidFill>
              </a:rPr>
              <a:t>İstek birim yetkilisi olarak görevlendirilen kişinin herhangi bir nedenle görevi sona ermiş ise sağ tarafta yer alan istek birim yetkilileri listesinden silinecek personel seçilir ve rol sil butonu ile işlem tamamlanır.</a:t>
            </a:r>
          </a:p>
          <a:p>
            <a:pPr algn="just">
              <a:defRPr/>
            </a:pPr>
            <a:endParaRPr lang="tr-TR" b="1" dirty="0">
              <a:solidFill>
                <a:schemeClr val="accent1">
                  <a:lumMod val="50000"/>
                </a:schemeClr>
              </a:solidFill>
            </a:endParaRPr>
          </a:p>
          <a:p>
            <a:pPr algn="just">
              <a:defRPr/>
            </a:pPr>
            <a:endParaRPr lang="tr-TR" b="1" dirty="0">
              <a:solidFill>
                <a:schemeClr val="accent1">
                  <a:lumMod val="50000"/>
                </a:schemeClr>
              </a:solidFill>
            </a:endParaRPr>
          </a:p>
          <a:p>
            <a:pPr algn="just">
              <a:defRPr/>
            </a:pPr>
            <a:endParaRPr lang="tr-TR" b="1" dirty="0">
              <a:solidFill>
                <a:schemeClr val="accent1">
                  <a:lumMod val="50000"/>
                </a:schemeClr>
              </a:solidFill>
            </a:endParaRPr>
          </a:p>
          <a:p>
            <a:pPr algn="just">
              <a:defRPr/>
            </a:pPr>
            <a:endParaRPr lang="tr-TR" b="1" dirty="0">
              <a:solidFill>
                <a:schemeClr val="accent1">
                  <a:lumMod val="50000"/>
                </a:schemeClr>
              </a:solidFill>
            </a:endParaRPr>
          </a:p>
        </p:txBody>
      </p:sp>
      <p:cxnSp>
        <p:nvCxnSpPr>
          <p:cNvPr id="9" name="8 Düz Bağlayıcı"/>
          <p:cNvCxnSpPr/>
          <p:nvPr/>
        </p:nvCxnSpPr>
        <p:spPr>
          <a:xfrm>
            <a:off x="4572000" y="2708275"/>
            <a:ext cx="31686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11 Akış Çizelgesi: İşlem"/>
          <p:cNvSpPr/>
          <p:nvPr/>
        </p:nvSpPr>
        <p:spPr>
          <a:xfrm>
            <a:off x="4356100" y="1268413"/>
            <a:ext cx="503238" cy="2159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3" name="12 Düz Ok Bağlayıcısı"/>
          <p:cNvCxnSpPr/>
          <p:nvPr/>
        </p:nvCxnSpPr>
        <p:spPr>
          <a:xfrm flipV="1">
            <a:off x="3348038" y="4724400"/>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45063" name="13 Metin kutusu"/>
          <p:cNvSpPr txBox="1">
            <a:spLocks noChangeArrowheads="1"/>
          </p:cNvSpPr>
          <p:nvPr/>
        </p:nvSpPr>
        <p:spPr bwMode="auto">
          <a:xfrm>
            <a:off x="3203575" y="5013325"/>
            <a:ext cx="647700" cy="338138"/>
          </a:xfrm>
          <a:prstGeom prst="rect">
            <a:avLst/>
          </a:prstGeom>
          <a:noFill/>
          <a:ln w="9525">
            <a:noFill/>
            <a:miter lim="800000"/>
            <a:headEnd/>
            <a:tailEnd/>
          </a:ln>
        </p:spPr>
        <p:txBody>
          <a:bodyPr>
            <a:spAutoFit/>
          </a:bodyPr>
          <a:lstStyle/>
          <a:p>
            <a:r>
              <a:rPr lang="tr-TR" b="1">
                <a:solidFill>
                  <a:srgbClr val="FF0000"/>
                </a:solidFill>
              </a:rPr>
              <a:t>8</a:t>
            </a:r>
          </a:p>
        </p:txBody>
      </p:sp>
      <p:cxnSp>
        <p:nvCxnSpPr>
          <p:cNvPr id="15" name="14 Düz Ok Bağlayıcısı"/>
          <p:cNvCxnSpPr/>
          <p:nvPr/>
        </p:nvCxnSpPr>
        <p:spPr>
          <a:xfrm flipH="1">
            <a:off x="4932363" y="1412875"/>
            <a:ext cx="350837" cy="7938"/>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C77465AC-EE70-48EB-A259-FBEDCB9CA1F9}" type="slidenum">
              <a:rPr lang="tr-TR"/>
              <a:pPr>
                <a:defRPr/>
              </a:pPr>
              <a:t>17</a:t>
            </a:fld>
            <a:endParaRPr lang="tr-TR"/>
          </a:p>
        </p:txBody>
      </p:sp>
      <p:pic>
        <p:nvPicPr>
          <p:cNvPr id="46082" name="Picture 4" descr="C:\Users\wın7\Desktop\İSTEK SON 2.jpg"/>
          <p:cNvPicPr>
            <a:picLocks noChangeAspect="1" noChangeArrowheads="1"/>
          </p:cNvPicPr>
          <p:nvPr/>
        </p:nvPicPr>
        <p:blipFill>
          <a:blip r:embed="rId2" cstate="print"/>
          <a:srcRect/>
          <a:stretch>
            <a:fillRect/>
          </a:stretch>
        </p:blipFill>
        <p:spPr bwMode="auto">
          <a:xfrm>
            <a:off x="0" y="0"/>
            <a:ext cx="9144000" cy="2276475"/>
          </a:xfrm>
          <a:prstGeom prst="rect">
            <a:avLst/>
          </a:prstGeom>
          <a:noFill/>
          <a:ln w="9525">
            <a:noFill/>
            <a:miter lim="800000"/>
            <a:headEnd/>
            <a:tailEnd/>
          </a:ln>
        </p:spPr>
      </p:pic>
      <p:pic>
        <p:nvPicPr>
          <p:cNvPr id="46083" name="Picture 5" descr="C:\Users\wın7\Desktop\SON3.jpg"/>
          <p:cNvPicPr>
            <a:picLocks noChangeAspect="1" noChangeArrowheads="1"/>
          </p:cNvPicPr>
          <p:nvPr/>
        </p:nvPicPr>
        <p:blipFill>
          <a:blip r:embed="rId3" cstate="print"/>
          <a:srcRect/>
          <a:stretch>
            <a:fillRect/>
          </a:stretch>
        </p:blipFill>
        <p:spPr bwMode="auto">
          <a:xfrm>
            <a:off x="0" y="5084763"/>
            <a:ext cx="9144000" cy="1514475"/>
          </a:xfrm>
          <a:prstGeom prst="rect">
            <a:avLst/>
          </a:prstGeom>
          <a:noFill/>
          <a:ln w="9525">
            <a:noFill/>
            <a:miter lim="800000"/>
            <a:headEnd/>
            <a:tailEnd/>
          </a:ln>
        </p:spPr>
      </p:pic>
      <p:sp>
        <p:nvSpPr>
          <p:cNvPr id="12" name="11 Metin kutusu"/>
          <p:cNvSpPr txBox="1"/>
          <p:nvPr/>
        </p:nvSpPr>
        <p:spPr>
          <a:xfrm>
            <a:off x="250825" y="3357563"/>
            <a:ext cx="8642350" cy="1076325"/>
          </a:xfrm>
          <a:prstGeom prst="rect">
            <a:avLst/>
          </a:prstGeom>
          <a:noFill/>
        </p:spPr>
        <p:txBody>
          <a:bodyPr>
            <a:spAutoFit/>
          </a:bodyPr>
          <a:lstStyle/>
          <a:p>
            <a:pPr algn="just">
              <a:defRPr/>
            </a:pPr>
            <a:r>
              <a:rPr lang="tr-TR" b="1" dirty="0">
                <a:solidFill>
                  <a:schemeClr val="accent1">
                    <a:lumMod val="50000"/>
                  </a:schemeClr>
                </a:solidFill>
              </a:rPr>
              <a:t>İstek birim yetkilisi tanımlaması yetkilendirme ekranından  yapıldıktan sonra sistem istek birimi tanımlama ekranında </a:t>
            </a:r>
            <a:r>
              <a:rPr lang="tr-TR" b="1" dirty="0">
                <a:solidFill>
                  <a:srgbClr val="FF0000"/>
                </a:solidFill>
              </a:rPr>
              <a:t>tanımlı değil </a:t>
            </a:r>
            <a:r>
              <a:rPr lang="tr-TR" b="1" dirty="0">
                <a:solidFill>
                  <a:schemeClr val="accent1">
                    <a:lumMod val="50000"/>
                  </a:schemeClr>
                </a:solidFill>
              </a:rPr>
              <a:t>olarak görüntülenen istek birim yetkilisi kısmı otomatik olarak güncellenmiş olur.</a:t>
            </a:r>
          </a:p>
        </p:txBody>
      </p:sp>
      <p:cxnSp>
        <p:nvCxnSpPr>
          <p:cNvPr id="13" name="12 Düz Ok Bağlayıcısı"/>
          <p:cNvCxnSpPr/>
          <p:nvPr/>
        </p:nvCxnSpPr>
        <p:spPr>
          <a:xfrm flipV="1">
            <a:off x="3348038" y="2852738"/>
            <a:ext cx="0" cy="360362"/>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6" name="15 Düz Ok Bağlayıcısı"/>
          <p:cNvCxnSpPr/>
          <p:nvPr/>
        </p:nvCxnSpPr>
        <p:spPr>
          <a:xfrm>
            <a:off x="3348038" y="4221163"/>
            <a:ext cx="0" cy="287337"/>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46087" name="17 Metin kutusu"/>
          <p:cNvSpPr txBox="1">
            <a:spLocks noChangeArrowheads="1"/>
          </p:cNvSpPr>
          <p:nvPr/>
        </p:nvSpPr>
        <p:spPr bwMode="auto">
          <a:xfrm>
            <a:off x="1835150" y="2492375"/>
            <a:ext cx="3529013" cy="339725"/>
          </a:xfrm>
          <a:prstGeom prst="rect">
            <a:avLst/>
          </a:prstGeom>
          <a:noFill/>
          <a:ln w="9525">
            <a:noFill/>
            <a:miter lim="800000"/>
            <a:headEnd/>
            <a:tailEnd/>
          </a:ln>
        </p:spPr>
        <p:txBody>
          <a:bodyPr>
            <a:spAutoFit/>
          </a:bodyPr>
          <a:lstStyle/>
          <a:p>
            <a:r>
              <a:rPr lang="tr-TR" b="1">
                <a:solidFill>
                  <a:srgbClr val="FF0000"/>
                </a:solidFill>
              </a:rPr>
              <a:t>Tanımlama yapılmadan önce</a:t>
            </a:r>
          </a:p>
        </p:txBody>
      </p:sp>
      <p:sp>
        <p:nvSpPr>
          <p:cNvPr id="46088" name="18 Metin kutusu"/>
          <p:cNvSpPr txBox="1">
            <a:spLocks noChangeArrowheads="1"/>
          </p:cNvSpPr>
          <p:nvPr/>
        </p:nvSpPr>
        <p:spPr bwMode="auto">
          <a:xfrm>
            <a:off x="1763713" y="4581525"/>
            <a:ext cx="3529012" cy="338138"/>
          </a:xfrm>
          <a:prstGeom prst="rect">
            <a:avLst/>
          </a:prstGeom>
          <a:noFill/>
          <a:ln w="9525">
            <a:noFill/>
            <a:miter lim="800000"/>
            <a:headEnd/>
            <a:tailEnd/>
          </a:ln>
        </p:spPr>
        <p:txBody>
          <a:bodyPr>
            <a:spAutoFit/>
          </a:bodyPr>
          <a:lstStyle/>
          <a:p>
            <a:r>
              <a:rPr lang="tr-TR" b="1">
                <a:solidFill>
                  <a:srgbClr val="FF0000"/>
                </a:solidFill>
              </a:rPr>
              <a:t>Tanımlama yapıldıktan sonra</a:t>
            </a:r>
          </a:p>
        </p:txBody>
      </p:sp>
      <p:sp>
        <p:nvSpPr>
          <p:cNvPr id="20" name="19 Dikdörtgen"/>
          <p:cNvSpPr/>
          <p:nvPr/>
        </p:nvSpPr>
        <p:spPr>
          <a:xfrm>
            <a:off x="0" y="1052513"/>
            <a:ext cx="9144000"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1" name="20 Dikdörtgen"/>
          <p:cNvSpPr/>
          <p:nvPr/>
        </p:nvSpPr>
        <p:spPr>
          <a:xfrm>
            <a:off x="0" y="5876925"/>
            <a:ext cx="9144000"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98B2116B-8256-43A7-B9B1-B5B3FBE5AD3A}" type="slidenum">
              <a:rPr lang="tr-TR"/>
              <a:pPr>
                <a:defRPr/>
              </a:pPr>
              <a:t>18</a:t>
            </a:fld>
            <a:endParaRPr lang="tr-TR"/>
          </a:p>
        </p:txBody>
      </p:sp>
      <p:pic>
        <p:nvPicPr>
          <p:cNvPr id="50178" name="Picture 2" descr="C:\Users\wın7\Desktop\YERLEŞİM BİRİMİ TANIMI-5.jpg"/>
          <p:cNvPicPr>
            <a:picLocks noChangeAspect="1" noChangeArrowheads="1"/>
          </p:cNvPicPr>
          <p:nvPr/>
        </p:nvPicPr>
        <p:blipFill>
          <a:blip r:embed="rId2" cstate="print"/>
          <a:srcRect/>
          <a:stretch>
            <a:fillRect/>
          </a:stretch>
        </p:blipFill>
        <p:spPr bwMode="auto">
          <a:xfrm>
            <a:off x="0" y="0"/>
            <a:ext cx="9144000" cy="4437063"/>
          </a:xfrm>
          <a:prstGeom prst="rect">
            <a:avLst/>
          </a:prstGeom>
          <a:noFill/>
          <a:ln w="9525">
            <a:noFill/>
            <a:miter lim="800000"/>
            <a:headEnd/>
            <a:tailEnd/>
          </a:ln>
        </p:spPr>
      </p:pic>
      <p:sp>
        <p:nvSpPr>
          <p:cNvPr id="7" name="6 Metin kutusu"/>
          <p:cNvSpPr txBox="1"/>
          <p:nvPr/>
        </p:nvSpPr>
        <p:spPr>
          <a:xfrm>
            <a:off x="250825" y="4581525"/>
            <a:ext cx="8208963" cy="2062163"/>
          </a:xfrm>
          <a:prstGeom prst="rect">
            <a:avLst/>
          </a:prstGeom>
          <a:noFill/>
        </p:spPr>
        <p:txBody>
          <a:bodyPr>
            <a:spAutoFit/>
          </a:bodyPr>
          <a:lstStyle/>
          <a:p>
            <a:pPr algn="just">
              <a:defRPr/>
            </a:pPr>
            <a:r>
              <a:rPr lang="tr-TR" b="1" dirty="0">
                <a:solidFill>
                  <a:schemeClr val="accent1">
                    <a:lumMod val="50000"/>
                  </a:schemeClr>
                </a:solidFill>
              </a:rPr>
              <a:t>İkinci yerleşim yeri tanımlama işleminde ise ;</a:t>
            </a:r>
          </a:p>
          <a:p>
            <a:pPr algn="just">
              <a:defRPr/>
            </a:pPr>
            <a:r>
              <a:rPr lang="tr-TR" b="1" dirty="0">
                <a:solidFill>
                  <a:schemeClr val="accent1">
                    <a:lumMod val="50000"/>
                  </a:schemeClr>
                </a:solidFill>
              </a:rPr>
              <a:t>Örnek </a:t>
            </a:r>
            <a:r>
              <a:rPr lang="tr-TR" b="1" dirty="0" err="1">
                <a:solidFill>
                  <a:schemeClr val="accent1">
                    <a:lumMod val="50000"/>
                  </a:schemeClr>
                </a:solidFill>
              </a:rPr>
              <a:t>excel</a:t>
            </a:r>
            <a:r>
              <a:rPr lang="tr-TR" b="1" dirty="0">
                <a:solidFill>
                  <a:schemeClr val="accent1">
                    <a:lumMod val="50000"/>
                  </a:schemeClr>
                </a:solidFill>
              </a:rPr>
              <a:t> tablosu bilgisayara indirilir.Yerleşim yerlerine ilişkin bilgiler bu </a:t>
            </a:r>
            <a:r>
              <a:rPr lang="tr-TR" b="1" dirty="0" err="1">
                <a:solidFill>
                  <a:schemeClr val="accent1">
                    <a:lumMod val="50000"/>
                  </a:schemeClr>
                </a:solidFill>
              </a:rPr>
              <a:t>excel</a:t>
            </a:r>
            <a:r>
              <a:rPr lang="tr-TR" b="1" dirty="0">
                <a:solidFill>
                  <a:schemeClr val="accent1">
                    <a:lumMod val="50000"/>
                  </a:schemeClr>
                </a:solidFill>
              </a:rPr>
              <a:t> dosyasına kaydedilir.Excel ile yerleşim yükle butonuna tıklanır ve ekle butonu ile bilgisayara kayıtlı </a:t>
            </a:r>
            <a:r>
              <a:rPr lang="tr-TR" b="1" dirty="0" err="1">
                <a:solidFill>
                  <a:schemeClr val="accent1">
                    <a:lumMod val="50000"/>
                  </a:schemeClr>
                </a:solidFill>
              </a:rPr>
              <a:t>excel</a:t>
            </a:r>
            <a:r>
              <a:rPr lang="tr-TR" b="1" dirty="0">
                <a:solidFill>
                  <a:schemeClr val="accent1">
                    <a:lumMod val="50000"/>
                  </a:schemeClr>
                </a:solidFill>
              </a:rPr>
              <a:t> dosyası seçilerek sisteme aktarım yapılır.Birim yerleşim listesi ekranında tanımlanan yerleşim yerleri listelenir.</a:t>
            </a:r>
          </a:p>
          <a:p>
            <a:pPr algn="just">
              <a:defRPr/>
            </a:pPr>
            <a:endParaRPr lang="tr-TR" b="1" dirty="0">
              <a:solidFill>
                <a:schemeClr val="accent1">
                  <a:lumMod val="50000"/>
                </a:schemeClr>
              </a:solidFill>
            </a:endParaRPr>
          </a:p>
          <a:p>
            <a:pPr algn="just">
              <a:defRPr/>
            </a:pPr>
            <a:endParaRPr lang="tr-TR" b="1" dirty="0">
              <a:solidFill>
                <a:schemeClr val="accent1">
                  <a:lumMod val="50000"/>
                </a:schemeClr>
              </a:solidFill>
            </a:endParaRPr>
          </a:p>
        </p:txBody>
      </p:sp>
      <p:cxnSp>
        <p:nvCxnSpPr>
          <p:cNvPr id="8" name="7 Düz Ok Bağlayıcısı"/>
          <p:cNvCxnSpPr/>
          <p:nvPr/>
        </p:nvCxnSpPr>
        <p:spPr>
          <a:xfrm flipH="1">
            <a:off x="1331913" y="1412875"/>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9" name="8 Düz Ok Bağlayıcısı"/>
          <p:cNvCxnSpPr/>
          <p:nvPr/>
        </p:nvCxnSpPr>
        <p:spPr>
          <a:xfrm flipH="1">
            <a:off x="3203575" y="4076700"/>
            <a:ext cx="288925"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0" name="9 Düz Ok Bağlayıcısı"/>
          <p:cNvCxnSpPr/>
          <p:nvPr/>
        </p:nvCxnSpPr>
        <p:spPr>
          <a:xfrm flipH="1">
            <a:off x="7164388" y="620713"/>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1" name="10 Düz Ok Bağlayıcısı"/>
          <p:cNvCxnSpPr/>
          <p:nvPr/>
        </p:nvCxnSpPr>
        <p:spPr>
          <a:xfrm flipV="1">
            <a:off x="3348038" y="3284538"/>
            <a:ext cx="0" cy="21590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50184" name="12 Metin kutusu"/>
          <p:cNvSpPr txBox="1">
            <a:spLocks noChangeArrowheads="1"/>
          </p:cNvSpPr>
          <p:nvPr/>
        </p:nvSpPr>
        <p:spPr bwMode="auto">
          <a:xfrm>
            <a:off x="1619250" y="1196975"/>
            <a:ext cx="649288" cy="338138"/>
          </a:xfrm>
          <a:prstGeom prst="rect">
            <a:avLst/>
          </a:prstGeom>
          <a:noFill/>
          <a:ln w="9525">
            <a:noFill/>
            <a:miter lim="800000"/>
            <a:headEnd/>
            <a:tailEnd/>
          </a:ln>
        </p:spPr>
        <p:txBody>
          <a:bodyPr>
            <a:spAutoFit/>
          </a:bodyPr>
          <a:lstStyle/>
          <a:p>
            <a:r>
              <a:rPr lang="tr-TR" b="1">
                <a:solidFill>
                  <a:srgbClr val="FF0000"/>
                </a:solidFill>
              </a:rPr>
              <a:t>1</a:t>
            </a:r>
          </a:p>
        </p:txBody>
      </p:sp>
      <p:sp>
        <p:nvSpPr>
          <p:cNvPr id="50185" name="13 Metin kutusu"/>
          <p:cNvSpPr txBox="1">
            <a:spLocks noChangeArrowheads="1"/>
          </p:cNvSpPr>
          <p:nvPr/>
        </p:nvSpPr>
        <p:spPr bwMode="auto">
          <a:xfrm>
            <a:off x="3492500" y="3860800"/>
            <a:ext cx="647700" cy="338138"/>
          </a:xfrm>
          <a:prstGeom prst="rect">
            <a:avLst/>
          </a:prstGeom>
          <a:noFill/>
          <a:ln w="9525">
            <a:noFill/>
            <a:miter lim="800000"/>
            <a:headEnd/>
            <a:tailEnd/>
          </a:ln>
        </p:spPr>
        <p:txBody>
          <a:bodyPr>
            <a:spAutoFit/>
          </a:bodyPr>
          <a:lstStyle/>
          <a:p>
            <a:r>
              <a:rPr lang="tr-TR" b="1">
                <a:solidFill>
                  <a:srgbClr val="FF0000"/>
                </a:solidFill>
              </a:rPr>
              <a:t>2</a:t>
            </a:r>
          </a:p>
        </p:txBody>
      </p:sp>
      <p:sp>
        <p:nvSpPr>
          <p:cNvPr id="50186" name="14 Metin kutusu"/>
          <p:cNvSpPr txBox="1">
            <a:spLocks noChangeArrowheads="1"/>
          </p:cNvSpPr>
          <p:nvPr/>
        </p:nvSpPr>
        <p:spPr bwMode="auto">
          <a:xfrm>
            <a:off x="7451725" y="404813"/>
            <a:ext cx="649288" cy="338137"/>
          </a:xfrm>
          <a:prstGeom prst="rect">
            <a:avLst/>
          </a:prstGeom>
          <a:noFill/>
          <a:ln w="9525">
            <a:noFill/>
            <a:miter lim="800000"/>
            <a:headEnd/>
            <a:tailEnd/>
          </a:ln>
        </p:spPr>
        <p:txBody>
          <a:bodyPr>
            <a:spAutoFit/>
          </a:bodyPr>
          <a:lstStyle/>
          <a:p>
            <a:r>
              <a:rPr lang="tr-TR" b="1">
                <a:solidFill>
                  <a:srgbClr val="FF0000"/>
                </a:solidFill>
              </a:rPr>
              <a:t>3</a:t>
            </a:r>
          </a:p>
        </p:txBody>
      </p:sp>
      <p:sp>
        <p:nvSpPr>
          <p:cNvPr id="50187" name="15 Metin kutusu"/>
          <p:cNvSpPr txBox="1">
            <a:spLocks noChangeArrowheads="1"/>
          </p:cNvSpPr>
          <p:nvPr/>
        </p:nvSpPr>
        <p:spPr bwMode="auto">
          <a:xfrm>
            <a:off x="3203575" y="3573463"/>
            <a:ext cx="647700" cy="338137"/>
          </a:xfrm>
          <a:prstGeom prst="rect">
            <a:avLst/>
          </a:prstGeom>
          <a:noFill/>
          <a:ln w="9525">
            <a:noFill/>
            <a:miter lim="800000"/>
            <a:headEnd/>
            <a:tailEnd/>
          </a:ln>
        </p:spPr>
        <p:txBody>
          <a:bodyPr>
            <a:spAutoFit/>
          </a:bodyPr>
          <a:lstStyle/>
          <a:p>
            <a:r>
              <a:rPr lang="tr-TR" b="1">
                <a:solidFill>
                  <a:srgbClr val="FF0000"/>
                </a:solidFill>
              </a:rPr>
              <a:t>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19</a:t>
            </a:fld>
            <a:endParaRPr lang="tr-TR"/>
          </a:p>
        </p:txBody>
      </p:sp>
      <p:pic>
        <p:nvPicPr>
          <p:cNvPr id="4098" name="Picture 2" descr="C:\Users\Bayram KESER\Desktop\istanbultaşınırseminer2014\istanbulsemineri örnekler\tüketimfazlaistemiş.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857250"/>
            <a:ext cx="13716000" cy="857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873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332656"/>
            <a:ext cx="8281987" cy="5904656"/>
          </a:xfrm>
        </p:spPr>
        <p:txBody>
          <a:bodyPr>
            <a:normAutofit fontScale="90000"/>
          </a:bodyPr>
          <a:lstStyle/>
          <a:p>
            <a:pPr fontAlgn="auto">
              <a:spcAft>
                <a:spcPts val="0"/>
              </a:spcAft>
              <a:defRPr/>
            </a:pPr>
            <a:r>
              <a:rPr lang="tr-TR" sz="2800" dirty="0" smtClean="0">
                <a:solidFill>
                  <a:srgbClr val="FF0000"/>
                </a:solidFill>
              </a:rPr>
              <a:t>Seminer Sunum PLANI</a:t>
            </a:r>
            <a:r>
              <a:rPr lang="tr-TR" sz="2800" dirty="0" smtClean="0">
                <a:solidFill>
                  <a:schemeClr val="tx1"/>
                </a:solidFill>
              </a:rPr>
              <a:t/>
            </a:r>
            <a:br>
              <a:rPr lang="tr-TR" sz="2800" dirty="0" smtClean="0">
                <a:solidFill>
                  <a:schemeClr val="tx1"/>
                </a:solidFill>
              </a:rPr>
            </a:br>
            <a:r>
              <a:rPr lang="tr-TR" sz="2800" dirty="0" smtClean="0">
                <a:solidFill>
                  <a:schemeClr val="tx1"/>
                </a:solidFill>
              </a:rPr>
              <a:t/>
            </a:r>
            <a:br>
              <a:rPr lang="tr-TR" sz="2800" dirty="0" smtClean="0">
                <a:solidFill>
                  <a:schemeClr val="tx1"/>
                </a:solidFill>
              </a:rPr>
            </a:br>
            <a:r>
              <a:rPr lang="tr-TR" sz="2800" dirty="0" smtClean="0">
                <a:solidFill>
                  <a:schemeClr val="tx1"/>
                </a:solidFill>
              </a:rPr>
              <a:t>1. Strateji Geliştirme Başkanlığı </a:t>
            </a:r>
            <a:r>
              <a:rPr lang="tr-TR" sz="2800" dirty="0" err="1" smtClean="0">
                <a:solidFill>
                  <a:schemeClr val="tx1"/>
                </a:solidFill>
              </a:rPr>
              <a:t>nın</a:t>
            </a:r>
            <a:r>
              <a:rPr lang="tr-TR" sz="2800" dirty="0" smtClean="0">
                <a:solidFill>
                  <a:schemeClr val="tx1"/>
                </a:solidFill>
              </a:rPr>
              <a:t> görevi ve yetkileri nelerdir?</a:t>
            </a:r>
            <a:br>
              <a:rPr lang="tr-TR" sz="2800" dirty="0" smtClean="0">
                <a:solidFill>
                  <a:schemeClr val="tx1"/>
                </a:solidFill>
              </a:rPr>
            </a:br>
            <a:r>
              <a:rPr lang="tr-TR" sz="2800" dirty="0" smtClean="0">
                <a:solidFill>
                  <a:schemeClr val="tx1"/>
                </a:solidFill>
              </a:rPr>
              <a:t>2. Taşınır kesin hesabı nasıl çıkarılıyor?</a:t>
            </a:r>
            <a:br>
              <a:rPr lang="tr-TR" sz="2800" dirty="0" smtClean="0">
                <a:solidFill>
                  <a:schemeClr val="tx1"/>
                </a:solidFill>
              </a:rPr>
            </a:br>
            <a:r>
              <a:rPr lang="tr-TR" sz="2800" dirty="0" smtClean="0">
                <a:solidFill>
                  <a:schemeClr val="tx1"/>
                </a:solidFill>
              </a:rPr>
              <a:t>3. Kurum tanımlama işlemleri (Bölünen/birleşen okullar)</a:t>
            </a:r>
            <a:br>
              <a:rPr lang="tr-TR" sz="2800" dirty="0" smtClean="0">
                <a:solidFill>
                  <a:schemeClr val="tx1"/>
                </a:solidFill>
              </a:rPr>
            </a:br>
            <a:r>
              <a:rPr lang="tr-TR" sz="2800" dirty="0" smtClean="0">
                <a:solidFill>
                  <a:schemeClr val="tx1"/>
                </a:solidFill>
              </a:rPr>
              <a:t>4. Harcama yetkilileri/</a:t>
            </a:r>
            <a:r>
              <a:rPr lang="tr-TR" sz="2800" dirty="0" err="1" smtClean="0">
                <a:solidFill>
                  <a:schemeClr val="tx1"/>
                </a:solidFill>
              </a:rPr>
              <a:t>Tkkylerin</a:t>
            </a:r>
            <a:r>
              <a:rPr lang="tr-TR" sz="2800" dirty="0" smtClean="0">
                <a:solidFill>
                  <a:schemeClr val="tx1"/>
                </a:solidFill>
              </a:rPr>
              <a:t> sorumlulukları,</a:t>
            </a:r>
            <a:br>
              <a:rPr lang="tr-TR" sz="2800" dirty="0" smtClean="0">
                <a:solidFill>
                  <a:schemeClr val="tx1"/>
                </a:solidFill>
              </a:rPr>
            </a:br>
            <a:r>
              <a:rPr lang="tr-TR" sz="2800" dirty="0" smtClean="0">
                <a:solidFill>
                  <a:schemeClr val="tx1"/>
                </a:solidFill>
              </a:rPr>
              <a:t>5. Tüketime verme işlemleri ve istek birim yetkilileri,</a:t>
            </a:r>
            <a:br>
              <a:rPr lang="tr-TR" sz="2800" dirty="0" smtClean="0">
                <a:solidFill>
                  <a:schemeClr val="tx1"/>
                </a:solidFill>
              </a:rPr>
            </a:br>
            <a:r>
              <a:rPr lang="tr-TR" sz="2800" dirty="0" smtClean="0">
                <a:solidFill>
                  <a:schemeClr val="tx1"/>
                </a:solidFill>
              </a:rPr>
              <a:t>6. Zimmet işlemleri ve sorumluluk,</a:t>
            </a:r>
            <a:br>
              <a:rPr lang="tr-TR" sz="2800" dirty="0" smtClean="0">
                <a:solidFill>
                  <a:schemeClr val="tx1"/>
                </a:solidFill>
              </a:rPr>
            </a:br>
            <a:r>
              <a:rPr lang="tr-TR" sz="2800" dirty="0" smtClean="0">
                <a:solidFill>
                  <a:schemeClr val="tx1"/>
                </a:solidFill>
              </a:rPr>
              <a:t>7. Öğretmenevleri,</a:t>
            </a:r>
            <a:br>
              <a:rPr lang="tr-TR" sz="2800" dirty="0" smtClean="0">
                <a:solidFill>
                  <a:schemeClr val="tx1"/>
                </a:solidFill>
              </a:rPr>
            </a:br>
            <a:r>
              <a:rPr lang="tr-TR" sz="2800" dirty="0" smtClean="0">
                <a:solidFill>
                  <a:schemeClr val="tx1"/>
                </a:solidFill>
              </a:rPr>
              <a:t>8. FATİH projesi,</a:t>
            </a:r>
            <a:br>
              <a:rPr lang="tr-TR" sz="2800" dirty="0" smtClean="0">
                <a:solidFill>
                  <a:schemeClr val="tx1"/>
                </a:solidFill>
              </a:rPr>
            </a:br>
            <a:r>
              <a:rPr lang="tr-TR" sz="2800" dirty="0" smtClean="0">
                <a:solidFill>
                  <a:schemeClr val="tx1"/>
                </a:solidFill>
              </a:rPr>
              <a:t>9. Hata Düzeltme İşlemleri</a:t>
            </a:r>
            <a:br>
              <a:rPr lang="tr-TR" sz="2800" dirty="0" smtClean="0">
                <a:solidFill>
                  <a:schemeClr val="tx1"/>
                </a:solidFill>
              </a:rPr>
            </a:br>
            <a:r>
              <a:rPr lang="tr-TR" sz="2800" dirty="0" smtClean="0">
                <a:solidFill>
                  <a:schemeClr val="tx1"/>
                </a:solidFill>
              </a:rPr>
              <a:t>10. Hurda İşlemleri</a:t>
            </a:r>
            <a:br>
              <a:rPr lang="tr-TR" sz="2800" dirty="0" smtClean="0">
                <a:solidFill>
                  <a:schemeClr val="tx1"/>
                </a:solidFill>
              </a:rPr>
            </a:br>
            <a:r>
              <a:rPr lang="tr-TR" sz="2800" dirty="0" smtClean="0">
                <a:solidFill>
                  <a:schemeClr val="tx1"/>
                </a:solidFill>
              </a:rPr>
              <a:t>11. Sıkça sorulan sorular</a:t>
            </a:r>
            <a:br>
              <a:rPr lang="tr-TR" sz="2800" dirty="0" smtClean="0">
                <a:solidFill>
                  <a:schemeClr val="tx1"/>
                </a:solidFill>
              </a:rPr>
            </a:br>
            <a:endParaRPr lang="tr-TR" sz="2800" dirty="0">
              <a:solidFill>
                <a:schemeClr val="tx1"/>
              </a:solidFill>
            </a:endParaRPr>
          </a:p>
        </p:txBody>
      </p:sp>
      <p:sp>
        <p:nvSpPr>
          <p:cNvPr id="7171" name="4 Slayt Numarası Yer Tutucusu"/>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CCF7B8DA-543E-4E10-AB9E-1CFC98D679B4}" type="slidenum">
              <a:rPr lang="tr-TR" sz="1200">
                <a:solidFill>
                  <a:srgbClr val="04617B"/>
                </a:solidFill>
              </a:rPr>
              <a:pPr eaLnBrk="1" hangingPunct="1"/>
              <a:t>2</a:t>
            </a:fld>
            <a:endParaRPr lang="tr-TR" sz="1200">
              <a:solidFill>
                <a:srgbClr val="04617B"/>
              </a:solidFill>
            </a:endParaRPr>
          </a:p>
        </p:txBody>
      </p:sp>
    </p:spTree>
    <p:extLst>
      <p:ext uri="{BB962C8B-B14F-4D97-AF65-F5344CB8AC3E}">
        <p14:creationId xmlns:p14="http://schemas.microsoft.com/office/powerpoint/2010/main" xmlns="" val="225266980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20</a:t>
            </a:fld>
            <a:endParaRPr lang="tr-TR"/>
          </a:p>
        </p:txBody>
      </p:sp>
      <p:pic>
        <p:nvPicPr>
          <p:cNvPr id="5122" name="Picture 2" descr="C:\Users\Bayram KESER\Desktop\istanbultaşınırseminer2014\istanbulsemineri örnekler\tüketimevermekuruşfarkı.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857250"/>
            <a:ext cx="13716000" cy="857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9212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63713" y="2565400"/>
            <a:ext cx="6696075" cy="1143000"/>
          </a:xfrm>
        </p:spPr>
        <p:txBody>
          <a:bodyPr>
            <a:normAutofit/>
          </a:bodyPr>
          <a:lstStyle/>
          <a:p>
            <a:pPr eaLnBrk="1" hangingPunct="1"/>
            <a:r>
              <a:rPr lang="tr-TR" b="1" smtClean="0">
                <a:solidFill>
                  <a:srgbClr val="000099"/>
                </a:solidFill>
              </a:rPr>
              <a:t>KİŞİ TANIMLAMA</a:t>
            </a:r>
          </a:p>
        </p:txBody>
      </p:sp>
      <p:sp>
        <p:nvSpPr>
          <p:cNvPr id="5" name="4 Slayt Numarası Yer Tutucusu"/>
          <p:cNvSpPr>
            <a:spLocks noGrp="1"/>
          </p:cNvSpPr>
          <p:nvPr>
            <p:ph type="sldNum" sz="quarter" idx="12"/>
          </p:nvPr>
        </p:nvSpPr>
        <p:spPr/>
        <p:txBody>
          <a:bodyPr/>
          <a:lstStyle/>
          <a:p>
            <a:pPr>
              <a:defRPr/>
            </a:pPr>
            <a:fld id="{91705436-03D1-4AA8-B681-31D503462B22}" type="slidenum">
              <a:rPr lang="tr-TR"/>
              <a:pPr>
                <a:defRPr/>
              </a:pPr>
              <a:t>21</a:t>
            </a:fld>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3F1042CE-45FE-4F40-A2E6-94D3154DE23D}" type="slidenum">
              <a:rPr lang="tr-TR"/>
              <a:pPr>
                <a:defRPr/>
              </a:pPr>
              <a:t>22</a:t>
            </a:fld>
            <a:endParaRPr lang="tr-TR"/>
          </a:p>
        </p:txBody>
      </p:sp>
      <p:pic>
        <p:nvPicPr>
          <p:cNvPr id="52226" name="Picture 3" descr="C:\Users\wın7\Desktop\KİŞİ TANIMLAMA.jpg"/>
          <p:cNvPicPr>
            <a:picLocks noChangeAspect="1" noChangeArrowheads="1"/>
          </p:cNvPicPr>
          <p:nvPr/>
        </p:nvPicPr>
        <p:blipFill>
          <a:blip r:embed="rId2" cstate="print"/>
          <a:srcRect/>
          <a:stretch>
            <a:fillRect/>
          </a:stretch>
        </p:blipFill>
        <p:spPr bwMode="auto">
          <a:xfrm>
            <a:off x="0" y="0"/>
            <a:ext cx="9144000" cy="5057775"/>
          </a:xfrm>
          <a:prstGeom prst="rect">
            <a:avLst/>
          </a:prstGeom>
          <a:noFill/>
          <a:ln w="9525">
            <a:noFill/>
            <a:miter lim="800000"/>
            <a:headEnd/>
            <a:tailEnd/>
          </a:ln>
        </p:spPr>
      </p:pic>
      <p:sp>
        <p:nvSpPr>
          <p:cNvPr id="9" name="8 Dikdörtgen"/>
          <p:cNvSpPr/>
          <p:nvPr/>
        </p:nvSpPr>
        <p:spPr>
          <a:xfrm>
            <a:off x="0" y="5373688"/>
            <a:ext cx="9144000" cy="584200"/>
          </a:xfrm>
          <a:prstGeom prst="rect">
            <a:avLst/>
          </a:prstGeom>
        </p:spPr>
        <p:txBody>
          <a:bodyPr>
            <a:spAutoFit/>
          </a:bodyPr>
          <a:lstStyle/>
          <a:p>
            <a:pPr algn="just">
              <a:defRPr/>
            </a:pPr>
            <a:r>
              <a:rPr lang="tr-TR" b="1" dirty="0">
                <a:solidFill>
                  <a:schemeClr val="accent1">
                    <a:lumMod val="50000"/>
                  </a:schemeClr>
                </a:solidFill>
              </a:rPr>
              <a:t>Kişi tanımlama işlemi 2 şekilde yapılır.</a:t>
            </a:r>
          </a:p>
          <a:p>
            <a:pPr algn="just">
              <a:defRPr/>
            </a:pPr>
            <a:r>
              <a:rPr lang="tr-TR" b="1" dirty="0">
                <a:solidFill>
                  <a:schemeClr val="accent1">
                    <a:lumMod val="50000"/>
                  </a:schemeClr>
                </a:solidFill>
              </a:rPr>
              <a:t>1-Ekle  butonuna tıklanarak her personel tek tek tanımlanır.</a:t>
            </a:r>
          </a:p>
        </p:txBody>
      </p:sp>
      <p:cxnSp>
        <p:nvCxnSpPr>
          <p:cNvPr id="10" name="9 Düz Ok Bağlayıcısı"/>
          <p:cNvCxnSpPr/>
          <p:nvPr/>
        </p:nvCxnSpPr>
        <p:spPr>
          <a:xfrm flipH="1">
            <a:off x="1116013" y="1412875"/>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1" name="10 Düz Ok Bağlayıcısı"/>
          <p:cNvCxnSpPr/>
          <p:nvPr/>
        </p:nvCxnSpPr>
        <p:spPr>
          <a:xfrm flipH="1">
            <a:off x="4067175" y="476250"/>
            <a:ext cx="217488" cy="144463"/>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3" name="12 Düz Ok Bağlayıcısı"/>
          <p:cNvCxnSpPr/>
          <p:nvPr/>
        </p:nvCxnSpPr>
        <p:spPr>
          <a:xfrm>
            <a:off x="4572000" y="1628775"/>
            <a:ext cx="0" cy="21590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6" name="15 Düz Ok Bağlayıcısı"/>
          <p:cNvCxnSpPr/>
          <p:nvPr/>
        </p:nvCxnSpPr>
        <p:spPr>
          <a:xfrm flipH="1">
            <a:off x="5580063" y="1989138"/>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7" name="16 Düz Ok Bağlayıcısı"/>
          <p:cNvCxnSpPr/>
          <p:nvPr/>
        </p:nvCxnSpPr>
        <p:spPr>
          <a:xfrm flipV="1">
            <a:off x="3924300" y="4941888"/>
            <a:ext cx="0" cy="21590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9" name="18 Düz Ok Bağlayıcısı"/>
          <p:cNvCxnSpPr/>
          <p:nvPr/>
        </p:nvCxnSpPr>
        <p:spPr>
          <a:xfrm flipH="1">
            <a:off x="5724525" y="4221163"/>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52234" name="25 Metin kutusu"/>
          <p:cNvSpPr txBox="1">
            <a:spLocks noChangeArrowheads="1"/>
          </p:cNvSpPr>
          <p:nvPr/>
        </p:nvSpPr>
        <p:spPr bwMode="auto">
          <a:xfrm>
            <a:off x="1403350" y="1196975"/>
            <a:ext cx="647700" cy="338138"/>
          </a:xfrm>
          <a:prstGeom prst="rect">
            <a:avLst/>
          </a:prstGeom>
          <a:noFill/>
          <a:ln w="9525">
            <a:noFill/>
            <a:miter lim="800000"/>
            <a:headEnd/>
            <a:tailEnd/>
          </a:ln>
        </p:spPr>
        <p:txBody>
          <a:bodyPr>
            <a:spAutoFit/>
          </a:bodyPr>
          <a:lstStyle/>
          <a:p>
            <a:r>
              <a:rPr lang="tr-TR" b="1">
                <a:solidFill>
                  <a:srgbClr val="FF0000"/>
                </a:solidFill>
              </a:rPr>
              <a:t>1</a:t>
            </a:r>
          </a:p>
        </p:txBody>
      </p:sp>
      <p:sp>
        <p:nvSpPr>
          <p:cNvPr id="52235" name="27 Metin kutusu"/>
          <p:cNvSpPr txBox="1">
            <a:spLocks noChangeArrowheads="1"/>
          </p:cNvSpPr>
          <p:nvPr/>
        </p:nvSpPr>
        <p:spPr bwMode="auto">
          <a:xfrm>
            <a:off x="4284663" y="188913"/>
            <a:ext cx="647700" cy="338137"/>
          </a:xfrm>
          <a:prstGeom prst="rect">
            <a:avLst/>
          </a:prstGeom>
          <a:noFill/>
          <a:ln w="9525">
            <a:noFill/>
            <a:miter lim="800000"/>
            <a:headEnd/>
            <a:tailEnd/>
          </a:ln>
        </p:spPr>
        <p:txBody>
          <a:bodyPr>
            <a:spAutoFit/>
          </a:bodyPr>
          <a:lstStyle/>
          <a:p>
            <a:r>
              <a:rPr lang="tr-TR" b="1">
                <a:solidFill>
                  <a:srgbClr val="FF0000"/>
                </a:solidFill>
              </a:rPr>
              <a:t>2</a:t>
            </a:r>
          </a:p>
        </p:txBody>
      </p:sp>
      <p:sp>
        <p:nvSpPr>
          <p:cNvPr id="52236" name="28 Metin kutusu"/>
          <p:cNvSpPr txBox="1">
            <a:spLocks noChangeArrowheads="1"/>
          </p:cNvSpPr>
          <p:nvPr/>
        </p:nvSpPr>
        <p:spPr bwMode="auto">
          <a:xfrm>
            <a:off x="4284663" y="1268413"/>
            <a:ext cx="647700" cy="338137"/>
          </a:xfrm>
          <a:prstGeom prst="rect">
            <a:avLst/>
          </a:prstGeom>
          <a:noFill/>
          <a:ln w="9525">
            <a:noFill/>
            <a:miter lim="800000"/>
            <a:headEnd/>
            <a:tailEnd/>
          </a:ln>
        </p:spPr>
        <p:txBody>
          <a:bodyPr>
            <a:spAutoFit/>
          </a:bodyPr>
          <a:lstStyle/>
          <a:p>
            <a:r>
              <a:rPr lang="tr-TR" b="1">
                <a:solidFill>
                  <a:srgbClr val="FF0000"/>
                </a:solidFill>
              </a:rPr>
              <a:t>3</a:t>
            </a:r>
          </a:p>
        </p:txBody>
      </p:sp>
      <p:sp>
        <p:nvSpPr>
          <p:cNvPr id="52237" name="29 Metin kutusu"/>
          <p:cNvSpPr txBox="1">
            <a:spLocks noChangeArrowheads="1"/>
          </p:cNvSpPr>
          <p:nvPr/>
        </p:nvSpPr>
        <p:spPr bwMode="auto">
          <a:xfrm>
            <a:off x="5795963" y="1844675"/>
            <a:ext cx="647700" cy="338138"/>
          </a:xfrm>
          <a:prstGeom prst="rect">
            <a:avLst/>
          </a:prstGeom>
          <a:noFill/>
          <a:ln w="9525">
            <a:noFill/>
            <a:miter lim="800000"/>
            <a:headEnd/>
            <a:tailEnd/>
          </a:ln>
        </p:spPr>
        <p:txBody>
          <a:bodyPr>
            <a:spAutoFit/>
          </a:bodyPr>
          <a:lstStyle/>
          <a:p>
            <a:r>
              <a:rPr lang="tr-TR" b="1">
                <a:solidFill>
                  <a:srgbClr val="FF0000"/>
                </a:solidFill>
              </a:rPr>
              <a:t>4</a:t>
            </a:r>
          </a:p>
        </p:txBody>
      </p:sp>
      <p:sp>
        <p:nvSpPr>
          <p:cNvPr id="52238" name="30 Metin kutusu"/>
          <p:cNvSpPr txBox="1">
            <a:spLocks noChangeArrowheads="1"/>
          </p:cNvSpPr>
          <p:nvPr/>
        </p:nvSpPr>
        <p:spPr bwMode="auto">
          <a:xfrm>
            <a:off x="6011863" y="4076700"/>
            <a:ext cx="647700" cy="338138"/>
          </a:xfrm>
          <a:prstGeom prst="rect">
            <a:avLst/>
          </a:prstGeom>
          <a:noFill/>
          <a:ln w="9525">
            <a:noFill/>
            <a:miter lim="800000"/>
            <a:headEnd/>
            <a:tailEnd/>
          </a:ln>
        </p:spPr>
        <p:txBody>
          <a:bodyPr>
            <a:spAutoFit/>
          </a:bodyPr>
          <a:lstStyle/>
          <a:p>
            <a:r>
              <a:rPr lang="tr-TR" b="1">
                <a:solidFill>
                  <a:srgbClr val="FF0000"/>
                </a:solidFill>
              </a:rPr>
              <a:t>5</a:t>
            </a:r>
          </a:p>
        </p:txBody>
      </p:sp>
      <p:sp>
        <p:nvSpPr>
          <p:cNvPr id="52239" name="31 Metin kutusu"/>
          <p:cNvSpPr txBox="1">
            <a:spLocks noChangeArrowheads="1"/>
          </p:cNvSpPr>
          <p:nvPr/>
        </p:nvSpPr>
        <p:spPr bwMode="auto">
          <a:xfrm>
            <a:off x="3708400" y="5157788"/>
            <a:ext cx="647700" cy="338137"/>
          </a:xfrm>
          <a:prstGeom prst="rect">
            <a:avLst/>
          </a:prstGeom>
          <a:noFill/>
          <a:ln w="9525">
            <a:noFill/>
            <a:miter lim="800000"/>
            <a:headEnd/>
            <a:tailEnd/>
          </a:ln>
        </p:spPr>
        <p:txBody>
          <a:bodyPr>
            <a:spAutoFit/>
          </a:bodyPr>
          <a:lstStyle/>
          <a:p>
            <a:r>
              <a:rPr lang="tr-TR" b="1">
                <a:solidFill>
                  <a:srgbClr val="FF0000"/>
                </a:solidFill>
              </a:rPr>
              <a:t>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F3746A9B-CAF9-4B8D-A95D-453C8E6BB131}" type="slidenum">
              <a:rPr lang="tr-TR"/>
              <a:pPr>
                <a:defRPr/>
              </a:pPr>
              <a:t>23</a:t>
            </a:fld>
            <a:endParaRPr lang="tr-TR"/>
          </a:p>
        </p:txBody>
      </p:sp>
      <p:pic>
        <p:nvPicPr>
          <p:cNvPr id="53250" name="Picture 2" descr="C:\Users\wın7\Desktop\KİŞİ TANIMLAMA 2.jpg"/>
          <p:cNvPicPr>
            <a:picLocks noChangeAspect="1" noChangeArrowheads="1"/>
          </p:cNvPicPr>
          <p:nvPr/>
        </p:nvPicPr>
        <p:blipFill>
          <a:blip r:embed="rId2" cstate="print"/>
          <a:srcRect/>
          <a:stretch>
            <a:fillRect/>
          </a:stretch>
        </p:blipFill>
        <p:spPr bwMode="auto">
          <a:xfrm>
            <a:off x="0" y="0"/>
            <a:ext cx="9144000" cy="5084763"/>
          </a:xfrm>
          <a:prstGeom prst="rect">
            <a:avLst/>
          </a:prstGeom>
          <a:noFill/>
          <a:ln w="9525">
            <a:noFill/>
            <a:miter lim="800000"/>
            <a:headEnd/>
            <a:tailEnd/>
          </a:ln>
        </p:spPr>
      </p:pic>
      <p:sp>
        <p:nvSpPr>
          <p:cNvPr id="8" name="7 Dikdörtgen"/>
          <p:cNvSpPr/>
          <p:nvPr/>
        </p:nvSpPr>
        <p:spPr>
          <a:xfrm>
            <a:off x="0" y="5157788"/>
            <a:ext cx="8964613" cy="1568450"/>
          </a:xfrm>
          <a:prstGeom prst="rect">
            <a:avLst/>
          </a:prstGeom>
        </p:spPr>
        <p:txBody>
          <a:bodyPr>
            <a:spAutoFit/>
          </a:bodyPr>
          <a:lstStyle/>
          <a:p>
            <a:pPr algn="just">
              <a:defRPr/>
            </a:pPr>
            <a:r>
              <a:rPr lang="tr-TR" b="1" dirty="0">
                <a:solidFill>
                  <a:schemeClr val="accent1">
                    <a:lumMod val="50000"/>
                  </a:schemeClr>
                </a:solidFill>
              </a:rPr>
              <a:t>2-Excel İle kişi yükle butonu ile sistemde tanımlı olmayan tüm personel aynı anda tanımlanır.</a:t>
            </a:r>
          </a:p>
          <a:p>
            <a:pPr algn="just">
              <a:defRPr/>
            </a:pPr>
            <a:r>
              <a:rPr lang="tr-TR" b="1" dirty="0">
                <a:solidFill>
                  <a:schemeClr val="accent1">
                    <a:lumMod val="50000"/>
                  </a:schemeClr>
                </a:solidFill>
              </a:rPr>
              <a:t>Örnek </a:t>
            </a:r>
            <a:r>
              <a:rPr lang="tr-TR" b="1" dirty="0" err="1">
                <a:solidFill>
                  <a:schemeClr val="accent1">
                    <a:lumMod val="50000"/>
                  </a:schemeClr>
                </a:solidFill>
              </a:rPr>
              <a:t>excel</a:t>
            </a:r>
            <a:r>
              <a:rPr lang="tr-TR" b="1" dirty="0">
                <a:solidFill>
                  <a:schemeClr val="accent1">
                    <a:lumMod val="50000"/>
                  </a:schemeClr>
                </a:solidFill>
              </a:rPr>
              <a:t> tablosu bilgisayara indirilir.Personele ilişkin bilgiler bu </a:t>
            </a:r>
            <a:r>
              <a:rPr lang="tr-TR" b="1" dirty="0" err="1">
                <a:solidFill>
                  <a:schemeClr val="accent1">
                    <a:lumMod val="50000"/>
                  </a:schemeClr>
                </a:solidFill>
              </a:rPr>
              <a:t>excel</a:t>
            </a:r>
            <a:r>
              <a:rPr lang="tr-TR" b="1" dirty="0">
                <a:solidFill>
                  <a:schemeClr val="accent1">
                    <a:lumMod val="50000"/>
                  </a:schemeClr>
                </a:solidFill>
              </a:rPr>
              <a:t> dosyasına kaydedilir.Excel ile kişi yükle butonuna tıklanır ve ekle butonu ile bilgisayara kayıtlı </a:t>
            </a:r>
            <a:r>
              <a:rPr lang="tr-TR" b="1" dirty="0" err="1">
                <a:solidFill>
                  <a:schemeClr val="accent1">
                    <a:lumMod val="50000"/>
                  </a:schemeClr>
                </a:solidFill>
              </a:rPr>
              <a:t>excel</a:t>
            </a:r>
            <a:r>
              <a:rPr lang="tr-TR" b="1" dirty="0">
                <a:solidFill>
                  <a:schemeClr val="accent1">
                    <a:lumMod val="50000"/>
                  </a:schemeClr>
                </a:solidFill>
              </a:rPr>
              <a:t> dosyası seçilerek sisteme aktarım yapılır.Kişi listesi ekranında tanımlanan kişiler listelenir.</a:t>
            </a:r>
          </a:p>
        </p:txBody>
      </p:sp>
      <p:cxnSp>
        <p:nvCxnSpPr>
          <p:cNvPr id="9" name="8 Düz Ok Bağlayıcısı"/>
          <p:cNvCxnSpPr/>
          <p:nvPr/>
        </p:nvCxnSpPr>
        <p:spPr>
          <a:xfrm flipH="1">
            <a:off x="1116013" y="1268413"/>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0" name="9 Düz Ok Bağlayıcısı"/>
          <p:cNvCxnSpPr/>
          <p:nvPr/>
        </p:nvCxnSpPr>
        <p:spPr>
          <a:xfrm>
            <a:off x="2916238" y="2852738"/>
            <a:ext cx="0" cy="360362"/>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1" name="10 Düz Ok Bağlayıcısı"/>
          <p:cNvCxnSpPr/>
          <p:nvPr/>
        </p:nvCxnSpPr>
        <p:spPr>
          <a:xfrm>
            <a:off x="7956550" y="404813"/>
            <a:ext cx="0" cy="21590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2" name="11 Düz Ok Bağlayıcısı"/>
          <p:cNvCxnSpPr/>
          <p:nvPr/>
        </p:nvCxnSpPr>
        <p:spPr>
          <a:xfrm flipH="1">
            <a:off x="3924300" y="4724400"/>
            <a:ext cx="431800"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53256" name="15 Metin kutusu"/>
          <p:cNvSpPr txBox="1">
            <a:spLocks noChangeArrowheads="1"/>
          </p:cNvSpPr>
          <p:nvPr/>
        </p:nvSpPr>
        <p:spPr bwMode="auto">
          <a:xfrm>
            <a:off x="1403350" y="1052513"/>
            <a:ext cx="647700" cy="338137"/>
          </a:xfrm>
          <a:prstGeom prst="rect">
            <a:avLst/>
          </a:prstGeom>
          <a:noFill/>
          <a:ln w="9525">
            <a:noFill/>
            <a:miter lim="800000"/>
            <a:headEnd/>
            <a:tailEnd/>
          </a:ln>
        </p:spPr>
        <p:txBody>
          <a:bodyPr>
            <a:spAutoFit/>
          </a:bodyPr>
          <a:lstStyle/>
          <a:p>
            <a:r>
              <a:rPr lang="tr-TR" b="1">
                <a:solidFill>
                  <a:srgbClr val="FF0000"/>
                </a:solidFill>
              </a:rPr>
              <a:t>1</a:t>
            </a:r>
          </a:p>
        </p:txBody>
      </p:sp>
      <p:sp>
        <p:nvSpPr>
          <p:cNvPr id="53257" name="17 Metin kutusu"/>
          <p:cNvSpPr txBox="1">
            <a:spLocks noChangeArrowheads="1"/>
          </p:cNvSpPr>
          <p:nvPr/>
        </p:nvSpPr>
        <p:spPr bwMode="auto">
          <a:xfrm>
            <a:off x="7740650" y="0"/>
            <a:ext cx="647700" cy="338138"/>
          </a:xfrm>
          <a:prstGeom prst="rect">
            <a:avLst/>
          </a:prstGeom>
          <a:noFill/>
          <a:ln w="9525">
            <a:noFill/>
            <a:miter lim="800000"/>
            <a:headEnd/>
            <a:tailEnd/>
          </a:ln>
        </p:spPr>
        <p:txBody>
          <a:bodyPr>
            <a:spAutoFit/>
          </a:bodyPr>
          <a:lstStyle/>
          <a:p>
            <a:r>
              <a:rPr lang="tr-TR" b="1">
                <a:solidFill>
                  <a:srgbClr val="FF0000"/>
                </a:solidFill>
              </a:rPr>
              <a:t>3</a:t>
            </a:r>
          </a:p>
        </p:txBody>
      </p:sp>
      <p:sp>
        <p:nvSpPr>
          <p:cNvPr id="53258" name="21 Metin kutusu"/>
          <p:cNvSpPr txBox="1">
            <a:spLocks noChangeArrowheads="1"/>
          </p:cNvSpPr>
          <p:nvPr/>
        </p:nvSpPr>
        <p:spPr bwMode="auto">
          <a:xfrm>
            <a:off x="4356100" y="4581525"/>
            <a:ext cx="647700" cy="338138"/>
          </a:xfrm>
          <a:prstGeom prst="rect">
            <a:avLst/>
          </a:prstGeom>
          <a:noFill/>
          <a:ln w="9525">
            <a:noFill/>
            <a:miter lim="800000"/>
            <a:headEnd/>
            <a:tailEnd/>
          </a:ln>
        </p:spPr>
        <p:txBody>
          <a:bodyPr>
            <a:spAutoFit/>
          </a:bodyPr>
          <a:lstStyle/>
          <a:p>
            <a:r>
              <a:rPr lang="tr-TR" b="1">
                <a:solidFill>
                  <a:srgbClr val="FF0000"/>
                </a:solidFill>
              </a:rPr>
              <a:t>2</a:t>
            </a:r>
          </a:p>
        </p:txBody>
      </p:sp>
      <p:sp>
        <p:nvSpPr>
          <p:cNvPr id="53259" name="22 Metin kutusu"/>
          <p:cNvSpPr txBox="1">
            <a:spLocks noChangeArrowheads="1"/>
          </p:cNvSpPr>
          <p:nvPr/>
        </p:nvSpPr>
        <p:spPr bwMode="auto">
          <a:xfrm>
            <a:off x="2627313" y="2492375"/>
            <a:ext cx="649287" cy="339725"/>
          </a:xfrm>
          <a:prstGeom prst="rect">
            <a:avLst/>
          </a:prstGeom>
          <a:noFill/>
          <a:ln w="9525">
            <a:noFill/>
            <a:miter lim="800000"/>
            <a:headEnd/>
            <a:tailEnd/>
          </a:ln>
        </p:spPr>
        <p:txBody>
          <a:bodyPr>
            <a:spAutoFit/>
          </a:bodyPr>
          <a:lstStyle/>
          <a:p>
            <a:r>
              <a:rPr lang="tr-TR" b="1">
                <a:solidFill>
                  <a:srgbClr val="FF0000"/>
                </a:solidFill>
              </a:rPr>
              <a:t>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B344A116-914D-4784-9075-2DD8315722AE}" type="slidenum">
              <a:rPr lang="tr-TR"/>
              <a:pPr>
                <a:defRPr/>
              </a:pPr>
              <a:t>24</a:t>
            </a:fld>
            <a:endParaRPr lang="tr-TR"/>
          </a:p>
        </p:txBody>
      </p:sp>
      <p:pic>
        <p:nvPicPr>
          <p:cNvPr id="54274" name="Picture 2" descr="C:\Users\wın7\Desktop\kişi 3.jpg"/>
          <p:cNvPicPr>
            <a:picLocks noChangeAspect="1" noChangeArrowheads="1"/>
          </p:cNvPicPr>
          <p:nvPr/>
        </p:nvPicPr>
        <p:blipFill>
          <a:blip r:embed="rId2" cstate="print"/>
          <a:srcRect/>
          <a:stretch>
            <a:fillRect/>
          </a:stretch>
        </p:blipFill>
        <p:spPr bwMode="auto">
          <a:xfrm>
            <a:off x="0" y="0"/>
            <a:ext cx="9144000" cy="5589588"/>
          </a:xfrm>
          <a:prstGeom prst="rect">
            <a:avLst/>
          </a:prstGeom>
          <a:noFill/>
          <a:ln w="9525">
            <a:noFill/>
            <a:miter lim="800000"/>
            <a:headEnd/>
            <a:tailEnd/>
          </a:ln>
        </p:spPr>
      </p:pic>
      <p:sp>
        <p:nvSpPr>
          <p:cNvPr id="7" name="6 Metin kutusu"/>
          <p:cNvSpPr txBox="1"/>
          <p:nvPr/>
        </p:nvSpPr>
        <p:spPr>
          <a:xfrm>
            <a:off x="250825" y="5876925"/>
            <a:ext cx="8208963" cy="585788"/>
          </a:xfrm>
          <a:prstGeom prst="rect">
            <a:avLst/>
          </a:prstGeom>
          <a:noFill/>
        </p:spPr>
        <p:txBody>
          <a:bodyPr>
            <a:spAutoFit/>
          </a:bodyPr>
          <a:lstStyle/>
          <a:p>
            <a:pPr algn="just">
              <a:defRPr/>
            </a:pPr>
            <a:r>
              <a:rPr lang="tr-TR" b="1" dirty="0">
                <a:solidFill>
                  <a:schemeClr val="accent1">
                    <a:lumMod val="50000"/>
                  </a:schemeClr>
                </a:solidFill>
              </a:rPr>
              <a:t>Kişi Listesi ekranında yeni eklenen personeller görüntülenir.</a:t>
            </a:r>
          </a:p>
          <a:p>
            <a:pPr algn="just">
              <a:defRPr/>
            </a:pPr>
            <a:endParaRPr lang="tr-TR" b="1" dirty="0">
              <a:solidFill>
                <a:schemeClr val="accent1">
                  <a:lumMod val="50000"/>
                </a:schemeClr>
              </a:solidFill>
            </a:endParaRPr>
          </a:p>
        </p:txBody>
      </p:sp>
      <p:sp>
        <p:nvSpPr>
          <p:cNvPr id="8" name="7 Dikdörtgen"/>
          <p:cNvSpPr/>
          <p:nvPr/>
        </p:nvSpPr>
        <p:spPr>
          <a:xfrm>
            <a:off x="2484438" y="1844675"/>
            <a:ext cx="6659562"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395288" y="321153"/>
            <a:ext cx="8312150" cy="5909310"/>
          </a:xfrm>
          <a:prstGeom prst="rect">
            <a:avLst/>
          </a:prstGeom>
          <a:noFill/>
          <a:ln w="9525">
            <a:noFill/>
            <a:miter lim="800000"/>
            <a:headEnd/>
            <a:tailEnd/>
          </a:ln>
          <a:effectLst/>
        </p:spPr>
        <p:txBody>
          <a:bodyPr anchor="ctr">
            <a:spAutoFit/>
          </a:bodyPr>
          <a:lstStyle/>
          <a:p>
            <a:pPr algn="ctr"/>
            <a:r>
              <a:rPr lang="tr-TR" sz="1800" b="1" dirty="0">
                <a:solidFill>
                  <a:prstClr val="black"/>
                </a:solidFill>
                <a:latin typeface="Tahoma" pitchFamily="34" charset="0"/>
                <a:cs typeface="Arial" charset="0"/>
              </a:rPr>
              <a:t>	</a:t>
            </a:r>
            <a:endParaRPr lang="tr-TR" sz="1800" dirty="0">
              <a:solidFill>
                <a:prstClr val="black"/>
              </a:solidFill>
              <a:latin typeface="Tahoma" pitchFamily="34" charset="0"/>
              <a:cs typeface="Arial" charset="0"/>
            </a:endParaRPr>
          </a:p>
          <a:p>
            <a:pPr algn="ctr"/>
            <a:r>
              <a:rPr lang="tr-TR" sz="1800" b="1" dirty="0">
                <a:solidFill>
                  <a:prstClr val="black"/>
                </a:solidFill>
                <a:latin typeface="Tahoma" pitchFamily="34" charset="0"/>
                <a:cs typeface="Arial" charset="0"/>
              </a:rPr>
              <a:t>	İade edilen taşınırların girişi</a:t>
            </a:r>
            <a:endParaRPr lang="tr-TR" sz="1800" dirty="0">
              <a:solidFill>
                <a:prstClr val="black"/>
              </a:solidFill>
              <a:latin typeface="Tahoma" pitchFamily="34" charset="0"/>
              <a:cs typeface="Arial" charset="0"/>
            </a:endParaRPr>
          </a:p>
          <a:p>
            <a:pPr algn="just"/>
            <a:r>
              <a:rPr lang="tr-TR" sz="1800" b="1" dirty="0">
                <a:solidFill>
                  <a:prstClr val="black"/>
                </a:solidFill>
                <a:latin typeface="Tahoma" pitchFamily="34" charset="0"/>
                <a:cs typeface="Arial" charset="0"/>
              </a:rPr>
              <a:t>	MADDE 18 –</a:t>
            </a:r>
            <a:r>
              <a:rPr lang="tr-TR" sz="1800" dirty="0">
                <a:solidFill>
                  <a:prstClr val="black"/>
                </a:solidFill>
                <a:latin typeface="Tahoma" pitchFamily="34" charset="0"/>
                <a:cs typeface="Arial" charset="0"/>
              </a:rPr>
              <a:t> (1) </a:t>
            </a:r>
            <a:r>
              <a:rPr lang="tr-TR" sz="1800" dirty="0">
                <a:solidFill>
                  <a:srgbClr val="FF0000"/>
                </a:solidFill>
                <a:latin typeface="Tahoma" pitchFamily="34" charset="0"/>
                <a:cs typeface="Arial" charset="0"/>
              </a:rPr>
              <a:t>Kullanıma verilen tüketim malzemelerinden </a:t>
            </a:r>
            <a:r>
              <a:rPr lang="tr-TR" sz="1800" dirty="0">
                <a:solidFill>
                  <a:prstClr val="black"/>
                </a:solidFill>
                <a:latin typeface="Tahoma" pitchFamily="34" charset="0"/>
                <a:cs typeface="Arial" charset="0"/>
              </a:rPr>
              <a:t>herhangi bir nedenle iade edilenler, iadeyi yapan birim yetkilisinin onayını taşıyan ve iade edilen malzemenin cins ve miktarını belirten belge karşılığında teslim alınır ve </a:t>
            </a:r>
            <a:r>
              <a:rPr lang="tr-TR" sz="1800" u="sng" dirty="0">
                <a:solidFill>
                  <a:srgbClr val="FF0000"/>
                </a:solidFill>
                <a:latin typeface="Tahoma" pitchFamily="34" charset="0"/>
                <a:cs typeface="Arial" charset="0"/>
              </a:rPr>
              <a:t>Taşınır İşlem Fişi düzenlenerek tekrar giriş kaydedilir. </a:t>
            </a:r>
            <a:r>
              <a:rPr lang="tr-TR" sz="1800" dirty="0">
                <a:solidFill>
                  <a:prstClr val="black"/>
                </a:solidFill>
                <a:latin typeface="Tahoma" pitchFamily="34" charset="0"/>
                <a:cs typeface="Arial" charset="0"/>
              </a:rPr>
              <a:t>Fişin birinci nüshası taşınırları iade edene verilir. </a:t>
            </a:r>
            <a:endParaRPr lang="tr-TR" sz="1800" dirty="0" smtClean="0">
              <a:solidFill>
                <a:prstClr val="black"/>
              </a:solidFill>
              <a:latin typeface="Tahoma" pitchFamily="34" charset="0"/>
              <a:cs typeface="Arial" charset="0"/>
            </a:endParaRPr>
          </a:p>
          <a:p>
            <a:pPr algn="just"/>
            <a:endParaRPr lang="tr-TR" sz="1800" dirty="0" smtClean="0">
              <a:solidFill>
                <a:prstClr val="black"/>
              </a:solidFill>
              <a:latin typeface="Tahoma" pitchFamily="34" charset="0"/>
              <a:cs typeface="Arial" charset="0"/>
            </a:endParaRPr>
          </a:p>
          <a:p>
            <a:pPr algn="just"/>
            <a:r>
              <a:rPr lang="tr-TR" sz="1800" dirty="0" smtClean="0">
                <a:solidFill>
                  <a:prstClr val="black"/>
                </a:solidFill>
                <a:latin typeface="Tahoma" pitchFamily="34" charset="0"/>
                <a:cs typeface="Arial" charset="0"/>
              </a:rPr>
              <a:t>	(</a:t>
            </a:r>
            <a:r>
              <a:rPr lang="tr-TR" sz="1800" dirty="0">
                <a:solidFill>
                  <a:prstClr val="black"/>
                </a:solidFill>
                <a:latin typeface="Tahoma" pitchFamily="34" charset="0"/>
                <a:cs typeface="Arial" charset="0"/>
              </a:rPr>
              <a:t>2) Yönetmelik eki taşınır kod listesinde tüketim malzemesi olarak sınıflandırılan taşınırlardan, üzerine kayıt yapmak veya yeniden formatlanmak ya da doldurulmak suretiyle tekrar kullanılması mümkün olanların, görevin tamamlanmasını takiben ambara iadesi zorunludur. Bu şekilde iade edilen taşınırlar hakkında birinci fıkraya göre işlem yapılır.</a:t>
            </a:r>
          </a:p>
          <a:p>
            <a:pPr algn="just"/>
            <a:r>
              <a:rPr lang="tr-TR" sz="1800" dirty="0">
                <a:solidFill>
                  <a:prstClr val="black"/>
                </a:solidFill>
                <a:latin typeface="Tahoma" pitchFamily="34" charset="0"/>
                <a:cs typeface="Arial" charset="0"/>
              </a:rPr>
              <a:t>	</a:t>
            </a:r>
          </a:p>
          <a:p>
            <a:pPr algn="just"/>
            <a:r>
              <a:rPr lang="tr-TR" sz="1800" dirty="0">
                <a:solidFill>
                  <a:prstClr val="black"/>
                </a:solidFill>
                <a:latin typeface="Tahoma" pitchFamily="34" charset="0"/>
                <a:cs typeface="Arial" charset="0"/>
              </a:rPr>
              <a:t>	(3) </a:t>
            </a:r>
            <a:r>
              <a:rPr lang="tr-TR" sz="1800" dirty="0">
                <a:solidFill>
                  <a:srgbClr val="FF0000"/>
                </a:solidFill>
                <a:latin typeface="Tahoma" pitchFamily="34" charset="0"/>
                <a:cs typeface="Arial" charset="0"/>
              </a:rPr>
              <a:t>Kullanılmak üzere zimmetle verilen dayanıklı taşınırlardan, herhangi bir nedenle ilgililerince iade edilenler için</a:t>
            </a:r>
            <a:r>
              <a:rPr lang="tr-TR" sz="1800" dirty="0">
                <a:solidFill>
                  <a:prstClr val="black"/>
                </a:solidFill>
                <a:latin typeface="Tahoma" pitchFamily="34" charset="0"/>
                <a:cs typeface="Arial" charset="0"/>
              </a:rPr>
              <a:t> </a:t>
            </a:r>
            <a:r>
              <a:rPr lang="tr-TR" sz="1800" u="sng" dirty="0">
                <a:solidFill>
                  <a:prstClr val="black"/>
                </a:solidFill>
                <a:latin typeface="Tahoma" pitchFamily="34" charset="0"/>
                <a:cs typeface="Arial" charset="0"/>
              </a:rPr>
              <a:t>Taşınır İşlem Fişi düzenlenmez</a:t>
            </a:r>
            <a:r>
              <a:rPr lang="tr-TR" sz="1800" dirty="0">
                <a:solidFill>
                  <a:prstClr val="black"/>
                </a:solidFill>
                <a:latin typeface="Tahoma" pitchFamily="34" charset="0"/>
                <a:cs typeface="Arial" charset="0"/>
              </a:rPr>
              <a:t>. Bu taşınırların kullanıma verilmelerinde düzenlenmiş olan Zimmet Fişleri, </a:t>
            </a:r>
            <a:r>
              <a:rPr lang="tr-TR" sz="1800" u="sng" dirty="0">
                <a:solidFill>
                  <a:prstClr val="black"/>
                </a:solidFill>
                <a:latin typeface="Tahoma" pitchFamily="34" charset="0"/>
                <a:cs typeface="Arial" charset="0"/>
              </a:rPr>
              <a:t>ilgili bölüm imzalanarak zimmetinden düşülen kişiye geri verilir </a:t>
            </a:r>
            <a:r>
              <a:rPr lang="tr-TR" sz="1800" dirty="0">
                <a:solidFill>
                  <a:prstClr val="black"/>
                </a:solidFill>
                <a:latin typeface="Tahoma" pitchFamily="34" charset="0"/>
                <a:cs typeface="Arial" charset="0"/>
              </a:rPr>
              <a:t>ve Dayanıklı Taşınırlar Defterinde gerekli kayıtlar yapılır.</a:t>
            </a:r>
          </a:p>
          <a:p>
            <a:pPr algn="just"/>
            <a:r>
              <a:rPr lang="tr-TR" sz="1800" dirty="0">
                <a:solidFill>
                  <a:prstClr val="black"/>
                </a:solidFill>
                <a:latin typeface="Tahoma" pitchFamily="34" charset="0"/>
                <a:cs typeface="Arial" charset="0"/>
              </a:rPr>
              <a:t>	</a:t>
            </a:r>
          </a:p>
          <a:p>
            <a:pPr algn="just"/>
            <a:endParaRPr lang="tr-TR" sz="1800" dirty="0">
              <a:solidFill>
                <a:prstClr val="black"/>
              </a:solidFill>
              <a:latin typeface="Tahoma" pitchFamily="34" charset="0"/>
              <a:cs typeface="Arial" charset="0"/>
            </a:endParaRP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25</a:t>
            </a:fld>
            <a:endParaRPr lang="tr-TR">
              <a:solidFill>
                <a:srgbClr val="04617B">
                  <a:shade val="90000"/>
                </a:srgbClr>
              </a:solidFill>
            </a:endParaRPr>
          </a:p>
        </p:txBody>
      </p:sp>
    </p:spTree>
    <p:extLst>
      <p:ext uri="{BB962C8B-B14F-4D97-AF65-F5344CB8AC3E}">
        <p14:creationId xmlns:p14="http://schemas.microsoft.com/office/powerpoint/2010/main" xmlns="" val="874499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26</a:t>
            </a:fld>
            <a:endParaRPr lang="tr-TR"/>
          </a:p>
        </p:txBody>
      </p:sp>
      <p:pic>
        <p:nvPicPr>
          <p:cNvPr id="1026" name="Picture 2" descr="C:\Users\Bayram KESER\Desktop\istanbultaşınırseminer2014\istanbulsemineri örnekler\hatalıtüketimtiflersilinemezduyurusu.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857250"/>
            <a:ext cx="13716000" cy="857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5065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27</a:t>
            </a:fld>
            <a:endParaRPr lang="tr-TR"/>
          </a:p>
        </p:txBody>
      </p:sp>
      <p:pic>
        <p:nvPicPr>
          <p:cNvPr id="8194" name="Picture 2" descr="C:\Users\Bayram KESER\Desktop\istanbultaşınırseminer2014\istanbulsemineri örnekler\istekbirimyetkililerişifreduyurusu.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857250"/>
            <a:ext cx="13716000" cy="857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455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28</a:t>
            </a:fld>
            <a:endParaRPr lang="tr-TR"/>
          </a:p>
        </p:txBody>
      </p:sp>
      <p:pic>
        <p:nvPicPr>
          <p:cNvPr id="7170" name="Picture 2" descr="C:\Users\Bayram KESER\Desktop\istanbultaşınırseminer2014\istanbulsemineri örnekler\şifreleriunuttuk.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857250"/>
            <a:ext cx="13716000" cy="857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0600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29</a:t>
            </a:fld>
            <a:endParaRPr lang="tr-TR"/>
          </a:p>
        </p:txBody>
      </p:sp>
      <p:pic>
        <p:nvPicPr>
          <p:cNvPr id="9218" name="Picture 2" descr="C:\Users\Bayram KESER\Desktop\istanbultaşınırseminer2014\istanbulsemineri örnekler\ibyşifrenasıldeğişecek.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857250"/>
            <a:ext cx="13716000" cy="857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075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3</a:t>
            </a:fld>
            <a:endParaRPr lang="tr-TR"/>
          </a:p>
        </p:txBody>
      </p:sp>
      <p:sp>
        <p:nvSpPr>
          <p:cNvPr id="6" name="5 Dikdörtgen"/>
          <p:cNvSpPr/>
          <p:nvPr/>
        </p:nvSpPr>
        <p:spPr>
          <a:xfrm>
            <a:off x="467544" y="1484784"/>
            <a:ext cx="8568952" cy="3785652"/>
          </a:xfrm>
          <a:prstGeom prst="rect">
            <a:avLst/>
          </a:prstGeom>
        </p:spPr>
        <p:txBody>
          <a:bodyPr wrap="square">
            <a:spAutoFit/>
          </a:bodyPr>
          <a:lstStyle/>
          <a:p>
            <a:r>
              <a:rPr lang="tr-TR" sz="6000" dirty="0"/>
              <a:t>Tüketime verme işlemleri </a:t>
            </a:r>
            <a:endParaRPr lang="tr-TR" sz="6000" dirty="0" smtClean="0"/>
          </a:p>
          <a:p>
            <a:r>
              <a:rPr lang="tr-TR" sz="6000" smtClean="0"/>
              <a:t>ve </a:t>
            </a:r>
            <a:endParaRPr lang="tr-TR" sz="6000" dirty="0" smtClean="0"/>
          </a:p>
          <a:p>
            <a:r>
              <a:rPr lang="tr-TR" sz="6000" dirty="0" smtClean="0"/>
              <a:t>istek </a:t>
            </a:r>
            <a:r>
              <a:rPr lang="tr-TR" sz="6000" dirty="0"/>
              <a:t>birim yetkilileri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30</a:t>
            </a:fld>
            <a:endParaRPr lang="tr-TR"/>
          </a:p>
        </p:txBody>
      </p:sp>
      <p:pic>
        <p:nvPicPr>
          <p:cNvPr id="10242" name="Picture 2" descr="C:\Users\Bayram KESER\Desktop\istanbultaşınırseminer2014\istanbulsemineri örnekler\ibyetkilisişifresiçıkmıyo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857250"/>
            <a:ext cx="13716000" cy="857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6725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31</a:t>
            </a:fld>
            <a:endParaRPr lang="tr-TR"/>
          </a:p>
        </p:txBody>
      </p:sp>
      <p:pic>
        <p:nvPicPr>
          <p:cNvPr id="11266" name="Picture 2" descr="C:\Users\Bayram KESER\Desktop\istanbultaşınırseminer2014\istanbulsemineri örnekler\iby şifremi unuttum.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857250"/>
            <a:ext cx="13716000" cy="857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1666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1 Başlık"/>
          <p:cNvSpPr>
            <a:spLocks/>
          </p:cNvSpPr>
          <p:nvPr/>
        </p:nvSpPr>
        <p:spPr bwMode="auto">
          <a:xfrm>
            <a:off x="395288" y="1196975"/>
            <a:ext cx="8497887" cy="2511425"/>
          </a:xfrm>
          <a:prstGeom prst="rect">
            <a:avLst/>
          </a:prstGeom>
          <a:noFill/>
          <a:ln w="9525">
            <a:noFill/>
            <a:miter lim="800000"/>
            <a:headEnd/>
            <a:tailEnd/>
          </a:ln>
        </p:spPr>
        <p:txBody>
          <a:bodyPr lIns="0" rIns="0" bIns="0" anchor="b"/>
          <a:lstStyle/>
          <a:p>
            <a:r>
              <a:rPr lang="tr-TR" sz="5400" b="1">
                <a:solidFill>
                  <a:srgbClr val="000099"/>
                </a:solidFill>
                <a:latin typeface="Arial" charset="0"/>
              </a:rPr>
              <a:t>İSTEK BİRİM YETKİLİSİ TARAFINDAN MALZEME TALEP İŞLEMİ</a:t>
            </a:r>
            <a:endParaRPr lang="tr-TR" sz="4800" b="1">
              <a:solidFill>
                <a:srgbClr val="000099"/>
              </a:solidFill>
              <a:latin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descr="İSTEK YAPMA 1"/>
          <p:cNvPicPr>
            <a:picLocks noChangeAspect="1" noChangeArrowheads="1"/>
          </p:cNvPicPr>
          <p:nvPr/>
        </p:nvPicPr>
        <p:blipFill>
          <a:blip r:embed="rId2" cstate="print"/>
          <a:srcRect/>
          <a:stretch>
            <a:fillRect/>
          </a:stretch>
        </p:blipFill>
        <p:spPr bwMode="auto">
          <a:xfrm>
            <a:off x="0" y="0"/>
            <a:ext cx="9144000" cy="5300663"/>
          </a:xfrm>
          <a:prstGeom prst="rect">
            <a:avLst/>
          </a:prstGeom>
          <a:noFill/>
          <a:ln w="9525">
            <a:noFill/>
            <a:miter lim="800000"/>
            <a:headEnd/>
            <a:tailEnd/>
          </a:ln>
        </p:spPr>
      </p:pic>
      <p:cxnSp>
        <p:nvCxnSpPr>
          <p:cNvPr id="10" name="9 Düz Ok Bağlayıcısı"/>
          <p:cNvCxnSpPr/>
          <p:nvPr/>
        </p:nvCxnSpPr>
        <p:spPr>
          <a:xfrm flipH="1">
            <a:off x="1763713" y="1268413"/>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İSTEK YAPMA 2"/>
          <p:cNvPicPr>
            <a:picLocks noChangeAspect="1" noChangeArrowheads="1"/>
          </p:cNvPicPr>
          <p:nvPr/>
        </p:nvPicPr>
        <p:blipFill>
          <a:blip r:embed="rId2" cstate="print"/>
          <a:srcRect/>
          <a:stretch>
            <a:fillRect/>
          </a:stretch>
        </p:blipFill>
        <p:spPr bwMode="auto">
          <a:xfrm>
            <a:off x="0" y="0"/>
            <a:ext cx="9144000" cy="5661025"/>
          </a:xfrm>
          <a:prstGeom prst="rect">
            <a:avLst/>
          </a:prstGeom>
          <a:noFill/>
          <a:ln w="9525">
            <a:noFill/>
            <a:miter lim="800000"/>
            <a:headEnd/>
            <a:tailEnd/>
          </a:ln>
        </p:spPr>
      </p:pic>
      <p:sp>
        <p:nvSpPr>
          <p:cNvPr id="110595" name="Line 3"/>
          <p:cNvSpPr>
            <a:spLocks noChangeShapeType="1"/>
          </p:cNvSpPr>
          <p:nvPr/>
        </p:nvSpPr>
        <p:spPr bwMode="auto">
          <a:xfrm>
            <a:off x="2124075" y="2133600"/>
            <a:ext cx="4103688" cy="0"/>
          </a:xfrm>
          <a:prstGeom prst="line">
            <a:avLst/>
          </a:prstGeom>
          <a:noFill/>
          <a:ln w="9525">
            <a:solidFill>
              <a:srgbClr val="FF0000"/>
            </a:solidFill>
            <a:round/>
            <a:headEnd/>
            <a:tailEnd/>
          </a:ln>
          <a:effectLst/>
        </p:spPr>
        <p:txBody>
          <a:bodyPr/>
          <a:lstStyle/>
          <a:p>
            <a:endParaRPr lang="tr-TR"/>
          </a:p>
        </p:txBody>
      </p:sp>
      <p:sp>
        <p:nvSpPr>
          <p:cNvPr id="110596" name="Line 4"/>
          <p:cNvSpPr>
            <a:spLocks noChangeShapeType="1"/>
          </p:cNvSpPr>
          <p:nvPr/>
        </p:nvSpPr>
        <p:spPr bwMode="auto">
          <a:xfrm>
            <a:off x="2124075" y="4652963"/>
            <a:ext cx="4248150" cy="0"/>
          </a:xfrm>
          <a:prstGeom prst="line">
            <a:avLst/>
          </a:prstGeom>
          <a:noFill/>
          <a:ln w="9525">
            <a:solidFill>
              <a:srgbClr val="FF0000"/>
            </a:solidFill>
            <a:round/>
            <a:headEnd/>
            <a:tailEnd/>
          </a:ln>
          <a:effectLst/>
        </p:spPr>
        <p:txBody>
          <a:bodyPr/>
          <a:lstStyle/>
          <a:p>
            <a:endParaRPr lang="tr-TR"/>
          </a:p>
        </p:txBody>
      </p:sp>
      <p:cxnSp>
        <p:nvCxnSpPr>
          <p:cNvPr id="10" name="9 Düz Ok Bağlayıcısı"/>
          <p:cNvCxnSpPr/>
          <p:nvPr/>
        </p:nvCxnSpPr>
        <p:spPr>
          <a:xfrm flipH="1">
            <a:off x="7885113" y="4581525"/>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 name="9 Düz Ok Bağlayıcısı"/>
          <p:cNvCxnSpPr/>
          <p:nvPr/>
        </p:nvCxnSpPr>
        <p:spPr>
          <a:xfrm flipH="1">
            <a:off x="8459788" y="4797425"/>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descr="İSTEK YAPMA 3"/>
          <p:cNvPicPr>
            <a:picLocks noChangeAspect="1" noChangeArrowheads="1"/>
          </p:cNvPicPr>
          <p:nvPr/>
        </p:nvPicPr>
        <p:blipFill>
          <a:blip r:embed="rId2" cstate="print"/>
          <a:srcRect/>
          <a:stretch>
            <a:fillRect/>
          </a:stretch>
        </p:blipFill>
        <p:spPr bwMode="auto">
          <a:xfrm>
            <a:off x="0" y="0"/>
            <a:ext cx="9144000" cy="5589588"/>
          </a:xfrm>
          <a:prstGeom prst="rect">
            <a:avLst/>
          </a:prstGeom>
          <a:noFill/>
          <a:ln w="9525">
            <a:noFill/>
            <a:miter lim="800000"/>
            <a:headEnd/>
            <a:tailEnd/>
          </a:ln>
        </p:spPr>
      </p:pic>
      <p:cxnSp>
        <p:nvCxnSpPr>
          <p:cNvPr id="10" name="9 Düz Ok Bağlayıcısı"/>
          <p:cNvCxnSpPr/>
          <p:nvPr/>
        </p:nvCxnSpPr>
        <p:spPr>
          <a:xfrm flipH="1">
            <a:off x="8604250" y="5013325"/>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8" name="17 Düz Ok Bağlayıcısı"/>
          <p:cNvCxnSpPr/>
          <p:nvPr/>
        </p:nvCxnSpPr>
        <p:spPr>
          <a:xfrm flipV="1">
            <a:off x="4716463" y="4292600"/>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11622" name="11 Metin kutusu"/>
          <p:cNvSpPr txBox="1">
            <a:spLocks noChangeArrowheads="1"/>
          </p:cNvSpPr>
          <p:nvPr/>
        </p:nvSpPr>
        <p:spPr bwMode="auto">
          <a:xfrm>
            <a:off x="8928100" y="4868863"/>
            <a:ext cx="215900" cy="338137"/>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111623" name="11 Metin kutusu"/>
          <p:cNvSpPr txBox="1">
            <a:spLocks noChangeArrowheads="1"/>
          </p:cNvSpPr>
          <p:nvPr/>
        </p:nvSpPr>
        <p:spPr bwMode="auto">
          <a:xfrm>
            <a:off x="4572000" y="458152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
        <p:nvSpPr>
          <p:cNvPr id="111624" name="11 Metin kutusu"/>
          <p:cNvSpPr txBox="1">
            <a:spLocks noChangeArrowheads="1"/>
          </p:cNvSpPr>
          <p:nvPr/>
        </p:nvSpPr>
        <p:spPr bwMode="auto">
          <a:xfrm>
            <a:off x="7235825" y="5734050"/>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3</a:t>
            </a:r>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descr="İSTEK YAPMA 4"/>
          <p:cNvPicPr>
            <a:picLocks noChangeAspect="1" noChangeArrowheads="1"/>
          </p:cNvPicPr>
          <p:nvPr/>
        </p:nvPicPr>
        <p:blipFill>
          <a:blip r:embed="rId2" cstate="print"/>
          <a:srcRect/>
          <a:stretch>
            <a:fillRect/>
          </a:stretch>
        </p:blipFill>
        <p:spPr bwMode="auto">
          <a:xfrm>
            <a:off x="0" y="0"/>
            <a:ext cx="9144000" cy="5516563"/>
          </a:xfrm>
          <a:prstGeom prst="rect">
            <a:avLst/>
          </a:prstGeom>
          <a:noFill/>
          <a:ln w="9525">
            <a:noFill/>
            <a:miter lim="800000"/>
            <a:headEnd/>
            <a:tailEnd/>
          </a:ln>
        </p:spPr>
      </p:pic>
      <p:cxnSp>
        <p:nvCxnSpPr>
          <p:cNvPr id="18" name="17 Düz Ok Bağlayıcısı"/>
          <p:cNvCxnSpPr/>
          <p:nvPr/>
        </p:nvCxnSpPr>
        <p:spPr>
          <a:xfrm flipV="1">
            <a:off x="7451725" y="5373688"/>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descr="İSTEK YAPMA 5"/>
          <p:cNvPicPr>
            <a:picLocks noChangeAspect="1" noChangeArrowheads="1"/>
          </p:cNvPicPr>
          <p:nvPr/>
        </p:nvPicPr>
        <p:blipFill>
          <a:blip r:embed="rId2" cstate="print"/>
          <a:srcRect/>
          <a:stretch>
            <a:fillRect/>
          </a:stretch>
        </p:blipFill>
        <p:spPr bwMode="auto">
          <a:xfrm>
            <a:off x="0" y="0"/>
            <a:ext cx="9144000" cy="50387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descr="İSTEK YAPMA 6"/>
          <p:cNvPicPr>
            <a:picLocks noChangeAspect="1" noChangeArrowheads="1"/>
          </p:cNvPicPr>
          <p:nvPr/>
        </p:nvPicPr>
        <p:blipFill>
          <a:blip r:embed="rId2" cstate="print"/>
          <a:srcRect/>
          <a:stretch>
            <a:fillRect/>
          </a:stretch>
        </p:blipFill>
        <p:spPr bwMode="auto">
          <a:xfrm>
            <a:off x="0" y="0"/>
            <a:ext cx="9144000" cy="5661025"/>
          </a:xfrm>
          <a:prstGeom prst="rect">
            <a:avLst/>
          </a:prstGeom>
          <a:noFill/>
          <a:ln w="9525">
            <a:noFill/>
            <a:miter lim="800000"/>
            <a:headEnd/>
            <a:tailEnd/>
          </a:ln>
        </p:spPr>
      </p:pic>
      <p:cxnSp>
        <p:nvCxnSpPr>
          <p:cNvPr id="10" name="9 Düz Ok Bağlayıcısı"/>
          <p:cNvCxnSpPr/>
          <p:nvPr/>
        </p:nvCxnSpPr>
        <p:spPr>
          <a:xfrm flipH="1">
            <a:off x="1547813" y="981075"/>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8" name="17 Düz Ok Bağlayıcısı"/>
          <p:cNvCxnSpPr/>
          <p:nvPr/>
        </p:nvCxnSpPr>
        <p:spPr>
          <a:xfrm flipV="1">
            <a:off x="7451725" y="2349500"/>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14693" name="11 Metin kutusu"/>
          <p:cNvSpPr txBox="1">
            <a:spLocks noChangeArrowheads="1"/>
          </p:cNvSpPr>
          <p:nvPr/>
        </p:nvSpPr>
        <p:spPr bwMode="auto">
          <a:xfrm>
            <a:off x="1835150" y="83661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114694" name="11 Metin kutusu"/>
          <p:cNvSpPr txBox="1">
            <a:spLocks noChangeArrowheads="1"/>
          </p:cNvSpPr>
          <p:nvPr/>
        </p:nvSpPr>
        <p:spPr bwMode="auto">
          <a:xfrm>
            <a:off x="7308850" y="26368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2" descr="İSTEK YAPMA 7"/>
          <p:cNvPicPr>
            <a:picLocks noChangeAspect="1" noChangeArrowheads="1"/>
          </p:cNvPicPr>
          <p:nvPr/>
        </p:nvPicPr>
        <p:blipFill>
          <a:blip r:embed="rId2" cstate="print"/>
          <a:srcRect/>
          <a:stretch>
            <a:fillRect/>
          </a:stretch>
        </p:blipFill>
        <p:spPr bwMode="auto">
          <a:xfrm>
            <a:off x="0" y="0"/>
            <a:ext cx="9144000" cy="60213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ChangeArrowheads="1"/>
          </p:cNvSpPr>
          <p:nvPr/>
        </p:nvSpPr>
        <p:spPr bwMode="auto">
          <a:xfrm>
            <a:off x="611188" y="1737946"/>
            <a:ext cx="8213725" cy="3293209"/>
          </a:xfrm>
          <a:prstGeom prst="rect">
            <a:avLst/>
          </a:prstGeom>
          <a:noFill/>
          <a:ln w="9525">
            <a:noFill/>
            <a:miter lim="800000"/>
            <a:headEnd/>
            <a:tailEnd/>
          </a:ln>
          <a:effectLst/>
        </p:spPr>
        <p:txBody>
          <a:bodyPr anchor="ctr">
            <a:spAutoFit/>
          </a:bodyPr>
          <a:lstStyle/>
          <a:p>
            <a:pPr algn="ctr"/>
            <a:r>
              <a:rPr lang="tr-TR" b="1" dirty="0">
                <a:solidFill>
                  <a:prstClr val="black"/>
                </a:solidFill>
                <a:latin typeface="Tahoma" pitchFamily="34" charset="0"/>
                <a:cs typeface="Arial" charset="0"/>
              </a:rPr>
              <a:t>Tüketim suretiyle </a:t>
            </a:r>
            <a:r>
              <a:rPr lang="tr-TR" b="1" dirty="0" smtClean="0">
                <a:solidFill>
                  <a:prstClr val="black"/>
                </a:solidFill>
                <a:latin typeface="Tahoma" pitchFamily="34" charset="0"/>
                <a:cs typeface="Arial" charset="0"/>
              </a:rPr>
              <a:t>çıkış</a:t>
            </a:r>
          </a:p>
          <a:p>
            <a:pPr algn="ctr"/>
            <a:endParaRPr lang="tr-TR" dirty="0">
              <a:solidFill>
                <a:prstClr val="black"/>
              </a:solidFill>
              <a:latin typeface="Tahoma" pitchFamily="34" charset="0"/>
              <a:cs typeface="Arial" charset="0"/>
            </a:endParaRPr>
          </a:p>
          <a:p>
            <a:pPr algn="just"/>
            <a:r>
              <a:rPr lang="tr-TR" b="1" dirty="0">
                <a:solidFill>
                  <a:prstClr val="black"/>
                </a:solidFill>
                <a:latin typeface="Tahoma" pitchFamily="34" charset="0"/>
                <a:cs typeface="Arial" charset="0"/>
              </a:rPr>
              <a:t>	MADDE 22 –</a:t>
            </a:r>
            <a:r>
              <a:rPr lang="tr-TR" dirty="0">
                <a:solidFill>
                  <a:prstClr val="black"/>
                </a:solidFill>
                <a:latin typeface="Tahoma" pitchFamily="34" charset="0"/>
                <a:cs typeface="Arial" charset="0"/>
              </a:rPr>
              <a:t> (1) </a:t>
            </a:r>
            <a:r>
              <a:rPr lang="tr-TR" b="1" dirty="0">
                <a:solidFill>
                  <a:srgbClr val="FF0000"/>
                </a:solidFill>
                <a:latin typeface="Tahoma" pitchFamily="34" charset="0"/>
                <a:cs typeface="Arial" charset="0"/>
              </a:rPr>
              <a:t>Tüketim malzemeleri, Taşınır İstek Belgesi karşılığında düzenlenecek Taşınır İşlem Fişi ile çıkış kaydedilir. </a:t>
            </a:r>
          </a:p>
          <a:p>
            <a:pPr algn="just"/>
            <a:r>
              <a:rPr lang="tr-TR" dirty="0">
                <a:solidFill>
                  <a:prstClr val="black"/>
                </a:solidFill>
                <a:latin typeface="Tahoma" pitchFamily="34" charset="0"/>
                <a:cs typeface="Arial" charset="0"/>
              </a:rPr>
              <a:t>	</a:t>
            </a:r>
          </a:p>
          <a:p>
            <a:pPr algn="just"/>
            <a:r>
              <a:rPr lang="tr-TR" dirty="0">
                <a:solidFill>
                  <a:prstClr val="black"/>
                </a:solidFill>
                <a:latin typeface="Tahoma" pitchFamily="34" charset="0"/>
                <a:cs typeface="Arial" charset="0"/>
              </a:rPr>
              <a:t>	(2) Kamu idarelerinin iç imkanlarıyla kendi kullanımları için üretecekleri dayanıklı taşınırların üretiminde kullanılan taşınırlar için de birinci fıkra hükmü uygulanır. </a:t>
            </a:r>
          </a:p>
          <a:p>
            <a:pPr algn="just"/>
            <a:r>
              <a:rPr lang="tr-TR" dirty="0">
                <a:solidFill>
                  <a:prstClr val="black"/>
                </a:solidFill>
                <a:latin typeface="Tahoma" pitchFamily="34" charset="0"/>
                <a:cs typeface="Arial" charset="0"/>
              </a:rPr>
              <a:t>	</a:t>
            </a:r>
          </a:p>
          <a:p>
            <a:pPr algn="just"/>
            <a:r>
              <a:rPr lang="tr-TR" dirty="0">
                <a:solidFill>
                  <a:prstClr val="black"/>
                </a:solidFill>
                <a:latin typeface="Tahoma" pitchFamily="34" charset="0"/>
                <a:cs typeface="Arial" charset="0"/>
              </a:rPr>
              <a:t>	(3) Taşınır İşlem Fişi düzenlenmeden hiçbir şekilde tüketim malzemesi çıkışı yapılamaz. </a:t>
            </a:r>
          </a:p>
          <a:p>
            <a:pPr algn="just"/>
            <a:r>
              <a:rPr lang="tr-TR" dirty="0">
                <a:solidFill>
                  <a:prstClr val="black"/>
                </a:solidFill>
                <a:latin typeface="Tahoma" pitchFamily="34" charset="0"/>
                <a:cs typeface="Arial" charset="0"/>
              </a:rPr>
              <a:t>	</a:t>
            </a:r>
          </a:p>
          <a:p>
            <a:pPr algn="just"/>
            <a:r>
              <a:rPr lang="tr-TR" dirty="0">
                <a:solidFill>
                  <a:prstClr val="black"/>
                </a:solidFill>
                <a:latin typeface="Tahoma" pitchFamily="34" charset="0"/>
                <a:cs typeface="Arial" charset="0"/>
              </a:rPr>
              <a:t>	(4) </a:t>
            </a:r>
            <a:r>
              <a:rPr lang="tr-TR" dirty="0">
                <a:solidFill>
                  <a:srgbClr val="FF0000"/>
                </a:solidFill>
                <a:latin typeface="Tahoma" pitchFamily="34" charset="0"/>
                <a:cs typeface="Arial" charset="0"/>
              </a:rPr>
              <a:t>Tüketim malzemelerinin çıkış kayıtları, ambarlara girişlerindeki öncelik sırası dikkate alınarak "ilk giren-ilk çıkar" esasına göre ve giriş bedelleri üzerinden yapılır</a:t>
            </a:r>
            <a:r>
              <a:rPr lang="tr-TR" dirty="0" smtClean="0">
                <a:solidFill>
                  <a:srgbClr val="FF0000"/>
                </a:solidFill>
                <a:latin typeface="Tahoma" pitchFamily="34" charset="0"/>
                <a:cs typeface="Arial" charset="0"/>
              </a:rPr>
              <a:t>.</a:t>
            </a:r>
            <a:endParaRPr lang="tr-TR" dirty="0">
              <a:solidFill>
                <a:srgbClr val="FF0000"/>
              </a:solidFill>
              <a:latin typeface="Tahoma" pitchFamily="34" charset="0"/>
              <a:cs typeface="Arial" charset="0"/>
            </a:endParaRP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4</a:t>
            </a:fld>
            <a:endParaRPr lang="tr-TR">
              <a:solidFill>
                <a:srgbClr val="04617B">
                  <a:shade val="90000"/>
                </a:srgbClr>
              </a:solidFill>
            </a:endParaRPr>
          </a:p>
        </p:txBody>
      </p:sp>
    </p:spTree>
    <p:extLst>
      <p:ext uri="{BB962C8B-B14F-4D97-AF65-F5344CB8AC3E}">
        <p14:creationId xmlns:p14="http://schemas.microsoft.com/office/powerpoint/2010/main" xmlns="" val="2911768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1 Başlık"/>
          <p:cNvSpPr>
            <a:spLocks/>
          </p:cNvSpPr>
          <p:nvPr/>
        </p:nvSpPr>
        <p:spPr bwMode="auto">
          <a:xfrm>
            <a:off x="395288" y="1196975"/>
            <a:ext cx="8497887" cy="3744913"/>
          </a:xfrm>
          <a:prstGeom prst="rect">
            <a:avLst/>
          </a:prstGeom>
          <a:noFill/>
          <a:ln w="9525">
            <a:noFill/>
            <a:miter lim="800000"/>
            <a:headEnd/>
            <a:tailEnd/>
          </a:ln>
        </p:spPr>
        <p:txBody>
          <a:bodyPr lIns="0" rIns="0" bIns="0" anchor="b"/>
          <a:lstStyle/>
          <a:p>
            <a:r>
              <a:rPr lang="tr-TR" sz="5400" b="1">
                <a:solidFill>
                  <a:srgbClr val="000099"/>
                </a:solidFill>
                <a:latin typeface="Arial" charset="0"/>
              </a:rPr>
              <a:t>TAŞINIR YETKİLİSİ TARAFINDAN MALZEME TALEPLERİNİN KARŞILANMASI</a:t>
            </a:r>
            <a:endParaRPr lang="tr-TR" sz="4800" b="1">
              <a:solidFill>
                <a:srgbClr val="000099"/>
              </a:solidFill>
              <a:latin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descr="İSTEK K 1"/>
          <p:cNvPicPr>
            <a:picLocks noChangeAspect="1" noChangeArrowheads="1"/>
          </p:cNvPicPr>
          <p:nvPr/>
        </p:nvPicPr>
        <p:blipFill>
          <a:blip r:embed="rId2" cstate="print"/>
          <a:srcRect/>
          <a:stretch>
            <a:fillRect/>
          </a:stretch>
        </p:blipFill>
        <p:spPr bwMode="auto">
          <a:xfrm>
            <a:off x="0" y="0"/>
            <a:ext cx="9144000" cy="5516563"/>
          </a:xfrm>
          <a:prstGeom prst="rect">
            <a:avLst/>
          </a:prstGeom>
          <a:noFill/>
          <a:ln w="9525">
            <a:noFill/>
            <a:miter lim="800000"/>
            <a:headEnd/>
            <a:tailEnd/>
          </a:ln>
        </p:spPr>
      </p:pic>
      <p:cxnSp>
        <p:nvCxnSpPr>
          <p:cNvPr id="10" name="9 Düz Ok Bağlayıcısı"/>
          <p:cNvCxnSpPr/>
          <p:nvPr/>
        </p:nvCxnSpPr>
        <p:spPr>
          <a:xfrm flipH="1">
            <a:off x="1835150" y="2349500"/>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İSTEK K 2"/>
          <p:cNvPicPr>
            <a:picLocks noChangeAspect="1" noChangeArrowheads="1"/>
          </p:cNvPicPr>
          <p:nvPr/>
        </p:nvPicPr>
        <p:blipFill>
          <a:blip r:embed="rId2" cstate="print"/>
          <a:srcRect/>
          <a:stretch>
            <a:fillRect/>
          </a:stretch>
        </p:blipFill>
        <p:spPr bwMode="auto">
          <a:xfrm>
            <a:off x="0" y="0"/>
            <a:ext cx="9144000" cy="5514975"/>
          </a:xfrm>
          <a:prstGeom prst="rect">
            <a:avLst/>
          </a:prstGeom>
          <a:noFill/>
          <a:ln w="9525">
            <a:noFill/>
            <a:miter lim="800000"/>
            <a:headEnd/>
            <a:tailEnd/>
          </a:ln>
        </p:spPr>
      </p:pic>
      <p:cxnSp>
        <p:nvCxnSpPr>
          <p:cNvPr id="18" name="17 Düz Ok Bağlayıcısı"/>
          <p:cNvCxnSpPr/>
          <p:nvPr/>
        </p:nvCxnSpPr>
        <p:spPr>
          <a:xfrm flipV="1">
            <a:off x="7596188" y="1484313"/>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2" descr="İSTEK K 3"/>
          <p:cNvPicPr>
            <a:picLocks noChangeAspect="1" noChangeArrowheads="1"/>
          </p:cNvPicPr>
          <p:nvPr/>
        </p:nvPicPr>
        <p:blipFill>
          <a:blip r:embed="rId2" cstate="print"/>
          <a:srcRect/>
          <a:stretch>
            <a:fillRect/>
          </a:stretch>
        </p:blipFill>
        <p:spPr bwMode="auto">
          <a:xfrm>
            <a:off x="0" y="0"/>
            <a:ext cx="9144000" cy="5445125"/>
          </a:xfrm>
          <a:prstGeom prst="rect">
            <a:avLst/>
          </a:prstGeom>
          <a:noFill/>
          <a:ln w="9525">
            <a:noFill/>
            <a:miter lim="800000"/>
            <a:headEnd/>
            <a:tailEnd/>
          </a:ln>
        </p:spPr>
      </p:pic>
      <p:cxnSp>
        <p:nvCxnSpPr>
          <p:cNvPr id="18" name="17 Düz Ok Bağlayıcısı"/>
          <p:cNvCxnSpPr/>
          <p:nvPr/>
        </p:nvCxnSpPr>
        <p:spPr>
          <a:xfrm flipV="1">
            <a:off x="5435600" y="1484313"/>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 name="17 Düz Ok Bağlayıcısı"/>
          <p:cNvCxnSpPr/>
          <p:nvPr/>
        </p:nvCxnSpPr>
        <p:spPr>
          <a:xfrm flipV="1">
            <a:off x="2484438" y="765175"/>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19813" name="11 Metin kutusu"/>
          <p:cNvSpPr txBox="1">
            <a:spLocks noChangeArrowheads="1"/>
          </p:cNvSpPr>
          <p:nvPr/>
        </p:nvSpPr>
        <p:spPr bwMode="auto">
          <a:xfrm>
            <a:off x="5292725" y="18446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119814" name="11 Metin kutusu"/>
          <p:cNvSpPr txBox="1">
            <a:spLocks noChangeArrowheads="1"/>
          </p:cNvSpPr>
          <p:nvPr/>
        </p:nvSpPr>
        <p:spPr bwMode="auto">
          <a:xfrm>
            <a:off x="2339975" y="11255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İSTEK K 4"/>
          <p:cNvPicPr>
            <a:picLocks noChangeAspect="1" noChangeArrowheads="1"/>
          </p:cNvPicPr>
          <p:nvPr/>
        </p:nvPicPr>
        <p:blipFill>
          <a:blip r:embed="rId2" cstate="print"/>
          <a:srcRect/>
          <a:stretch>
            <a:fillRect/>
          </a:stretch>
        </p:blipFill>
        <p:spPr bwMode="auto">
          <a:xfrm>
            <a:off x="0" y="0"/>
            <a:ext cx="9144000" cy="5661025"/>
          </a:xfrm>
          <a:prstGeom prst="rect">
            <a:avLst/>
          </a:prstGeom>
          <a:noFill/>
          <a:ln w="9525">
            <a:noFill/>
            <a:miter lim="800000"/>
            <a:headEnd/>
            <a:tailEnd/>
          </a:ln>
        </p:spPr>
      </p:pic>
      <p:cxnSp>
        <p:nvCxnSpPr>
          <p:cNvPr id="18" name="17 Düz Ok Bağlayıcısı"/>
          <p:cNvCxnSpPr/>
          <p:nvPr/>
        </p:nvCxnSpPr>
        <p:spPr>
          <a:xfrm flipV="1">
            <a:off x="1979613" y="3068638"/>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0" name="9 Düz Ok Bağlayıcısı"/>
          <p:cNvCxnSpPr/>
          <p:nvPr/>
        </p:nvCxnSpPr>
        <p:spPr>
          <a:xfrm flipH="1">
            <a:off x="3348038" y="2276475"/>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20837" name="11 Metin kutusu"/>
          <p:cNvSpPr txBox="1">
            <a:spLocks noChangeArrowheads="1"/>
          </p:cNvSpPr>
          <p:nvPr/>
        </p:nvSpPr>
        <p:spPr bwMode="auto">
          <a:xfrm>
            <a:off x="1835150" y="3429000"/>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120838" name="11 Metin kutusu"/>
          <p:cNvSpPr txBox="1">
            <a:spLocks noChangeArrowheads="1"/>
          </p:cNvSpPr>
          <p:nvPr/>
        </p:nvSpPr>
        <p:spPr bwMode="auto">
          <a:xfrm>
            <a:off x="3635375" y="2133600"/>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descr="İSTEK K 5"/>
          <p:cNvPicPr>
            <a:picLocks noChangeAspect="1" noChangeArrowheads="1"/>
          </p:cNvPicPr>
          <p:nvPr/>
        </p:nvPicPr>
        <p:blipFill>
          <a:blip r:embed="rId2" cstate="print"/>
          <a:srcRect/>
          <a:stretch>
            <a:fillRect/>
          </a:stretch>
        </p:blipFill>
        <p:spPr bwMode="auto">
          <a:xfrm>
            <a:off x="0" y="0"/>
            <a:ext cx="9144000" cy="5229225"/>
          </a:xfrm>
          <a:prstGeom prst="rect">
            <a:avLst/>
          </a:prstGeom>
          <a:noFill/>
          <a:ln w="9525">
            <a:noFill/>
            <a:miter lim="800000"/>
            <a:headEnd/>
            <a:tailEnd/>
          </a:ln>
        </p:spPr>
      </p:pic>
      <p:cxnSp>
        <p:nvCxnSpPr>
          <p:cNvPr id="10" name="9 Düz Ok Bağlayıcısı"/>
          <p:cNvCxnSpPr/>
          <p:nvPr/>
        </p:nvCxnSpPr>
        <p:spPr>
          <a:xfrm flipH="1">
            <a:off x="4787900" y="1700213"/>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8" name="17 Düz Ok Bağlayıcısı"/>
          <p:cNvCxnSpPr/>
          <p:nvPr/>
        </p:nvCxnSpPr>
        <p:spPr>
          <a:xfrm flipV="1">
            <a:off x="2771775" y="2708275"/>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21861" name="11 Metin kutusu"/>
          <p:cNvSpPr txBox="1">
            <a:spLocks noChangeArrowheads="1"/>
          </p:cNvSpPr>
          <p:nvPr/>
        </p:nvSpPr>
        <p:spPr bwMode="auto">
          <a:xfrm>
            <a:off x="2627313" y="2997200"/>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cxnSp>
        <p:nvCxnSpPr>
          <p:cNvPr id="2" name="9 Düz Ok Bağlayıcısı"/>
          <p:cNvCxnSpPr/>
          <p:nvPr/>
        </p:nvCxnSpPr>
        <p:spPr>
          <a:xfrm flipH="1">
            <a:off x="3708400" y="1125538"/>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21863" name="11 Metin kutusu"/>
          <p:cNvSpPr txBox="1">
            <a:spLocks noChangeArrowheads="1"/>
          </p:cNvSpPr>
          <p:nvPr/>
        </p:nvSpPr>
        <p:spPr bwMode="auto">
          <a:xfrm>
            <a:off x="3995738" y="9810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121864" name="11 Metin kutusu"/>
          <p:cNvSpPr txBox="1">
            <a:spLocks noChangeArrowheads="1"/>
          </p:cNvSpPr>
          <p:nvPr/>
        </p:nvSpPr>
        <p:spPr bwMode="auto">
          <a:xfrm>
            <a:off x="5076825" y="15573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3</a:t>
            </a:r>
            <a:endParaRPr lang="tr-T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İSTEK K 6"/>
          <p:cNvPicPr>
            <a:picLocks noChangeAspect="1" noChangeArrowheads="1"/>
          </p:cNvPicPr>
          <p:nvPr/>
        </p:nvPicPr>
        <p:blipFill>
          <a:blip r:embed="rId2" cstate="print"/>
          <a:srcRect/>
          <a:stretch>
            <a:fillRect/>
          </a:stretch>
        </p:blipFill>
        <p:spPr bwMode="auto">
          <a:xfrm>
            <a:off x="0" y="0"/>
            <a:ext cx="9144000" cy="5516563"/>
          </a:xfrm>
          <a:prstGeom prst="rect">
            <a:avLst/>
          </a:prstGeom>
          <a:noFill/>
          <a:ln w="9525">
            <a:noFill/>
            <a:miter lim="800000"/>
            <a:headEnd/>
            <a:tailEnd/>
          </a:ln>
        </p:spPr>
      </p:pic>
      <p:cxnSp>
        <p:nvCxnSpPr>
          <p:cNvPr id="18" name="17 Düz Ok Bağlayıcısı"/>
          <p:cNvCxnSpPr/>
          <p:nvPr/>
        </p:nvCxnSpPr>
        <p:spPr>
          <a:xfrm flipV="1">
            <a:off x="4643438" y="5229225"/>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2" descr="İSTEK K 7"/>
          <p:cNvPicPr>
            <a:picLocks noChangeAspect="1" noChangeArrowheads="1"/>
          </p:cNvPicPr>
          <p:nvPr/>
        </p:nvPicPr>
        <p:blipFill>
          <a:blip r:embed="rId2" cstate="print"/>
          <a:srcRect/>
          <a:stretch>
            <a:fillRect/>
          </a:stretch>
        </p:blipFill>
        <p:spPr bwMode="auto">
          <a:xfrm>
            <a:off x="0" y="0"/>
            <a:ext cx="9144000" cy="580548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İSTEK K 8"/>
          <p:cNvPicPr>
            <a:picLocks noChangeAspect="1" noChangeArrowheads="1"/>
          </p:cNvPicPr>
          <p:nvPr/>
        </p:nvPicPr>
        <p:blipFill>
          <a:blip r:embed="rId2" cstate="print"/>
          <a:srcRect/>
          <a:stretch>
            <a:fillRect/>
          </a:stretch>
        </p:blipFill>
        <p:spPr bwMode="auto">
          <a:xfrm>
            <a:off x="0" y="0"/>
            <a:ext cx="9144000" cy="5734050"/>
          </a:xfrm>
          <a:prstGeom prst="rect">
            <a:avLst/>
          </a:prstGeom>
          <a:noFill/>
          <a:ln w="9525">
            <a:noFill/>
            <a:miter lim="800000"/>
            <a:headEnd/>
            <a:tailEnd/>
          </a:ln>
        </p:spPr>
      </p:pic>
      <p:sp>
        <p:nvSpPr>
          <p:cNvPr id="124931" name="Line 3"/>
          <p:cNvSpPr>
            <a:spLocks noChangeShapeType="1"/>
          </p:cNvSpPr>
          <p:nvPr/>
        </p:nvSpPr>
        <p:spPr bwMode="auto">
          <a:xfrm>
            <a:off x="2195513" y="2133600"/>
            <a:ext cx="6697662" cy="0"/>
          </a:xfrm>
          <a:prstGeom prst="line">
            <a:avLst/>
          </a:prstGeom>
          <a:noFill/>
          <a:ln w="9525">
            <a:solidFill>
              <a:srgbClr val="FF0000"/>
            </a:solidFill>
            <a:round/>
            <a:headEnd/>
            <a:tailEnd/>
          </a:ln>
          <a:effectLst/>
        </p:spPr>
        <p:txBody>
          <a:bodyPr/>
          <a:lstStyle/>
          <a:p>
            <a:endParaRPr lang="tr-TR"/>
          </a:p>
        </p:txBody>
      </p:sp>
      <p:cxnSp>
        <p:nvCxnSpPr>
          <p:cNvPr id="10" name="9 Düz Ok Bağlayıcısı"/>
          <p:cNvCxnSpPr/>
          <p:nvPr/>
        </p:nvCxnSpPr>
        <p:spPr>
          <a:xfrm flipH="1">
            <a:off x="6659563" y="1412875"/>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descr="İSTEK K 9"/>
          <p:cNvPicPr>
            <a:picLocks noChangeAspect="1" noChangeArrowheads="1"/>
          </p:cNvPicPr>
          <p:nvPr/>
        </p:nvPicPr>
        <p:blipFill>
          <a:blip r:embed="rId2" cstate="print"/>
          <a:srcRect/>
          <a:stretch>
            <a:fillRect/>
          </a:stretch>
        </p:blipFill>
        <p:spPr bwMode="auto">
          <a:xfrm>
            <a:off x="0" y="0"/>
            <a:ext cx="9144000" cy="5661025"/>
          </a:xfrm>
          <a:prstGeom prst="rect">
            <a:avLst/>
          </a:prstGeom>
          <a:noFill/>
          <a:ln w="9525">
            <a:noFill/>
            <a:miter lim="800000"/>
            <a:headEnd/>
            <a:tailEnd/>
          </a:ln>
        </p:spPr>
      </p:pic>
      <p:cxnSp>
        <p:nvCxnSpPr>
          <p:cNvPr id="18" name="17 Düz Ok Bağlayıcısı"/>
          <p:cNvCxnSpPr/>
          <p:nvPr/>
        </p:nvCxnSpPr>
        <p:spPr>
          <a:xfrm flipV="1">
            <a:off x="4500563" y="4437063"/>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323528" y="938602"/>
            <a:ext cx="8569647" cy="4647426"/>
          </a:xfrm>
          <a:prstGeom prst="rect">
            <a:avLst/>
          </a:prstGeom>
          <a:noFill/>
          <a:ln w="9525">
            <a:noFill/>
            <a:miter lim="800000"/>
            <a:headEnd/>
            <a:tailEnd/>
          </a:ln>
          <a:effectLst/>
        </p:spPr>
        <p:txBody>
          <a:bodyPr wrap="square" anchor="ctr">
            <a:spAutoFit/>
          </a:bodyPr>
          <a:lstStyle/>
          <a:p>
            <a:pPr algn="ctr"/>
            <a:r>
              <a:rPr lang="tr-TR" sz="2000" b="1" dirty="0">
                <a:solidFill>
                  <a:prstClr val="black"/>
                </a:solidFill>
                <a:latin typeface="Tahoma" pitchFamily="34" charset="0"/>
                <a:cs typeface="Arial" charset="0"/>
              </a:rPr>
              <a:t>Taşınır giriş ve çıkış işlemlerinin muhasebe birimine bildirilmesi </a:t>
            </a:r>
            <a:endParaRPr lang="tr-TR" sz="2000" b="1" dirty="0" smtClean="0">
              <a:solidFill>
                <a:prstClr val="black"/>
              </a:solidFill>
              <a:latin typeface="Tahoma" pitchFamily="34" charset="0"/>
              <a:cs typeface="Arial" charset="0"/>
            </a:endParaRPr>
          </a:p>
          <a:p>
            <a:pPr algn="ctr"/>
            <a:endParaRPr lang="tr-TR" sz="2000" dirty="0">
              <a:solidFill>
                <a:prstClr val="black"/>
              </a:solidFill>
              <a:latin typeface="Tahoma" pitchFamily="34" charset="0"/>
              <a:cs typeface="Arial" charset="0"/>
            </a:endParaRPr>
          </a:p>
          <a:p>
            <a:pPr algn="just"/>
            <a:r>
              <a:rPr lang="tr-TR" b="1" dirty="0">
                <a:solidFill>
                  <a:prstClr val="black"/>
                </a:solidFill>
                <a:latin typeface="Tahoma" pitchFamily="34" charset="0"/>
                <a:cs typeface="Arial" charset="0"/>
              </a:rPr>
              <a:t>	MADDE 30 –</a:t>
            </a:r>
            <a:r>
              <a:rPr lang="tr-TR" dirty="0">
                <a:solidFill>
                  <a:prstClr val="black"/>
                </a:solidFill>
                <a:latin typeface="Tahoma" pitchFamily="34" charset="0"/>
                <a:cs typeface="Arial" charset="0"/>
              </a:rPr>
              <a:t> (1) </a:t>
            </a:r>
            <a:r>
              <a:rPr lang="tr-TR" sz="1200" b="1" dirty="0">
                <a:solidFill>
                  <a:prstClr val="black"/>
                </a:solidFill>
                <a:latin typeface="Tahoma" pitchFamily="34" charset="0"/>
                <a:cs typeface="Arial" charset="0"/>
              </a:rPr>
              <a:t>(8/11/2012-28461 sayılı R.G.; 8/10/2012 - 2012/3832 sayılı BKK ile eklenen)</a:t>
            </a:r>
            <a:r>
              <a:rPr lang="tr-TR" b="1" dirty="0">
                <a:solidFill>
                  <a:prstClr val="black"/>
                </a:solidFill>
                <a:latin typeface="Tahoma" pitchFamily="34" charset="0"/>
                <a:cs typeface="Arial" charset="0"/>
              </a:rPr>
              <a:t> </a:t>
            </a:r>
            <a:r>
              <a:rPr lang="tr-TR" dirty="0">
                <a:solidFill>
                  <a:prstClr val="black"/>
                </a:solidFill>
                <a:latin typeface="Tahoma" pitchFamily="34" charset="0"/>
                <a:cs typeface="Arial" charset="0"/>
              </a:rPr>
              <a:t>Taşınır kayıt ve kontrol yetkilileri tarafından, kamu idarelerinin muhasebe kayıtlarında ilgili stok ve maddî duran varlık hesaplarında izlenen taşınırlardan</a:t>
            </a:r>
            <a:r>
              <a:rPr lang="tr-TR" dirty="0" smtClean="0">
                <a:solidFill>
                  <a:prstClr val="black"/>
                </a:solidFill>
                <a:latin typeface="Tahoma" pitchFamily="34" charset="0"/>
                <a:cs typeface="Arial" charset="0"/>
              </a:rPr>
              <a:t>;</a:t>
            </a:r>
          </a:p>
          <a:p>
            <a:pPr algn="just"/>
            <a:endParaRPr lang="tr-TR" dirty="0" smtClean="0">
              <a:solidFill>
                <a:prstClr val="black"/>
              </a:solidFill>
              <a:latin typeface="Tahoma" pitchFamily="34" charset="0"/>
              <a:cs typeface="Arial" charset="0"/>
            </a:endParaRPr>
          </a:p>
          <a:p>
            <a:pPr marL="285750" indent="-285750" algn="just">
              <a:buFont typeface="Arial" pitchFamily="34" charset="0"/>
              <a:buChar char="•"/>
            </a:pPr>
            <a:r>
              <a:rPr lang="tr-TR" dirty="0" smtClean="0">
                <a:solidFill>
                  <a:prstClr val="black"/>
                </a:solidFill>
                <a:latin typeface="Tahoma" pitchFamily="34" charset="0"/>
                <a:cs typeface="Arial" charset="0"/>
              </a:rPr>
              <a:t> </a:t>
            </a:r>
            <a:r>
              <a:rPr lang="tr-TR" dirty="0">
                <a:solidFill>
                  <a:prstClr val="black"/>
                </a:solidFill>
                <a:latin typeface="Tahoma" pitchFamily="34" charset="0"/>
                <a:cs typeface="Arial" charset="0"/>
              </a:rPr>
              <a:t>satın alma suretiyle edinilenlerin giriş işlemleri ile değer artırıcı harcamalar için düzenlenen Taşınır İşlem Fişlerinin bir nüshası ödeme emri belgesi ekinde, muhasebe birimine gönderilir</a:t>
            </a:r>
            <a:r>
              <a:rPr lang="tr-TR" dirty="0" smtClean="0">
                <a:solidFill>
                  <a:prstClr val="black"/>
                </a:solidFill>
                <a:latin typeface="Tahoma" pitchFamily="34" charset="0"/>
                <a:cs typeface="Arial" charset="0"/>
              </a:rPr>
              <a:t>.</a:t>
            </a:r>
          </a:p>
          <a:p>
            <a:pPr algn="just"/>
            <a:endParaRPr lang="tr-TR" dirty="0">
              <a:solidFill>
                <a:prstClr val="black"/>
              </a:solidFill>
              <a:latin typeface="Tahoma" pitchFamily="34" charset="0"/>
              <a:cs typeface="Arial" charset="0"/>
            </a:endParaRPr>
          </a:p>
          <a:p>
            <a:pPr marL="285750" indent="-285750" algn="just">
              <a:buFont typeface="Arial" pitchFamily="34" charset="0"/>
              <a:buChar char="•"/>
            </a:pPr>
            <a:r>
              <a:rPr lang="tr-TR" dirty="0" smtClean="0">
                <a:solidFill>
                  <a:prstClr val="black"/>
                </a:solidFill>
                <a:latin typeface="Tahoma" pitchFamily="34" charset="0"/>
                <a:cs typeface="Arial" charset="0"/>
              </a:rPr>
              <a:t> </a:t>
            </a:r>
            <a:r>
              <a:rPr lang="tr-TR" dirty="0">
                <a:solidFill>
                  <a:prstClr val="black"/>
                </a:solidFill>
                <a:latin typeface="Tahoma" pitchFamily="34" charset="0"/>
                <a:cs typeface="Arial" charset="0"/>
              </a:rPr>
              <a:t>Diğer şekillerde edinilen taşınırların girişleri ve maddî duran varlık hesaplarında izlenen taşınırların çıkışları için düzenlenen Taşınır İşlem Fişlerinin birer nüshasının, </a:t>
            </a:r>
            <a:r>
              <a:rPr lang="tr-TR" b="1" dirty="0">
                <a:solidFill>
                  <a:srgbClr val="FF0000"/>
                </a:solidFill>
                <a:latin typeface="Tahoma" pitchFamily="34" charset="0"/>
                <a:cs typeface="Arial" charset="0"/>
              </a:rPr>
              <a:t>düzenleme tarihini takip eden en geç on gün içinde </a:t>
            </a:r>
            <a:r>
              <a:rPr lang="tr-TR" dirty="0">
                <a:solidFill>
                  <a:prstClr val="black"/>
                </a:solidFill>
                <a:latin typeface="Tahoma" pitchFamily="34" charset="0"/>
                <a:cs typeface="Arial" charset="0"/>
              </a:rPr>
              <a:t>ve </a:t>
            </a:r>
            <a:r>
              <a:rPr lang="tr-TR" dirty="0">
                <a:solidFill>
                  <a:srgbClr val="FF0000"/>
                </a:solidFill>
                <a:latin typeface="Tahoma" pitchFamily="34" charset="0"/>
                <a:cs typeface="Arial" charset="0"/>
              </a:rPr>
              <a:t>her durumda malî yıl sona ermeden önce muhasebe birimine gönderilmesi zorunludur</a:t>
            </a:r>
            <a:r>
              <a:rPr lang="tr-TR" dirty="0" smtClean="0">
                <a:solidFill>
                  <a:prstClr val="black"/>
                </a:solidFill>
                <a:latin typeface="Tahoma" pitchFamily="34" charset="0"/>
                <a:cs typeface="Arial" charset="0"/>
              </a:rPr>
              <a:t>.</a:t>
            </a:r>
          </a:p>
          <a:p>
            <a:pPr algn="just"/>
            <a:endParaRPr lang="tr-TR" dirty="0" smtClean="0">
              <a:solidFill>
                <a:prstClr val="black"/>
              </a:solidFill>
              <a:latin typeface="Tahoma" pitchFamily="34" charset="0"/>
              <a:cs typeface="Arial" charset="0"/>
            </a:endParaRPr>
          </a:p>
          <a:p>
            <a:pPr marL="285750" indent="-285750" algn="just">
              <a:buFont typeface="Arial" pitchFamily="34" charset="0"/>
              <a:buChar char="•"/>
            </a:pPr>
            <a:r>
              <a:rPr lang="tr-TR" dirty="0" smtClean="0">
                <a:solidFill>
                  <a:prstClr val="black"/>
                </a:solidFill>
                <a:latin typeface="Tahoma" pitchFamily="34" charset="0"/>
                <a:cs typeface="Arial" charset="0"/>
              </a:rPr>
              <a:t> </a:t>
            </a:r>
            <a:r>
              <a:rPr lang="tr-TR" b="1" dirty="0">
                <a:solidFill>
                  <a:srgbClr val="FF0000"/>
                </a:solidFill>
                <a:latin typeface="Tahoma" pitchFamily="34" charset="0"/>
                <a:cs typeface="Arial" charset="0"/>
              </a:rPr>
              <a:t>Ancak, aynı muhasebe biriminden hizmet alan harcama birimleri arasında yapılan taşınır devirlerinde, devreden harcama birimince düzenlenen Taşınır İşlem Fişi muhasebe birimine gönderilmez</a:t>
            </a:r>
            <a:r>
              <a:rPr lang="tr-TR" b="1" dirty="0" smtClean="0">
                <a:solidFill>
                  <a:srgbClr val="FF0000"/>
                </a:solidFill>
                <a:latin typeface="Tahoma" pitchFamily="34" charset="0"/>
                <a:cs typeface="Arial" charset="0"/>
              </a:rPr>
              <a:t>.</a:t>
            </a:r>
            <a:r>
              <a:rPr lang="tr-TR" dirty="0">
                <a:solidFill>
                  <a:prstClr val="black"/>
                </a:solidFill>
                <a:latin typeface="Tahoma" pitchFamily="34" charset="0"/>
                <a:cs typeface="Arial" charset="0"/>
              </a:rPr>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5</a:t>
            </a:fld>
            <a:endParaRPr lang="tr-TR">
              <a:solidFill>
                <a:srgbClr val="04617B">
                  <a:shade val="90000"/>
                </a:srgbClr>
              </a:solidFill>
            </a:endParaRPr>
          </a:p>
        </p:txBody>
      </p:sp>
    </p:spTree>
    <p:extLst>
      <p:ext uri="{BB962C8B-B14F-4D97-AF65-F5344CB8AC3E}">
        <p14:creationId xmlns:p14="http://schemas.microsoft.com/office/powerpoint/2010/main" xmlns="" val="35588430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descr="İSTEK K 10"/>
          <p:cNvPicPr>
            <a:picLocks noChangeAspect="1" noChangeArrowheads="1"/>
          </p:cNvPicPr>
          <p:nvPr/>
        </p:nvPicPr>
        <p:blipFill>
          <a:blip r:embed="rId2" cstate="print"/>
          <a:srcRect/>
          <a:stretch>
            <a:fillRect/>
          </a:stretch>
        </p:blipFill>
        <p:spPr bwMode="auto">
          <a:xfrm>
            <a:off x="0" y="0"/>
            <a:ext cx="9144000" cy="5661025"/>
          </a:xfrm>
          <a:prstGeom prst="rect">
            <a:avLst/>
          </a:prstGeom>
          <a:noFill/>
          <a:ln w="9525">
            <a:noFill/>
            <a:miter lim="800000"/>
            <a:headEnd/>
            <a:tailEnd/>
          </a:ln>
        </p:spPr>
      </p:pic>
      <p:cxnSp>
        <p:nvCxnSpPr>
          <p:cNvPr id="18" name="17 Düz Ok Bağlayıcısı"/>
          <p:cNvCxnSpPr/>
          <p:nvPr/>
        </p:nvCxnSpPr>
        <p:spPr>
          <a:xfrm flipV="1">
            <a:off x="4716463" y="4292600"/>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2" descr="İSTEK K 11"/>
          <p:cNvPicPr>
            <a:picLocks noChangeAspect="1" noChangeArrowheads="1"/>
          </p:cNvPicPr>
          <p:nvPr/>
        </p:nvPicPr>
        <p:blipFill>
          <a:blip r:embed="rId2" cstate="print"/>
          <a:srcRect/>
          <a:stretch>
            <a:fillRect/>
          </a:stretch>
        </p:blipFill>
        <p:spPr bwMode="auto">
          <a:xfrm>
            <a:off x="0" y="0"/>
            <a:ext cx="9144000" cy="5589588"/>
          </a:xfrm>
          <a:prstGeom prst="rect">
            <a:avLst/>
          </a:prstGeom>
          <a:noFill/>
          <a:ln w="9525">
            <a:noFill/>
            <a:miter lim="800000"/>
            <a:headEnd/>
            <a:tailEnd/>
          </a:ln>
        </p:spPr>
      </p:pic>
      <p:sp>
        <p:nvSpPr>
          <p:cNvPr id="128003" name="Line 3"/>
          <p:cNvSpPr>
            <a:spLocks noChangeShapeType="1"/>
          </p:cNvSpPr>
          <p:nvPr/>
        </p:nvSpPr>
        <p:spPr bwMode="auto">
          <a:xfrm flipV="1">
            <a:off x="2339975" y="2060575"/>
            <a:ext cx="6553200" cy="73025"/>
          </a:xfrm>
          <a:prstGeom prst="line">
            <a:avLst/>
          </a:prstGeom>
          <a:noFill/>
          <a:ln w="9525">
            <a:solidFill>
              <a:srgbClr val="FF0000"/>
            </a:solidFill>
            <a:round/>
            <a:headEnd/>
            <a:tailEnd/>
          </a:ln>
          <a:effectLst/>
        </p:spPr>
        <p:txBody>
          <a:bodyPr/>
          <a:lstStyle/>
          <a:p>
            <a:endParaRPr lang="tr-T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İSTEK K 12"/>
          <p:cNvPicPr>
            <a:picLocks noChangeAspect="1" noChangeArrowheads="1"/>
          </p:cNvPicPr>
          <p:nvPr/>
        </p:nvPicPr>
        <p:blipFill>
          <a:blip r:embed="rId2" cstate="print"/>
          <a:srcRect/>
          <a:stretch>
            <a:fillRect/>
          </a:stretch>
        </p:blipFill>
        <p:spPr bwMode="auto">
          <a:xfrm>
            <a:off x="0" y="0"/>
            <a:ext cx="9144000" cy="5157788"/>
          </a:xfrm>
          <a:prstGeom prst="rect">
            <a:avLst/>
          </a:prstGeom>
          <a:noFill/>
          <a:ln w="9525">
            <a:noFill/>
            <a:miter lim="800000"/>
            <a:headEnd/>
            <a:tailEnd/>
          </a:ln>
        </p:spPr>
      </p:pic>
      <p:cxnSp>
        <p:nvCxnSpPr>
          <p:cNvPr id="10" name="9 Düz Ok Bağlayıcısı"/>
          <p:cNvCxnSpPr/>
          <p:nvPr/>
        </p:nvCxnSpPr>
        <p:spPr>
          <a:xfrm flipH="1">
            <a:off x="6732588" y="1268413"/>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 name="9 Düz Ok Bağlayıcısı"/>
          <p:cNvCxnSpPr/>
          <p:nvPr/>
        </p:nvCxnSpPr>
        <p:spPr>
          <a:xfrm flipH="1">
            <a:off x="5580063" y="1557338"/>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3" name="9 Düz Ok Bağlayıcısı"/>
          <p:cNvCxnSpPr/>
          <p:nvPr/>
        </p:nvCxnSpPr>
        <p:spPr>
          <a:xfrm flipH="1">
            <a:off x="5508625" y="1916113"/>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4" name="9 Düz Ok Bağlayıcısı"/>
          <p:cNvCxnSpPr/>
          <p:nvPr/>
        </p:nvCxnSpPr>
        <p:spPr>
          <a:xfrm flipH="1">
            <a:off x="5724525" y="3284538"/>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29031" name="11 Metin kutusu"/>
          <p:cNvSpPr txBox="1">
            <a:spLocks noChangeArrowheads="1"/>
          </p:cNvSpPr>
          <p:nvPr/>
        </p:nvSpPr>
        <p:spPr bwMode="auto">
          <a:xfrm>
            <a:off x="7019925" y="11255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129032" name="11 Metin kutusu"/>
          <p:cNvSpPr txBox="1">
            <a:spLocks noChangeArrowheads="1"/>
          </p:cNvSpPr>
          <p:nvPr/>
        </p:nvSpPr>
        <p:spPr bwMode="auto">
          <a:xfrm>
            <a:off x="5867400" y="14128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
        <p:nvSpPr>
          <p:cNvPr id="129033" name="11 Metin kutusu"/>
          <p:cNvSpPr txBox="1">
            <a:spLocks noChangeArrowheads="1"/>
          </p:cNvSpPr>
          <p:nvPr/>
        </p:nvSpPr>
        <p:spPr bwMode="auto">
          <a:xfrm>
            <a:off x="5795963" y="17732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3</a:t>
            </a:r>
            <a:endParaRPr lang="tr-TR"/>
          </a:p>
        </p:txBody>
      </p:sp>
      <p:sp>
        <p:nvSpPr>
          <p:cNvPr id="129034" name="11 Metin kutusu"/>
          <p:cNvSpPr txBox="1">
            <a:spLocks noChangeArrowheads="1"/>
          </p:cNvSpPr>
          <p:nvPr/>
        </p:nvSpPr>
        <p:spPr bwMode="auto">
          <a:xfrm>
            <a:off x="6011863" y="314166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4</a:t>
            </a:r>
            <a:endParaRPr lang="tr-T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3" descr="222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54</a:t>
            </a:fld>
            <a:endParaRPr lang="tr-TR"/>
          </a:p>
        </p:txBody>
      </p:sp>
      <p:pic>
        <p:nvPicPr>
          <p:cNvPr id="1026" name="Picture 2" descr="C:\Users\Bayram KESER\Desktop\kuşadasışınırseminer2014\kuşadasıseminerörnekler\fatihbirimfiyatgörünmüyor.png"/>
          <p:cNvPicPr>
            <a:picLocks noChangeAspect="1" noChangeArrowheads="1"/>
          </p:cNvPicPr>
          <p:nvPr/>
        </p:nvPicPr>
        <p:blipFill>
          <a:blip r:embed="rId2" cstate="print"/>
          <a:srcRect/>
          <a:stretch>
            <a:fillRect/>
          </a:stretch>
        </p:blipFill>
        <p:spPr bwMode="auto">
          <a:xfrm>
            <a:off x="-2286000" y="-857250"/>
            <a:ext cx="13716000" cy="85725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8313" y="549275"/>
            <a:ext cx="8229600" cy="6088063"/>
          </a:xfrm>
        </p:spPr>
        <p:txBody>
          <a:bodyPr>
            <a:normAutofit/>
          </a:bodyPr>
          <a:lstStyle/>
          <a:p>
            <a:pPr fontAlgn="auto">
              <a:spcAft>
                <a:spcPts val="0"/>
              </a:spcAft>
              <a:defRPr/>
            </a:pPr>
            <a:r>
              <a:rPr lang="tr-TR" sz="4000" dirty="0" smtClean="0">
                <a:solidFill>
                  <a:schemeClr val="tx1"/>
                </a:solidFill>
              </a:rPr>
              <a:t>Teşekkür ederim…..</a:t>
            </a:r>
            <a:br>
              <a:rPr lang="tr-TR" sz="4000" dirty="0" smtClean="0">
                <a:solidFill>
                  <a:schemeClr val="tx1"/>
                </a:solidFill>
              </a:rPr>
            </a:br>
            <a:r>
              <a:rPr lang="tr-TR" sz="4000" dirty="0">
                <a:solidFill>
                  <a:schemeClr val="tx1"/>
                </a:solidFill>
              </a:rPr>
              <a:t/>
            </a:r>
            <a:br>
              <a:rPr lang="tr-TR" sz="4000" dirty="0">
                <a:solidFill>
                  <a:schemeClr val="tx1"/>
                </a:solidFill>
              </a:rPr>
            </a:br>
            <a:r>
              <a:rPr lang="tr-TR" sz="4000" dirty="0" smtClean="0">
                <a:solidFill>
                  <a:schemeClr val="tx1"/>
                </a:solidFill>
              </a:rPr>
              <a:t/>
            </a:r>
            <a:br>
              <a:rPr lang="tr-TR" sz="4000" dirty="0" smtClean="0">
                <a:solidFill>
                  <a:schemeClr val="tx1"/>
                </a:solidFill>
              </a:rPr>
            </a:br>
            <a:r>
              <a:rPr lang="tr-TR" sz="4000" dirty="0">
                <a:solidFill>
                  <a:schemeClr val="tx1"/>
                </a:solidFill>
              </a:rPr>
              <a:t/>
            </a:r>
            <a:br>
              <a:rPr lang="tr-TR" sz="4000" dirty="0">
                <a:solidFill>
                  <a:schemeClr val="tx1"/>
                </a:solidFill>
              </a:rPr>
            </a:br>
            <a:r>
              <a:rPr lang="tr-TR" sz="4000" dirty="0" smtClean="0">
                <a:solidFill>
                  <a:schemeClr val="tx1"/>
                </a:solidFill>
              </a:rPr>
              <a:t/>
            </a:r>
            <a:br>
              <a:rPr lang="tr-TR" sz="4000" dirty="0" smtClean="0">
                <a:solidFill>
                  <a:schemeClr val="tx1"/>
                </a:solidFill>
              </a:rPr>
            </a:br>
            <a:r>
              <a:rPr lang="tr-TR" sz="4000" dirty="0" smtClean="0">
                <a:solidFill>
                  <a:schemeClr val="tx1"/>
                </a:solidFill>
              </a:rPr>
              <a:t>Bayram KESER</a:t>
            </a:r>
            <a:br>
              <a:rPr lang="tr-TR" sz="4000" dirty="0" smtClean="0">
                <a:solidFill>
                  <a:schemeClr val="tx1"/>
                </a:solidFill>
              </a:rPr>
            </a:br>
            <a:r>
              <a:rPr lang="tr-TR" sz="4000" dirty="0" smtClean="0">
                <a:solidFill>
                  <a:schemeClr val="tx1"/>
                </a:solidFill>
              </a:rPr>
              <a:t>Mali Hizmetler Uzmanı</a:t>
            </a:r>
            <a:br>
              <a:rPr lang="tr-TR" sz="4000" dirty="0" smtClean="0">
                <a:solidFill>
                  <a:schemeClr val="tx1"/>
                </a:solidFill>
              </a:rPr>
            </a:br>
            <a:endParaRPr lang="tr-TR" sz="4000" dirty="0">
              <a:solidFill>
                <a:schemeClr val="tx1"/>
              </a:solidFill>
            </a:endParaRPr>
          </a:p>
        </p:txBody>
      </p:sp>
      <p:sp>
        <p:nvSpPr>
          <p:cNvPr id="43011" name="4 Slayt Numarası Yer Tutucusu"/>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A227D6F0-BA67-48CD-AB01-22D0ECC7B223}" type="slidenum">
              <a:rPr lang="tr-TR" sz="1200"/>
              <a:pPr eaLnBrk="1" hangingPunct="1"/>
              <a:t>55</a:t>
            </a:fld>
            <a:endParaRPr lang="tr-TR" sz="1200"/>
          </a:p>
        </p:txBody>
      </p:sp>
    </p:spTree>
    <p:extLst>
      <p:ext uri="{BB962C8B-B14F-4D97-AF65-F5344CB8AC3E}">
        <p14:creationId xmlns:p14="http://schemas.microsoft.com/office/powerpoint/2010/main" xmlns="" val="227824950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323528" y="1369487"/>
            <a:ext cx="8569647" cy="3785652"/>
          </a:xfrm>
          <a:prstGeom prst="rect">
            <a:avLst/>
          </a:prstGeom>
          <a:noFill/>
          <a:ln w="9525">
            <a:noFill/>
            <a:miter lim="800000"/>
            <a:headEnd/>
            <a:tailEnd/>
          </a:ln>
          <a:effectLst/>
        </p:spPr>
        <p:txBody>
          <a:bodyPr wrap="square" anchor="ctr">
            <a:spAutoFit/>
          </a:bodyPr>
          <a:lstStyle/>
          <a:p>
            <a:pPr algn="ctr"/>
            <a:r>
              <a:rPr lang="tr-TR" b="1" dirty="0">
                <a:solidFill>
                  <a:prstClr val="black"/>
                </a:solidFill>
                <a:latin typeface="Tahoma" pitchFamily="34" charset="0"/>
                <a:cs typeface="Arial" charset="0"/>
              </a:rPr>
              <a:t>Taşınır giriş ve çıkış işlemlerinin muhasebe birimine bildirilmesi </a:t>
            </a:r>
            <a:endParaRPr lang="tr-TR" b="1" dirty="0" smtClean="0">
              <a:solidFill>
                <a:prstClr val="black"/>
              </a:solidFill>
              <a:latin typeface="Tahoma" pitchFamily="34" charset="0"/>
              <a:cs typeface="Arial" charset="0"/>
            </a:endParaRPr>
          </a:p>
          <a:p>
            <a:pPr algn="ctr"/>
            <a:endParaRPr lang="tr-TR" dirty="0">
              <a:solidFill>
                <a:prstClr val="black"/>
              </a:solidFill>
              <a:latin typeface="Tahoma" pitchFamily="34" charset="0"/>
              <a:cs typeface="Arial" charset="0"/>
            </a:endParaRPr>
          </a:p>
          <a:p>
            <a:pPr algn="just"/>
            <a:r>
              <a:rPr lang="tr-TR" b="1" dirty="0">
                <a:solidFill>
                  <a:prstClr val="black"/>
                </a:solidFill>
                <a:latin typeface="Tahoma" pitchFamily="34" charset="0"/>
                <a:cs typeface="Arial" charset="0"/>
              </a:rPr>
              <a:t>	</a:t>
            </a:r>
            <a:r>
              <a:rPr lang="tr-TR" dirty="0" smtClean="0">
                <a:solidFill>
                  <a:prstClr val="black"/>
                </a:solidFill>
                <a:latin typeface="Tahoma" pitchFamily="34" charset="0"/>
                <a:cs typeface="Arial" charset="0"/>
              </a:rPr>
              <a:t>(2) Muhasebe kayıtlarında "150-İlk Madde ve Malzemeler </a:t>
            </a:r>
            <a:r>
              <a:rPr lang="tr-TR" dirty="0" err="1" smtClean="0">
                <a:solidFill>
                  <a:prstClr val="black"/>
                </a:solidFill>
                <a:latin typeface="Tahoma" pitchFamily="34" charset="0"/>
                <a:cs typeface="Arial" charset="0"/>
              </a:rPr>
              <a:t>Hesabı"nda</a:t>
            </a:r>
            <a:r>
              <a:rPr lang="tr-TR" dirty="0" smtClean="0">
                <a:solidFill>
                  <a:prstClr val="black"/>
                </a:solidFill>
                <a:latin typeface="Tahoma" pitchFamily="34" charset="0"/>
                <a:cs typeface="Arial" charset="0"/>
              </a:rPr>
              <a:t> izlenen </a:t>
            </a:r>
            <a:r>
              <a:rPr lang="tr-TR" b="1" dirty="0" smtClean="0">
                <a:solidFill>
                  <a:srgbClr val="FF0000"/>
                </a:solidFill>
                <a:latin typeface="Tahoma" pitchFamily="34" charset="0"/>
                <a:cs typeface="Arial" charset="0"/>
              </a:rPr>
              <a:t>tüketim malzemelerinin çıkışları için düzenlenen Taşınır İşlem Fişleri muhasebe birimine gönderilmez. </a:t>
            </a:r>
          </a:p>
          <a:p>
            <a:pPr algn="just"/>
            <a:r>
              <a:rPr lang="tr-TR" dirty="0" smtClean="0">
                <a:solidFill>
                  <a:prstClr val="black"/>
                </a:solidFill>
                <a:latin typeface="Tahoma" pitchFamily="34" charset="0"/>
                <a:cs typeface="Arial" charset="0"/>
              </a:rPr>
              <a:t>Bunların yerine, </a:t>
            </a:r>
            <a:r>
              <a:rPr lang="tr-TR" dirty="0" smtClean="0">
                <a:solidFill>
                  <a:srgbClr val="FF0000"/>
                </a:solidFill>
                <a:latin typeface="Tahoma" pitchFamily="34" charset="0"/>
                <a:cs typeface="Arial" charset="0"/>
              </a:rPr>
              <a:t>genel bütçe kapsamındaki kamu idarelerinde üç aylık dönemler itibarıyla</a:t>
            </a:r>
            <a:r>
              <a:rPr lang="tr-TR" dirty="0" smtClean="0">
                <a:solidFill>
                  <a:prstClr val="black"/>
                </a:solidFill>
                <a:latin typeface="Tahoma" pitchFamily="34" charset="0"/>
                <a:cs typeface="Arial" charset="0"/>
              </a:rPr>
              <a:t>, diğer idarelerde ise üç ayı geçmemek üzere üst yöneticiler tarafından belirlenen sürede kullanılmış tüketim malzemelerinin taşınır II </a:t>
            </a:r>
            <a:r>
              <a:rPr lang="tr-TR" dirty="0" err="1" smtClean="0">
                <a:solidFill>
                  <a:prstClr val="black"/>
                </a:solidFill>
                <a:latin typeface="Tahoma" pitchFamily="34" charset="0"/>
                <a:cs typeface="Arial" charset="0"/>
              </a:rPr>
              <a:t>nci</a:t>
            </a:r>
            <a:r>
              <a:rPr lang="tr-TR" dirty="0" smtClean="0">
                <a:solidFill>
                  <a:prstClr val="black"/>
                </a:solidFill>
                <a:latin typeface="Tahoma" pitchFamily="34" charset="0"/>
                <a:cs typeface="Arial" charset="0"/>
              </a:rPr>
              <a:t> düzey detay kodu bazında </a:t>
            </a:r>
            <a:r>
              <a:rPr lang="tr-TR" dirty="0" smtClean="0">
                <a:solidFill>
                  <a:srgbClr val="FF0000"/>
                </a:solidFill>
                <a:latin typeface="Tahoma" pitchFamily="34" charset="0"/>
                <a:cs typeface="Arial" charset="0"/>
              </a:rPr>
              <a:t>düzenlenen onaylı bir listesi, en geç ilgili dönemin son iş günü mesai bitimine kadar muhasebe birimine gönderilir.</a:t>
            </a:r>
          </a:p>
          <a:p>
            <a:pPr algn="just"/>
            <a:r>
              <a:rPr lang="tr-TR" dirty="0" smtClean="0">
                <a:solidFill>
                  <a:prstClr val="black"/>
                </a:solidFill>
                <a:latin typeface="Tahoma" pitchFamily="34" charset="0"/>
                <a:cs typeface="Arial" charset="0"/>
              </a:rPr>
              <a:t>	</a:t>
            </a:r>
          </a:p>
          <a:p>
            <a:pPr algn="just"/>
            <a:r>
              <a:rPr lang="tr-TR" dirty="0" smtClean="0">
                <a:solidFill>
                  <a:prstClr val="black"/>
                </a:solidFill>
                <a:latin typeface="Tahoma" pitchFamily="34" charset="0"/>
                <a:cs typeface="Arial" charset="0"/>
              </a:rPr>
              <a:t>	(3) Muhasebe yetkilileri, taşınır giriş ve çıkış işlemlerine ilişkin olarak kendilerine gönderilen Taşınır İşlem Fişlerinde gösterilen tutarları II </a:t>
            </a:r>
            <a:r>
              <a:rPr lang="tr-TR" dirty="0" err="1" smtClean="0">
                <a:solidFill>
                  <a:prstClr val="black"/>
                </a:solidFill>
                <a:latin typeface="Tahoma" pitchFamily="34" charset="0"/>
                <a:cs typeface="Arial" charset="0"/>
              </a:rPr>
              <a:t>nci</a:t>
            </a:r>
            <a:r>
              <a:rPr lang="tr-TR" dirty="0" smtClean="0">
                <a:solidFill>
                  <a:prstClr val="black"/>
                </a:solidFill>
                <a:latin typeface="Tahoma" pitchFamily="34" charset="0"/>
                <a:cs typeface="Arial" charset="0"/>
              </a:rPr>
              <a:t> düzey detay kodu itibarıyla ilgili hesaplara kaydeder.</a:t>
            </a:r>
          </a:p>
          <a:p>
            <a:pPr algn="ctr" eaLnBrk="0" hangingPunct="0"/>
            <a:endParaRPr lang="tr-TR" dirty="0">
              <a:solidFill>
                <a:prstClr val="black"/>
              </a:solidFill>
              <a:latin typeface="Tahoma" pitchFamily="34" charset="0"/>
              <a:cs typeface="Arial" charset="0"/>
            </a:endParaRP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6</a:t>
            </a:fld>
            <a:endParaRPr lang="tr-TR">
              <a:solidFill>
                <a:srgbClr val="04617B">
                  <a:shade val="90000"/>
                </a:srgbClr>
              </a:solidFill>
            </a:endParaRPr>
          </a:p>
        </p:txBody>
      </p:sp>
    </p:spTree>
    <p:extLst>
      <p:ext uri="{BB962C8B-B14F-4D97-AF65-F5344CB8AC3E}">
        <p14:creationId xmlns:p14="http://schemas.microsoft.com/office/powerpoint/2010/main" xmlns="" val="3263410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7</a:t>
            </a:fld>
            <a:endParaRPr lang="tr-TR"/>
          </a:p>
        </p:txBody>
      </p:sp>
      <p:pic>
        <p:nvPicPr>
          <p:cNvPr id="6146" name="Picture 2" descr="C:\Users\Bayram KESER\Desktop\istanbultaşınırseminer2014\istanbulsemineri örnekler\tüketimevermeduyurusuilkduyuru.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857250"/>
            <a:ext cx="13716000" cy="857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0044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endParaRPr lang="tr-TR"/>
          </a:p>
        </p:txBody>
      </p:sp>
      <p:sp>
        <p:nvSpPr>
          <p:cNvPr id="5" name="Slayt Numarası Yer Tutucusu 4"/>
          <p:cNvSpPr>
            <a:spLocks noGrp="1"/>
          </p:cNvSpPr>
          <p:nvPr>
            <p:ph type="sldNum" sz="quarter" idx="12"/>
          </p:nvPr>
        </p:nvSpPr>
        <p:spPr/>
        <p:txBody>
          <a:bodyPr/>
          <a:lstStyle/>
          <a:p>
            <a:pPr>
              <a:defRPr/>
            </a:pPr>
            <a:fld id="{CADD2B91-B18D-4448-8775-408E835F5E2D}" type="slidenum">
              <a:rPr lang="tr-TR" smtClean="0"/>
              <a:pPr>
                <a:defRPr/>
              </a:pPr>
              <a:t>8</a:t>
            </a:fld>
            <a:endParaRPr lang="tr-TR"/>
          </a:p>
        </p:txBody>
      </p:sp>
      <p:pic>
        <p:nvPicPr>
          <p:cNvPr id="3074" name="Picture 2" descr="C:\Users\Bayram KESER\Desktop\istanbultaşınırseminer2014\istanbulsemineri örnekler\tüketinevermeduyurusu.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857250"/>
            <a:ext cx="13716000" cy="857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805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9</a:t>
            </a:fld>
            <a:endParaRPr lang="tr-TR"/>
          </a:p>
        </p:txBody>
      </p:sp>
      <p:pic>
        <p:nvPicPr>
          <p:cNvPr id="2050" name="Picture 2" descr="C:\Users\Bayram KESER\Desktop\istanbultaşınırseminer2014\istanbulsemineri örnekler\tüketimtiflerindetutargözükmez.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857250"/>
            <a:ext cx="13716000" cy="857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30324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4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5341</TotalTime>
  <Words>474</Words>
  <Application>Microsoft Office PowerPoint</Application>
  <PresentationFormat>Ekran Gösterisi (4:3)</PresentationFormat>
  <Paragraphs>150</Paragraphs>
  <Slides>55</Slides>
  <Notes>0</Notes>
  <HiddenSlides>0</HiddenSlides>
  <MMClips>0</MMClips>
  <ScaleCrop>false</ScaleCrop>
  <HeadingPairs>
    <vt:vector size="4" baseType="variant">
      <vt:variant>
        <vt:lpstr>Tema</vt:lpstr>
      </vt:variant>
      <vt:variant>
        <vt:i4>5</vt:i4>
      </vt:variant>
      <vt:variant>
        <vt:lpstr>Slayt Başlıkları</vt:lpstr>
      </vt:variant>
      <vt:variant>
        <vt:i4>55</vt:i4>
      </vt:variant>
    </vt:vector>
  </HeadingPairs>
  <TitlesOfParts>
    <vt:vector size="60" baseType="lpstr">
      <vt:lpstr>Akış</vt:lpstr>
      <vt:lpstr>1_Akış</vt:lpstr>
      <vt:lpstr>2_Akış</vt:lpstr>
      <vt:lpstr>3_Akış</vt:lpstr>
      <vt:lpstr>4_Akış</vt:lpstr>
      <vt:lpstr>Taşınır Mal Yönetmeliği ve  TAŞINIR KAYIT VE YÖNETİM SİSTEMİ Semineri   Bayram KESER Mali Hizmetler Uzmanı </vt:lpstr>
      <vt:lpstr>Seminer Sunum PLANI  1. Strateji Geliştirme Başkanlığı nın görevi ve yetkileri nelerdir? 2. Taşınır kesin hesabı nasıl çıkarılıyor? 3. Kurum tanımlama işlemleri (Bölünen/birleşen okullar) 4. Harcama yetkilileri/Tkkylerin sorumlulukları, 5. Tüketime verme işlemleri ve istek birim yetkilileri, 6. Zimmet işlemleri ve sorumluluk, 7. Öğretmenevleri, 8. FATİH projesi, 9. Hata Düzeltme İşlemleri 10. Hurda İşlemleri 11. Sıkça sorulan sorular </vt:lpstr>
      <vt:lpstr>Slayt 3</vt:lpstr>
      <vt:lpstr>Slayt 4</vt:lpstr>
      <vt:lpstr>Slayt 5</vt:lpstr>
      <vt:lpstr>Slayt 6</vt:lpstr>
      <vt:lpstr>Slayt 7</vt:lpstr>
      <vt:lpstr>Slayt 8</vt:lpstr>
      <vt:lpstr>Slayt 9</vt:lpstr>
      <vt:lpstr>İSTEK BİRİMİ TANIMLAMA</vt:lpstr>
      <vt:lpstr>Slayt 11</vt:lpstr>
      <vt:lpstr>Slayt 12</vt:lpstr>
      <vt:lpstr>YETKİLENDİRME</vt:lpstr>
      <vt:lpstr>Slayt 14</vt:lpstr>
      <vt:lpstr>Slayt 15</vt:lpstr>
      <vt:lpstr>Slayt 16</vt:lpstr>
      <vt:lpstr>Slayt 17</vt:lpstr>
      <vt:lpstr>Slayt 18</vt:lpstr>
      <vt:lpstr>Slayt 19</vt:lpstr>
      <vt:lpstr>Slayt 20</vt:lpstr>
      <vt:lpstr>KİŞİ TANIMLAMA</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Teşekkür ederim…..     Bayram KESER Mali Hizmetler Uzmanı </vt:lpstr>
    </vt:vector>
  </TitlesOfParts>
  <Company>Maliye Bakanlığı</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ssahin6</dc:creator>
  <cp:lastModifiedBy>Bayram KESER</cp:lastModifiedBy>
  <cp:revision>863</cp:revision>
  <dcterms:created xsi:type="dcterms:W3CDTF">2006-12-23T12:28:52Z</dcterms:created>
  <dcterms:modified xsi:type="dcterms:W3CDTF">2014-08-27T14:50:55Z</dcterms:modified>
</cp:coreProperties>
</file>