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501" r:id="rId1"/>
    <p:sldMasterId id="2147484513" r:id="rId2"/>
    <p:sldMasterId id="2147484525" r:id="rId3"/>
    <p:sldMasterId id="2147484537" r:id="rId4"/>
    <p:sldMasterId id="2147484549" r:id="rId5"/>
    <p:sldMasterId id="2147484561" r:id="rId6"/>
    <p:sldMasterId id="2147484573" r:id="rId7"/>
  </p:sldMasterIdLst>
  <p:notesMasterIdLst>
    <p:notesMasterId r:id="rId26"/>
  </p:notesMasterIdLst>
  <p:handoutMasterIdLst>
    <p:handoutMasterId r:id="rId27"/>
  </p:handoutMasterIdLst>
  <p:sldIdLst>
    <p:sldId id="977" r:id="rId8"/>
    <p:sldId id="978" r:id="rId9"/>
    <p:sldId id="947" r:id="rId10"/>
    <p:sldId id="966" r:id="rId11"/>
    <p:sldId id="967" r:id="rId12"/>
    <p:sldId id="968" r:id="rId13"/>
    <p:sldId id="980" r:id="rId14"/>
    <p:sldId id="981" r:id="rId15"/>
    <p:sldId id="982" r:id="rId16"/>
    <p:sldId id="983" r:id="rId17"/>
    <p:sldId id="969" r:id="rId18"/>
    <p:sldId id="970" r:id="rId19"/>
    <p:sldId id="971" r:id="rId20"/>
    <p:sldId id="972" r:id="rId21"/>
    <p:sldId id="973" r:id="rId22"/>
    <p:sldId id="974" r:id="rId23"/>
    <p:sldId id="975" r:id="rId24"/>
    <p:sldId id="946" r:id="rId25"/>
  </p:sldIdLst>
  <p:sldSz cx="9144000" cy="6858000" type="screen4x3"/>
  <p:notesSz cx="6858000" cy="9144000"/>
  <p:defaultTextStyle>
    <a:defPPr>
      <a:defRPr lang="tr-TR"/>
    </a:defPPr>
    <a:lvl1pPr algn="l" rtl="0" fontAlgn="base">
      <a:spcBef>
        <a:spcPct val="0"/>
      </a:spcBef>
      <a:spcAft>
        <a:spcPct val="0"/>
      </a:spcAft>
      <a:defRPr sz="1600" kern="1200">
        <a:solidFill>
          <a:schemeClr val="tx1"/>
        </a:solidFill>
        <a:latin typeface="Verdana" pitchFamily="34" charset="0"/>
        <a:ea typeface="+mn-ea"/>
        <a:cs typeface="+mn-cs"/>
      </a:defRPr>
    </a:lvl1pPr>
    <a:lvl2pPr marL="457200" algn="l" rtl="0" fontAlgn="base">
      <a:spcBef>
        <a:spcPct val="0"/>
      </a:spcBef>
      <a:spcAft>
        <a:spcPct val="0"/>
      </a:spcAft>
      <a:defRPr sz="1600" kern="1200">
        <a:solidFill>
          <a:schemeClr val="tx1"/>
        </a:solidFill>
        <a:latin typeface="Verdana" pitchFamily="34" charset="0"/>
        <a:ea typeface="+mn-ea"/>
        <a:cs typeface="+mn-cs"/>
      </a:defRPr>
    </a:lvl2pPr>
    <a:lvl3pPr marL="914400" algn="l" rtl="0" fontAlgn="base">
      <a:spcBef>
        <a:spcPct val="0"/>
      </a:spcBef>
      <a:spcAft>
        <a:spcPct val="0"/>
      </a:spcAft>
      <a:defRPr sz="1600" kern="1200">
        <a:solidFill>
          <a:schemeClr val="tx1"/>
        </a:solidFill>
        <a:latin typeface="Verdana" pitchFamily="34" charset="0"/>
        <a:ea typeface="+mn-ea"/>
        <a:cs typeface="+mn-cs"/>
      </a:defRPr>
    </a:lvl3pPr>
    <a:lvl4pPr marL="1371600" algn="l" rtl="0" fontAlgn="base">
      <a:spcBef>
        <a:spcPct val="0"/>
      </a:spcBef>
      <a:spcAft>
        <a:spcPct val="0"/>
      </a:spcAft>
      <a:defRPr sz="1600" kern="1200">
        <a:solidFill>
          <a:schemeClr val="tx1"/>
        </a:solidFill>
        <a:latin typeface="Verdana" pitchFamily="34" charset="0"/>
        <a:ea typeface="+mn-ea"/>
        <a:cs typeface="+mn-cs"/>
      </a:defRPr>
    </a:lvl4pPr>
    <a:lvl5pPr marL="1828800" algn="l" rtl="0" fontAlgn="base">
      <a:spcBef>
        <a:spcPct val="0"/>
      </a:spcBef>
      <a:spcAft>
        <a:spcPct val="0"/>
      </a:spcAft>
      <a:defRPr sz="1600" kern="1200">
        <a:solidFill>
          <a:schemeClr val="tx1"/>
        </a:solidFill>
        <a:latin typeface="Verdana" pitchFamily="34" charset="0"/>
        <a:ea typeface="+mn-ea"/>
        <a:cs typeface="+mn-cs"/>
      </a:defRPr>
    </a:lvl5pPr>
    <a:lvl6pPr marL="2286000" algn="l" defTabSz="914400" rtl="0" eaLnBrk="1" latinLnBrk="0" hangingPunct="1">
      <a:defRPr sz="1600" kern="1200">
        <a:solidFill>
          <a:schemeClr val="tx1"/>
        </a:solidFill>
        <a:latin typeface="Verdana" pitchFamily="34" charset="0"/>
        <a:ea typeface="+mn-ea"/>
        <a:cs typeface="+mn-cs"/>
      </a:defRPr>
    </a:lvl6pPr>
    <a:lvl7pPr marL="2743200" algn="l" defTabSz="914400" rtl="0" eaLnBrk="1" latinLnBrk="0" hangingPunct="1">
      <a:defRPr sz="1600" kern="1200">
        <a:solidFill>
          <a:schemeClr val="tx1"/>
        </a:solidFill>
        <a:latin typeface="Verdana" pitchFamily="34" charset="0"/>
        <a:ea typeface="+mn-ea"/>
        <a:cs typeface="+mn-cs"/>
      </a:defRPr>
    </a:lvl7pPr>
    <a:lvl8pPr marL="3200400" algn="l" defTabSz="914400" rtl="0" eaLnBrk="1" latinLnBrk="0" hangingPunct="1">
      <a:defRPr sz="1600" kern="1200">
        <a:solidFill>
          <a:schemeClr val="tx1"/>
        </a:solidFill>
        <a:latin typeface="Verdana" pitchFamily="34" charset="0"/>
        <a:ea typeface="+mn-ea"/>
        <a:cs typeface="+mn-cs"/>
      </a:defRPr>
    </a:lvl8pPr>
    <a:lvl9pPr marL="3657600" algn="l" defTabSz="914400" rtl="0" eaLnBrk="1" latinLnBrk="0" hangingPunct="1">
      <a:defRPr sz="16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9900"/>
    <a:srgbClr val="000000"/>
    <a:srgbClr val="3366FF"/>
    <a:srgbClr val="808080"/>
    <a:srgbClr val="FF3300"/>
    <a:srgbClr val="663300"/>
    <a:srgbClr val="0033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87" autoAdjust="0"/>
    <p:restoredTop sz="94728" autoAdjust="0"/>
  </p:normalViewPr>
  <p:slideViewPr>
    <p:cSldViewPr>
      <p:cViewPr>
        <p:scale>
          <a:sx n="66" d="100"/>
          <a:sy n="66" d="100"/>
        </p:scale>
        <p:origin x="-1614" y="-654"/>
      </p:cViewPr>
      <p:guideLst>
        <p:guide orient="horz" pos="2160"/>
        <p:guide pos="2880"/>
      </p:guideLst>
    </p:cSldViewPr>
  </p:slideViewPr>
  <p:outlineViewPr>
    <p:cViewPr>
      <p:scale>
        <a:sx n="66" d="100"/>
        <a:sy n="66"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27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tr-TR"/>
          </a:p>
        </p:txBody>
      </p:sp>
      <p:sp>
        <p:nvSpPr>
          <p:cNvPr id="2027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tr-TR"/>
          </a:p>
        </p:txBody>
      </p:sp>
      <p:sp>
        <p:nvSpPr>
          <p:cNvPr id="2027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tr-TR"/>
          </a:p>
        </p:txBody>
      </p:sp>
      <p:sp>
        <p:nvSpPr>
          <p:cNvPr id="2027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2D2D8275-1A72-45DE-9092-FA3636C4E33D}" type="slidenum">
              <a:rPr lang="tr-TR"/>
              <a:pPr>
                <a:defRPr/>
              </a:pPr>
              <a:t>‹#›</a:t>
            </a:fld>
            <a:endParaRPr lang="tr-TR"/>
          </a:p>
        </p:txBody>
      </p:sp>
    </p:spTree>
    <p:extLst>
      <p:ext uri="{BB962C8B-B14F-4D97-AF65-F5344CB8AC3E}">
        <p14:creationId xmlns:p14="http://schemas.microsoft.com/office/powerpoint/2010/main" xmlns="" val="749903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tr-TR"/>
          </a:p>
        </p:txBody>
      </p:sp>
      <p:sp>
        <p:nvSpPr>
          <p:cNvPr id="4505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tr-TR"/>
          </a:p>
        </p:txBody>
      </p:sp>
      <p:sp>
        <p:nvSpPr>
          <p:cNvPr id="4506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506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4506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tr-TR"/>
          </a:p>
        </p:txBody>
      </p:sp>
      <p:sp>
        <p:nvSpPr>
          <p:cNvPr id="4506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28B6095-8339-42C8-831F-CB1B03854C81}" type="slidenum">
              <a:rPr lang="tr-TR"/>
              <a:pPr>
                <a:defRPr/>
              </a:pPr>
              <a:t>‹#›</a:t>
            </a:fld>
            <a:endParaRPr lang="tr-TR"/>
          </a:p>
        </p:txBody>
      </p:sp>
    </p:spTree>
    <p:extLst>
      <p:ext uri="{BB962C8B-B14F-4D97-AF65-F5344CB8AC3E}">
        <p14:creationId xmlns:p14="http://schemas.microsoft.com/office/powerpoint/2010/main" xmlns="" val="93751260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0E0F5897-7BD6-4ECD-B5B1-4C37C93BA35F}" type="slidenum">
              <a:rPr lang="tr-TR" smtClean="0">
                <a:solidFill>
                  <a:prstClr val="black"/>
                </a:solidFill>
              </a:rPr>
              <a:pPr/>
              <a:t>14</a:t>
            </a:fld>
            <a:endParaRPr lang="tr-TR">
              <a:solidFill>
                <a:prstClr val="black"/>
              </a:solidFill>
            </a:endParaRPr>
          </a:p>
        </p:txBody>
      </p:sp>
    </p:spTree>
    <p:extLst>
      <p:ext uri="{BB962C8B-B14F-4D97-AF65-F5344CB8AC3E}">
        <p14:creationId xmlns:p14="http://schemas.microsoft.com/office/powerpoint/2010/main" xmlns="" val="9149884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pPr>
              <a:defRPr/>
            </a:pPr>
            <a:fld id="{5F5AD4CF-DD18-405B-95B7-1FA3980BE650}" type="datetime1">
              <a:rPr lang="tr-TR" smtClean="0"/>
              <a:pPr>
                <a:defRPr/>
              </a:pPr>
              <a:t>27.08.2014</a:t>
            </a:fld>
            <a:endParaRPr lang="tr-TR"/>
          </a:p>
        </p:txBody>
      </p:sp>
      <p:sp>
        <p:nvSpPr>
          <p:cNvPr id="19" name="Footer Placeholder 18"/>
          <p:cNvSpPr>
            <a:spLocks noGrp="1"/>
          </p:cNvSpPr>
          <p:nvPr>
            <p:ph type="ftr" sz="quarter" idx="11"/>
          </p:nvPr>
        </p:nvSpPr>
        <p:spPr/>
        <p:txBody>
          <a:bodyPr/>
          <a:lstStyle/>
          <a:p>
            <a:pPr>
              <a:defRPr/>
            </a:pPr>
            <a:endParaRPr lang="tr-TR"/>
          </a:p>
        </p:txBody>
      </p:sp>
      <p:sp>
        <p:nvSpPr>
          <p:cNvPr id="27" name="Slide Number Placeholder 26"/>
          <p:cNvSpPr>
            <a:spLocks noGrp="1"/>
          </p:cNvSpPr>
          <p:nvPr>
            <p:ph type="sldNum" sz="quarter" idx="12"/>
          </p:nvPr>
        </p:nvSpPr>
        <p:spPr/>
        <p:txBody>
          <a:bodyPr/>
          <a:lstStyle/>
          <a:p>
            <a:pPr>
              <a:defRPr/>
            </a:pPr>
            <a:fld id="{D729D090-7C8D-4117-BB1E-67E7C1AF10AF}"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fld id="{395A10D7-D33D-4D04-86FF-03E5EFB97FB5}" type="datetime1">
              <a:rPr lang="tr-TR" smtClean="0"/>
              <a:pPr>
                <a:defRPr/>
              </a:pPr>
              <a:t>27.08.2014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C41CEC7-1297-4D68-8F57-F40ABA041DF5}" type="slidenum">
              <a:rPr lang="tr-TR" smtClean="0"/>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fld id="{6BCD2CB7-D326-457D-9892-66461F43CCD8}" type="datetime1">
              <a:rPr lang="tr-TR" smtClean="0"/>
              <a:pPr>
                <a:defRPr/>
              </a:pPr>
              <a:t>27.08.2014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73219C28-6FF8-4196-9793-85C4D26ECC25}" type="slidenum">
              <a:rPr lang="tr-TR" smtClean="0"/>
              <a:pPr>
                <a:defRPr/>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pPr>
              <a:defRPr/>
            </a:pPr>
            <a:endParaRPr lang="tr-TR">
              <a:solidFill>
                <a:srgbClr val="DBF5F9">
                  <a:shade val="90000"/>
                </a:srgbClr>
              </a:solidFill>
            </a:endParaRPr>
          </a:p>
        </p:txBody>
      </p:sp>
      <p:sp>
        <p:nvSpPr>
          <p:cNvPr id="19" name="18 Altbilgi Yer Tutucusu"/>
          <p:cNvSpPr>
            <a:spLocks noGrp="1"/>
          </p:cNvSpPr>
          <p:nvPr>
            <p:ph type="ftr" sz="quarter" idx="11"/>
          </p:nvPr>
        </p:nvSpPr>
        <p:spPr/>
        <p:txBody>
          <a:bodyPr/>
          <a:lstStyle/>
          <a:p>
            <a:pPr>
              <a:defRPr/>
            </a:pPr>
            <a:r>
              <a:rPr lang="tr-TR" smtClean="0">
                <a:solidFill>
                  <a:srgbClr val="DBF5F9">
                    <a:shade val="90000"/>
                  </a:srgbClr>
                </a:solidFill>
              </a:rPr>
              <a:t>B.KESER - SGB</a:t>
            </a:r>
            <a:endParaRPr lang="tr-TR">
              <a:solidFill>
                <a:srgbClr val="DBF5F9">
                  <a:shade val="90000"/>
                </a:srgbClr>
              </a:solidFill>
            </a:endParaRPr>
          </a:p>
        </p:txBody>
      </p:sp>
      <p:sp>
        <p:nvSpPr>
          <p:cNvPr id="27" name="26 Slayt Numarası Yer Tutucusu"/>
          <p:cNvSpPr>
            <a:spLocks noGrp="1"/>
          </p:cNvSpPr>
          <p:nvPr>
            <p:ph type="sldNum" sz="quarter" idx="12"/>
          </p:nvPr>
        </p:nvSpPr>
        <p:spPr/>
        <p:txBody>
          <a:bodyPr/>
          <a:lstStyle/>
          <a:p>
            <a:pPr>
              <a:defRPr/>
            </a:pPr>
            <a:fld id="{FAEC37C0-2D89-4094-B59F-3705E42AB4B3}" type="slidenum">
              <a:rPr lang="tr-TR" smtClean="0">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xmlns="" val="2483109885"/>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873AF1F3-4FC4-47C4-B503-1C97E6EDFBF1}"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461542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pPr>
              <a:defRPr/>
            </a:pPr>
            <a:endParaRPr lang="tr-TR">
              <a:solidFill>
                <a:srgbClr val="DBF5F9">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DBF5F9">
                    <a:shade val="90000"/>
                  </a:srgbClr>
                </a:solidFill>
              </a:rPr>
              <a:t>B.KESER - SGB</a:t>
            </a:r>
            <a:endParaRPr lang="tr-TR">
              <a:solidFill>
                <a:srgbClr val="DBF5F9">
                  <a:shade val="90000"/>
                </a:srgbClr>
              </a:solidFill>
            </a:endParaRPr>
          </a:p>
        </p:txBody>
      </p:sp>
      <p:sp>
        <p:nvSpPr>
          <p:cNvPr id="6" name="5 Slayt Numarası Yer Tutucusu"/>
          <p:cNvSpPr>
            <a:spLocks noGrp="1"/>
          </p:cNvSpPr>
          <p:nvPr>
            <p:ph type="sldNum" sz="quarter" idx="12"/>
          </p:nvPr>
        </p:nvSpPr>
        <p:spPr/>
        <p:txBody>
          <a:bodyPr/>
          <a:lstStyle/>
          <a:p>
            <a:pPr>
              <a:defRPr/>
            </a:pPr>
            <a:fld id="{AF7A3B79-29D4-46B0-9E1A-C4146EDED7D4}" type="slidenum">
              <a:rPr lang="tr-TR" smtClean="0">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xmlns="" val="427182613"/>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7" name="6 Slayt Numarası Yer Tutucusu"/>
          <p:cNvSpPr>
            <a:spLocks noGrp="1"/>
          </p:cNvSpPr>
          <p:nvPr>
            <p:ph type="sldNum" sz="quarter" idx="12"/>
          </p:nvPr>
        </p:nvSpPr>
        <p:spPr/>
        <p:txBody>
          <a:bodyPr/>
          <a:lstStyle/>
          <a:p>
            <a:pPr>
              <a:defRPr/>
            </a:pPr>
            <a:fld id="{49A05F3C-C4DF-4F1D-909B-938AA85648B8}"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330824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8" name="7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9" name="8 Slayt Numarası Yer Tutucusu"/>
          <p:cNvSpPr>
            <a:spLocks noGrp="1"/>
          </p:cNvSpPr>
          <p:nvPr>
            <p:ph type="sldNum" sz="quarter" idx="12"/>
          </p:nvPr>
        </p:nvSpPr>
        <p:spPr/>
        <p:txBody>
          <a:bodyPr/>
          <a:lstStyle/>
          <a:p>
            <a:pPr>
              <a:defRPr/>
            </a:pPr>
            <a:fld id="{0E322597-0F21-4B8D-9FB9-F3394417D801}"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35857882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4" name="3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5" name="4 Slayt Numarası Yer Tutucusu"/>
          <p:cNvSpPr>
            <a:spLocks noGrp="1"/>
          </p:cNvSpPr>
          <p:nvPr>
            <p:ph type="sldNum" sz="quarter" idx="12"/>
          </p:nvPr>
        </p:nvSpPr>
        <p:spPr/>
        <p:txBody>
          <a:bodyPr/>
          <a:lstStyle/>
          <a:p>
            <a:pPr>
              <a:defRPr/>
            </a:pPr>
            <a:fld id="{81BC6402-4E69-4C37-96B8-3573894E7E42}"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151237771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3" name="2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4" name="3 Slayt Numarası Yer Tutucusu"/>
          <p:cNvSpPr>
            <a:spLocks noGrp="1"/>
          </p:cNvSpPr>
          <p:nvPr>
            <p:ph type="sldNum" sz="quarter" idx="12"/>
          </p:nvPr>
        </p:nvSpPr>
        <p:spPr/>
        <p:txBody>
          <a:bodyPr/>
          <a:lstStyle/>
          <a:p>
            <a:pPr>
              <a:defRPr/>
            </a:pPr>
            <a:fld id="{11CD448D-3AC1-4708-BD07-91DDA1C64D55}"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2331168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7" name="6 Slayt Numarası Yer Tutucusu"/>
          <p:cNvSpPr>
            <a:spLocks noGrp="1"/>
          </p:cNvSpPr>
          <p:nvPr>
            <p:ph type="sldNum" sz="quarter" idx="12"/>
          </p:nvPr>
        </p:nvSpPr>
        <p:spPr/>
        <p:txBody>
          <a:bodyPr/>
          <a:lstStyle/>
          <a:p>
            <a:pPr>
              <a:defRPr/>
            </a:pPr>
            <a:fld id="{7792AD2D-718B-4954-85C0-744DCF47BE27}"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4274024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pPr>
              <a:defRPr/>
            </a:pPr>
            <a:fld id="{A44752EE-5C85-4BB8-A00E-A09CE715E4FD}" type="datetime1">
              <a:rPr lang="tr-TR" smtClean="0"/>
              <a:pPr>
                <a:defRPr/>
              </a:pPr>
              <a:t>27.08.2014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FEED6105-C018-4EC7-8FA9-42BD2F62F2F5}" type="slidenum">
              <a:rPr lang="tr-TR" smtClean="0"/>
              <a:pPr>
                <a:defRPr/>
              </a:pPr>
              <a:t>‹#›</a:t>
            </a:fld>
            <a:endParaRPr lang="tr-T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7" name="6 Slayt Numarası Yer Tutucusu"/>
          <p:cNvSpPr>
            <a:spLocks noGrp="1"/>
          </p:cNvSpPr>
          <p:nvPr>
            <p:ph type="sldNum" sz="quarter" idx="12"/>
          </p:nvPr>
        </p:nvSpPr>
        <p:spPr>
          <a:xfrm>
            <a:off x="8077200" y="6356350"/>
            <a:ext cx="609600" cy="365125"/>
          </a:xfrm>
        </p:spPr>
        <p:txBody>
          <a:bodyPr/>
          <a:lstStyle/>
          <a:p>
            <a:pPr>
              <a:defRPr/>
            </a:pPr>
            <a:fld id="{09D91F9A-3E36-4BD7-842A-3C84870F71C9}" type="slidenum">
              <a:rPr lang="tr-TR" smtClean="0">
                <a:solidFill>
                  <a:srgbClr val="04617B">
                    <a:shade val="90000"/>
                  </a:srgbClr>
                </a:solidFill>
              </a:rPr>
              <a:pPr>
                <a:defRPr/>
              </a:pPr>
              <a:t>‹#›</a:t>
            </a:fld>
            <a:endParaRPr lang="tr-TR">
              <a:solidFill>
                <a:srgbClr val="04617B">
                  <a:shade val="90000"/>
                </a:srgbClr>
              </a:solidFill>
            </a:endParaRP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Tree>
    <p:extLst>
      <p:ext uri="{BB962C8B-B14F-4D97-AF65-F5344CB8AC3E}">
        <p14:creationId xmlns:p14="http://schemas.microsoft.com/office/powerpoint/2010/main" xmlns="" val="15161207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6F96606D-CC6B-49AF-A436-384F6245F5F9}"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10833511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650FA556-8D12-4E86-88FD-673149D794F5}"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17758190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pPr>
              <a:defRPr/>
            </a:pPr>
            <a:endParaRPr lang="tr-TR">
              <a:solidFill>
                <a:srgbClr val="DBF5F9">
                  <a:shade val="90000"/>
                </a:srgbClr>
              </a:solidFill>
            </a:endParaRPr>
          </a:p>
        </p:txBody>
      </p:sp>
      <p:sp>
        <p:nvSpPr>
          <p:cNvPr id="19" name="18 Altbilgi Yer Tutucusu"/>
          <p:cNvSpPr>
            <a:spLocks noGrp="1"/>
          </p:cNvSpPr>
          <p:nvPr>
            <p:ph type="ftr" sz="quarter" idx="11"/>
          </p:nvPr>
        </p:nvSpPr>
        <p:spPr/>
        <p:txBody>
          <a:bodyPr/>
          <a:lstStyle/>
          <a:p>
            <a:pPr>
              <a:defRPr/>
            </a:pPr>
            <a:r>
              <a:rPr lang="tr-TR" smtClean="0">
                <a:solidFill>
                  <a:srgbClr val="DBF5F9">
                    <a:shade val="90000"/>
                  </a:srgbClr>
                </a:solidFill>
              </a:rPr>
              <a:t>B.KESER - SGB</a:t>
            </a:r>
            <a:endParaRPr lang="tr-TR">
              <a:solidFill>
                <a:srgbClr val="DBF5F9">
                  <a:shade val="90000"/>
                </a:srgbClr>
              </a:solidFill>
            </a:endParaRPr>
          </a:p>
        </p:txBody>
      </p:sp>
      <p:sp>
        <p:nvSpPr>
          <p:cNvPr id="27" name="26 Slayt Numarası Yer Tutucusu"/>
          <p:cNvSpPr>
            <a:spLocks noGrp="1"/>
          </p:cNvSpPr>
          <p:nvPr>
            <p:ph type="sldNum" sz="quarter" idx="12"/>
          </p:nvPr>
        </p:nvSpPr>
        <p:spPr/>
        <p:txBody>
          <a:bodyPr/>
          <a:lstStyle/>
          <a:p>
            <a:pPr>
              <a:defRPr/>
            </a:pPr>
            <a:fld id="{FAEC37C0-2D89-4094-B59F-3705E42AB4B3}" type="slidenum">
              <a:rPr lang="tr-TR" smtClean="0">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xmlns="" val="104982601"/>
      </p:ext>
    </p:extLst>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873AF1F3-4FC4-47C4-B503-1C97E6EDFBF1}"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28979585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pPr>
              <a:defRPr/>
            </a:pPr>
            <a:endParaRPr lang="tr-TR">
              <a:solidFill>
                <a:srgbClr val="DBF5F9">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DBF5F9">
                    <a:shade val="90000"/>
                  </a:srgbClr>
                </a:solidFill>
              </a:rPr>
              <a:t>B.KESER - SGB</a:t>
            </a:r>
            <a:endParaRPr lang="tr-TR">
              <a:solidFill>
                <a:srgbClr val="DBF5F9">
                  <a:shade val="90000"/>
                </a:srgbClr>
              </a:solidFill>
            </a:endParaRPr>
          </a:p>
        </p:txBody>
      </p:sp>
      <p:sp>
        <p:nvSpPr>
          <p:cNvPr id="6" name="5 Slayt Numarası Yer Tutucusu"/>
          <p:cNvSpPr>
            <a:spLocks noGrp="1"/>
          </p:cNvSpPr>
          <p:nvPr>
            <p:ph type="sldNum" sz="quarter" idx="12"/>
          </p:nvPr>
        </p:nvSpPr>
        <p:spPr/>
        <p:txBody>
          <a:bodyPr/>
          <a:lstStyle/>
          <a:p>
            <a:pPr>
              <a:defRPr/>
            </a:pPr>
            <a:fld id="{AF7A3B79-29D4-46B0-9E1A-C4146EDED7D4}" type="slidenum">
              <a:rPr lang="tr-TR" smtClean="0">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xmlns="" val="1082818984"/>
      </p:ext>
    </p:extLst>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7" name="6 Slayt Numarası Yer Tutucusu"/>
          <p:cNvSpPr>
            <a:spLocks noGrp="1"/>
          </p:cNvSpPr>
          <p:nvPr>
            <p:ph type="sldNum" sz="quarter" idx="12"/>
          </p:nvPr>
        </p:nvSpPr>
        <p:spPr/>
        <p:txBody>
          <a:bodyPr/>
          <a:lstStyle/>
          <a:p>
            <a:pPr>
              <a:defRPr/>
            </a:pPr>
            <a:fld id="{49A05F3C-C4DF-4F1D-909B-938AA85648B8}"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28000538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8" name="7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9" name="8 Slayt Numarası Yer Tutucusu"/>
          <p:cNvSpPr>
            <a:spLocks noGrp="1"/>
          </p:cNvSpPr>
          <p:nvPr>
            <p:ph type="sldNum" sz="quarter" idx="12"/>
          </p:nvPr>
        </p:nvSpPr>
        <p:spPr/>
        <p:txBody>
          <a:bodyPr/>
          <a:lstStyle/>
          <a:p>
            <a:pPr>
              <a:defRPr/>
            </a:pPr>
            <a:fld id="{0E322597-0F21-4B8D-9FB9-F3394417D801}"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245533147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4" name="3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5" name="4 Slayt Numarası Yer Tutucusu"/>
          <p:cNvSpPr>
            <a:spLocks noGrp="1"/>
          </p:cNvSpPr>
          <p:nvPr>
            <p:ph type="sldNum" sz="quarter" idx="12"/>
          </p:nvPr>
        </p:nvSpPr>
        <p:spPr/>
        <p:txBody>
          <a:bodyPr/>
          <a:lstStyle/>
          <a:p>
            <a:pPr>
              <a:defRPr/>
            </a:pPr>
            <a:fld id="{81BC6402-4E69-4C37-96B8-3573894E7E42}"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8446660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3" name="2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4" name="3 Slayt Numarası Yer Tutucusu"/>
          <p:cNvSpPr>
            <a:spLocks noGrp="1"/>
          </p:cNvSpPr>
          <p:nvPr>
            <p:ph type="sldNum" sz="quarter" idx="12"/>
          </p:nvPr>
        </p:nvSpPr>
        <p:spPr/>
        <p:txBody>
          <a:bodyPr/>
          <a:lstStyle/>
          <a:p>
            <a:pPr>
              <a:defRPr/>
            </a:pPr>
            <a:fld id="{11CD448D-3AC1-4708-BD07-91DDA1C64D55}"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3571554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pPr>
              <a:defRPr/>
            </a:pPr>
            <a:fld id="{42161D82-C9D2-43F3-8287-3BFB2168DA5E}" type="datetime1">
              <a:rPr lang="tr-TR" smtClean="0"/>
              <a:pPr>
                <a:defRPr/>
              </a:pPr>
              <a:t>27.08.2014</a:t>
            </a:fld>
            <a:endParaRPr lang="tr-TR"/>
          </a:p>
        </p:txBody>
      </p:sp>
      <p:sp>
        <p:nvSpPr>
          <p:cNvPr id="5" name="Footer Placeholder 4"/>
          <p:cNvSpPr>
            <a:spLocks noGrp="1"/>
          </p:cNvSpPr>
          <p:nvPr>
            <p:ph type="ftr" sz="quarter" idx="11"/>
          </p:nvPr>
        </p:nvSpPr>
        <p:spPr/>
        <p:txBody>
          <a:bodyPr/>
          <a:lstStyle/>
          <a:p>
            <a:pPr>
              <a:defRPr/>
            </a:pPr>
            <a:endParaRPr lang="tr-TR"/>
          </a:p>
        </p:txBody>
      </p:sp>
      <p:sp>
        <p:nvSpPr>
          <p:cNvPr id="6" name="Slide Number Placeholder 5"/>
          <p:cNvSpPr>
            <a:spLocks noGrp="1"/>
          </p:cNvSpPr>
          <p:nvPr>
            <p:ph type="sldNum" sz="quarter" idx="12"/>
          </p:nvPr>
        </p:nvSpPr>
        <p:spPr/>
        <p:txBody>
          <a:bodyPr/>
          <a:lstStyle/>
          <a:p>
            <a:pPr>
              <a:defRPr/>
            </a:pPr>
            <a:fld id="{5C211180-291C-4041-864B-AAB008FAF957}" type="slidenum">
              <a:rPr lang="tr-TR" smtClean="0"/>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7" name="6 Slayt Numarası Yer Tutucusu"/>
          <p:cNvSpPr>
            <a:spLocks noGrp="1"/>
          </p:cNvSpPr>
          <p:nvPr>
            <p:ph type="sldNum" sz="quarter" idx="12"/>
          </p:nvPr>
        </p:nvSpPr>
        <p:spPr/>
        <p:txBody>
          <a:bodyPr/>
          <a:lstStyle/>
          <a:p>
            <a:pPr>
              <a:defRPr/>
            </a:pPr>
            <a:fld id="{7792AD2D-718B-4954-85C0-744DCF47BE27}"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105497459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7" name="6 Slayt Numarası Yer Tutucusu"/>
          <p:cNvSpPr>
            <a:spLocks noGrp="1"/>
          </p:cNvSpPr>
          <p:nvPr>
            <p:ph type="sldNum" sz="quarter" idx="12"/>
          </p:nvPr>
        </p:nvSpPr>
        <p:spPr>
          <a:xfrm>
            <a:off x="8077200" y="6356350"/>
            <a:ext cx="609600" cy="365125"/>
          </a:xfrm>
        </p:spPr>
        <p:txBody>
          <a:bodyPr/>
          <a:lstStyle/>
          <a:p>
            <a:pPr>
              <a:defRPr/>
            </a:pPr>
            <a:fld id="{09D91F9A-3E36-4BD7-842A-3C84870F71C9}" type="slidenum">
              <a:rPr lang="tr-TR" smtClean="0">
                <a:solidFill>
                  <a:srgbClr val="04617B">
                    <a:shade val="90000"/>
                  </a:srgbClr>
                </a:solidFill>
              </a:rPr>
              <a:pPr>
                <a:defRPr/>
              </a:pPr>
              <a:t>‹#›</a:t>
            </a:fld>
            <a:endParaRPr lang="tr-TR">
              <a:solidFill>
                <a:srgbClr val="04617B">
                  <a:shade val="90000"/>
                </a:srgbClr>
              </a:solidFill>
            </a:endParaRP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Tree>
    <p:extLst>
      <p:ext uri="{BB962C8B-B14F-4D97-AF65-F5344CB8AC3E}">
        <p14:creationId xmlns:p14="http://schemas.microsoft.com/office/powerpoint/2010/main" xmlns="" val="37213050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6F96606D-CC6B-49AF-A436-384F6245F5F9}"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213921784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650FA556-8D12-4E86-88FD-673149D794F5}"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214917184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pPr>
              <a:defRPr/>
            </a:pPr>
            <a:endParaRPr lang="tr-TR">
              <a:solidFill>
                <a:srgbClr val="DBF5F9">
                  <a:shade val="90000"/>
                </a:srgbClr>
              </a:solidFill>
            </a:endParaRPr>
          </a:p>
        </p:txBody>
      </p:sp>
      <p:sp>
        <p:nvSpPr>
          <p:cNvPr id="19" name="18 Altbilgi Yer Tutucusu"/>
          <p:cNvSpPr>
            <a:spLocks noGrp="1"/>
          </p:cNvSpPr>
          <p:nvPr>
            <p:ph type="ftr" sz="quarter" idx="11"/>
          </p:nvPr>
        </p:nvSpPr>
        <p:spPr/>
        <p:txBody>
          <a:bodyPr/>
          <a:lstStyle/>
          <a:p>
            <a:pPr>
              <a:defRPr/>
            </a:pPr>
            <a:r>
              <a:rPr lang="tr-TR" smtClean="0">
                <a:solidFill>
                  <a:srgbClr val="DBF5F9">
                    <a:shade val="90000"/>
                  </a:srgbClr>
                </a:solidFill>
              </a:rPr>
              <a:t>B.KESER - SGB</a:t>
            </a:r>
            <a:endParaRPr lang="tr-TR">
              <a:solidFill>
                <a:srgbClr val="DBF5F9">
                  <a:shade val="90000"/>
                </a:srgbClr>
              </a:solidFill>
            </a:endParaRPr>
          </a:p>
        </p:txBody>
      </p:sp>
      <p:sp>
        <p:nvSpPr>
          <p:cNvPr id="27" name="26 Slayt Numarası Yer Tutucusu"/>
          <p:cNvSpPr>
            <a:spLocks noGrp="1"/>
          </p:cNvSpPr>
          <p:nvPr>
            <p:ph type="sldNum" sz="quarter" idx="12"/>
          </p:nvPr>
        </p:nvSpPr>
        <p:spPr/>
        <p:txBody>
          <a:bodyPr/>
          <a:lstStyle/>
          <a:p>
            <a:pPr>
              <a:defRPr/>
            </a:pPr>
            <a:fld id="{FAEC37C0-2D89-4094-B59F-3705E42AB4B3}" type="slidenum">
              <a:rPr lang="tr-TR" smtClean="0">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xmlns="" val="2727848352"/>
      </p:ext>
    </p:extLst>
  </p:cSld>
  <p:clrMapOvr>
    <a:overrideClrMapping bg1="dk1" tx1="lt1" bg2="dk2" tx2="lt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873AF1F3-4FC4-47C4-B503-1C97E6EDFBF1}"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384799166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pPr>
              <a:defRPr/>
            </a:pPr>
            <a:endParaRPr lang="tr-TR">
              <a:solidFill>
                <a:srgbClr val="DBF5F9">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DBF5F9">
                    <a:shade val="90000"/>
                  </a:srgbClr>
                </a:solidFill>
              </a:rPr>
              <a:t>B.KESER - SGB</a:t>
            </a:r>
            <a:endParaRPr lang="tr-TR">
              <a:solidFill>
                <a:srgbClr val="DBF5F9">
                  <a:shade val="90000"/>
                </a:srgbClr>
              </a:solidFill>
            </a:endParaRPr>
          </a:p>
        </p:txBody>
      </p:sp>
      <p:sp>
        <p:nvSpPr>
          <p:cNvPr id="6" name="5 Slayt Numarası Yer Tutucusu"/>
          <p:cNvSpPr>
            <a:spLocks noGrp="1"/>
          </p:cNvSpPr>
          <p:nvPr>
            <p:ph type="sldNum" sz="quarter" idx="12"/>
          </p:nvPr>
        </p:nvSpPr>
        <p:spPr/>
        <p:txBody>
          <a:bodyPr/>
          <a:lstStyle/>
          <a:p>
            <a:pPr>
              <a:defRPr/>
            </a:pPr>
            <a:fld id="{AF7A3B79-29D4-46B0-9E1A-C4146EDED7D4}" type="slidenum">
              <a:rPr lang="tr-TR" smtClean="0">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xmlns="" val="735917237"/>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7" name="6 Slayt Numarası Yer Tutucusu"/>
          <p:cNvSpPr>
            <a:spLocks noGrp="1"/>
          </p:cNvSpPr>
          <p:nvPr>
            <p:ph type="sldNum" sz="quarter" idx="12"/>
          </p:nvPr>
        </p:nvSpPr>
        <p:spPr/>
        <p:txBody>
          <a:bodyPr/>
          <a:lstStyle/>
          <a:p>
            <a:pPr>
              <a:defRPr/>
            </a:pPr>
            <a:fld id="{49A05F3C-C4DF-4F1D-909B-938AA85648B8}"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179029993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8" name="7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9" name="8 Slayt Numarası Yer Tutucusu"/>
          <p:cNvSpPr>
            <a:spLocks noGrp="1"/>
          </p:cNvSpPr>
          <p:nvPr>
            <p:ph type="sldNum" sz="quarter" idx="12"/>
          </p:nvPr>
        </p:nvSpPr>
        <p:spPr/>
        <p:txBody>
          <a:bodyPr/>
          <a:lstStyle/>
          <a:p>
            <a:pPr>
              <a:defRPr/>
            </a:pPr>
            <a:fld id="{0E322597-0F21-4B8D-9FB9-F3394417D801}"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40221375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4" name="3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5" name="4 Slayt Numarası Yer Tutucusu"/>
          <p:cNvSpPr>
            <a:spLocks noGrp="1"/>
          </p:cNvSpPr>
          <p:nvPr>
            <p:ph type="sldNum" sz="quarter" idx="12"/>
          </p:nvPr>
        </p:nvSpPr>
        <p:spPr/>
        <p:txBody>
          <a:bodyPr/>
          <a:lstStyle/>
          <a:p>
            <a:pPr>
              <a:defRPr/>
            </a:pPr>
            <a:fld id="{81BC6402-4E69-4C37-96B8-3573894E7E42}"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13369626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pPr>
              <a:defRPr/>
            </a:pPr>
            <a:fld id="{C8037730-E2F7-424F-A9CA-0CBBDFDD540A}" type="datetime1">
              <a:rPr lang="tr-TR" smtClean="0"/>
              <a:pPr>
                <a:defRPr/>
              </a:pPr>
              <a:t>27.08.2014</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CADD2B91-B18D-4448-8775-408E835F5E2D}" type="slidenum">
              <a:rPr lang="tr-TR" smtClean="0"/>
              <a:pPr>
                <a:defRPr/>
              </a:pPr>
              <a:t>‹#›</a:t>
            </a:fld>
            <a:endParaRPr lang="tr-T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3" name="2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4" name="3 Slayt Numarası Yer Tutucusu"/>
          <p:cNvSpPr>
            <a:spLocks noGrp="1"/>
          </p:cNvSpPr>
          <p:nvPr>
            <p:ph type="sldNum" sz="quarter" idx="12"/>
          </p:nvPr>
        </p:nvSpPr>
        <p:spPr/>
        <p:txBody>
          <a:bodyPr/>
          <a:lstStyle/>
          <a:p>
            <a:pPr>
              <a:defRPr/>
            </a:pPr>
            <a:fld id="{11CD448D-3AC1-4708-BD07-91DDA1C64D55}"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244444612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7" name="6 Slayt Numarası Yer Tutucusu"/>
          <p:cNvSpPr>
            <a:spLocks noGrp="1"/>
          </p:cNvSpPr>
          <p:nvPr>
            <p:ph type="sldNum" sz="quarter" idx="12"/>
          </p:nvPr>
        </p:nvSpPr>
        <p:spPr/>
        <p:txBody>
          <a:bodyPr/>
          <a:lstStyle/>
          <a:p>
            <a:pPr>
              <a:defRPr/>
            </a:pPr>
            <a:fld id="{7792AD2D-718B-4954-85C0-744DCF47BE27}"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245144693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7" name="6 Slayt Numarası Yer Tutucusu"/>
          <p:cNvSpPr>
            <a:spLocks noGrp="1"/>
          </p:cNvSpPr>
          <p:nvPr>
            <p:ph type="sldNum" sz="quarter" idx="12"/>
          </p:nvPr>
        </p:nvSpPr>
        <p:spPr>
          <a:xfrm>
            <a:off x="8077200" y="6356350"/>
            <a:ext cx="609600" cy="365125"/>
          </a:xfrm>
        </p:spPr>
        <p:txBody>
          <a:bodyPr/>
          <a:lstStyle/>
          <a:p>
            <a:pPr>
              <a:defRPr/>
            </a:pPr>
            <a:fld id="{09D91F9A-3E36-4BD7-842A-3C84870F71C9}" type="slidenum">
              <a:rPr lang="tr-TR" smtClean="0">
                <a:solidFill>
                  <a:srgbClr val="04617B">
                    <a:shade val="90000"/>
                  </a:srgbClr>
                </a:solidFill>
              </a:rPr>
              <a:pPr>
                <a:defRPr/>
              </a:pPr>
              <a:t>‹#›</a:t>
            </a:fld>
            <a:endParaRPr lang="tr-TR">
              <a:solidFill>
                <a:srgbClr val="04617B">
                  <a:shade val="90000"/>
                </a:srgbClr>
              </a:solidFill>
            </a:endParaRP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Tree>
    <p:extLst>
      <p:ext uri="{BB962C8B-B14F-4D97-AF65-F5344CB8AC3E}">
        <p14:creationId xmlns:p14="http://schemas.microsoft.com/office/powerpoint/2010/main" xmlns="" val="286152562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6F96606D-CC6B-49AF-A436-384F6245F5F9}"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363704816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650FA556-8D12-4E86-88FD-673149D794F5}"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29077069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pPr>
              <a:defRPr/>
            </a:pPr>
            <a:endParaRPr lang="tr-TR">
              <a:solidFill>
                <a:srgbClr val="DBF5F9">
                  <a:shade val="90000"/>
                </a:srgbClr>
              </a:solidFill>
            </a:endParaRPr>
          </a:p>
        </p:txBody>
      </p:sp>
      <p:sp>
        <p:nvSpPr>
          <p:cNvPr id="19" name="18 Altbilgi Yer Tutucusu"/>
          <p:cNvSpPr>
            <a:spLocks noGrp="1"/>
          </p:cNvSpPr>
          <p:nvPr>
            <p:ph type="ftr" sz="quarter" idx="11"/>
          </p:nvPr>
        </p:nvSpPr>
        <p:spPr/>
        <p:txBody>
          <a:bodyPr/>
          <a:lstStyle/>
          <a:p>
            <a:pPr>
              <a:defRPr/>
            </a:pPr>
            <a:r>
              <a:rPr lang="tr-TR" smtClean="0">
                <a:solidFill>
                  <a:srgbClr val="DBF5F9">
                    <a:shade val="90000"/>
                  </a:srgbClr>
                </a:solidFill>
              </a:rPr>
              <a:t>B.KESER - SGB</a:t>
            </a:r>
            <a:endParaRPr lang="tr-TR">
              <a:solidFill>
                <a:srgbClr val="DBF5F9">
                  <a:shade val="90000"/>
                </a:srgbClr>
              </a:solidFill>
            </a:endParaRPr>
          </a:p>
        </p:txBody>
      </p:sp>
      <p:sp>
        <p:nvSpPr>
          <p:cNvPr id="27" name="26 Slayt Numarası Yer Tutucusu"/>
          <p:cNvSpPr>
            <a:spLocks noGrp="1"/>
          </p:cNvSpPr>
          <p:nvPr>
            <p:ph type="sldNum" sz="quarter" idx="12"/>
          </p:nvPr>
        </p:nvSpPr>
        <p:spPr/>
        <p:txBody>
          <a:bodyPr/>
          <a:lstStyle/>
          <a:p>
            <a:pPr>
              <a:defRPr/>
            </a:pPr>
            <a:fld id="{FAEC37C0-2D89-4094-B59F-3705E42AB4B3}" type="slidenum">
              <a:rPr lang="tr-TR" smtClean="0">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xmlns="" val="617238297"/>
      </p:ext>
    </p:extLst>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873AF1F3-4FC4-47C4-B503-1C97E6EDFBF1}"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13325683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pPr>
              <a:defRPr/>
            </a:pPr>
            <a:endParaRPr lang="tr-TR">
              <a:solidFill>
                <a:srgbClr val="DBF5F9">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DBF5F9">
                    <a:shade val="90000"/>
                  </a:srgbClr>
                </a:solidFill>
              </a:rPr>
              <a:t>B.KESER - SGB</a:t>
            </a:r>
            <a:endParaRPr lang="tr-TR">
              <a:solidFill>
                <a:srgbClr val="DBF5F9">
                  <a:shade val="90000"/>
                </a:srgbClr>
              </a:solidFill>
            </a:endParaRPr>
          </a:p>
        </p:txBody>
      </p:sp>
      <p:sp>
        <p:nvSpPr>
          <p:cNvPr id="6" name="5 Slayt Numarası Yer Tutucusu"/>
          <p:cNvSpPr>
            <a:spLocks noGrp="1"/>
          </p:cNvSpPr>
          <p:nvPr>
            <p:ph type="sldNum" sz="quarter" idx="12"/>
          </p:nvPr>
        </p:nvSpPr>
        <p:spPr/>
        <p:txBody>
          <a:bodyPr/>
          <a:lstStyle/>
          <a:p>
            <a:pPr>
              <a:defRPr/>
            </a:pPr>
            <a:fld id="{AF7A3B79-29D4-46B0-9E1A-C4146EDED7D4}" type="slidenum">
              <a:rPr lang="tr-TR" smtClean="0">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xmlns="" val="1031921912"/>
      </p:ext>
    </p:extLst>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7" name="6 Slayt Numarası Yer Tutucusu"/>
          <p:cNvSpPr>
            <a:spLocks noGrp="1"/>
          </p:cNvSpPr>
          <p:nvPr>
            <p:ph type="sldNum" sz="quarter" idx="12"/>
          </p:nvPr>
        </p:nvSpPr>
        <p:spPr/>
        <p:txBody>
          <a:bodyPr/>
          <a:lstStyle/>
          <a:p>
            <a:pPr>
              <a:defRPr/>
            </a:pPr>
            <a:fld id="{49A05F3C-C4DF-4F1D-909B-938AA85648B8}"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418349793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8" name="7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9" name="8 Slayt Numarası Yer Tutucusu"/>
          <p:cNvSpPr>
            <a:spLocks noGrp="1"/>
          </p:cNvSpPr>
          <p:nvPr>
            <p:ph type="sldNum" sz="quarter" idx="12"/>
          </p:nvPr>
        </p:nvSpPr>
        <p:spPr/>
        <p:txBody>
          <a:bodyPr/>
          <a:lstStyle/>
          <a:p>
            <a:pPr>
              <a:defRPr/>
            </a:pPr>
            <a:fld id="{0E322597-0F21-4B8D-9FB9-F3394417D801}"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3148058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pPr>
              <a:defRPr/>
            </a:pPr>
            <a:fld id="{A973AE98-08CE-4A17-992A-9268E1509BC2}" type="datetime1">
              <a:rPr lang="tr-TR" smtClean="0"/>
              <a:pPr>
                <a:defRPr/>
              </a:pPr>
              <a:t>27.08.2014</a:t>
            </a:fld>
            <a:endParaRPr lang="tr-TR"/>
          </a:p>
        </p:txBody>
      </p:sp>
      <p:sp>
        <p:nvSpPr>
          <p:cNvPr id="8" name="Footer Placeholder 7"/>
          <p:cNvSpPr>
            <a:spLocks noGrp="1"/>
          </p:cNvSpPr>
          <p:nvPr>
            <p:ph type="ftr" sz="quarter" idx="11"/>
          </p:nvPr>
        </p:nvSpPr>
        <p:spPr/>
        <p:txBody>
          <a:bodyPr/>
          <a:lstStyle/>
          <a:p>
            <a:pPr>
              <a:defRPr/>
            </a:pPr>
            <a:endParaRPr lang="tr-TR"/>
          </a:p>
        </p:txBody>
      </p:sp>
      <p:sp>
        <p:nvSpPr>
          <p:cNvPr id="9" name="Slide Number Placeholder 8"/>
          <p:cNvSpPr>
            <a:spLocks noGrp="1"/>
          </p:cNvSpPr>
          <p:nvPr>
            <p:ph type="sldNum" sz="quarter" idx="12"/>
          </p:nvPr>
        </p:nvSpPr>
        <p:spPr/>
        <p:txBody>
          <a:bodyPr/>
          <a:lstStyle/>
          <a:p>
            <a:pPr>
              <a:defRPr/>
            </a:pPr>
            <a:fld id="{2D98C2F5-8DE7-4700-811A-132565E2C25D}" type="slidenum">
              <a:rPr lang="tr-TR" smtClean="0"/>
              <a:pPr>
                <a:defRPr/>
              </a:pPr>
              <a:t>‹#›</a:t>
            </a:fld>
            <a:endParaRPr lang="tr-T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4" name="3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5" name="4 Slayt Numarası Yer Tutucusu"/>
          <p:cNvSpPr>
            <a:spLocks noGrp="1"/>
          </p:cNvSpPr>
          <p:nvPr>
            <p:ph type="sldNum" sz="quarter" idx="12"/>
          </p:nvPr>
        </p:nvSpPr>
        <p:spPr/>
        <p:txBody>
          <a:bodyPr/>
          <a:lstStyle/>
          <a:p>
            <a:pPr>
              <a:defRPr/>
            </a:pPr>
            <a:fld id="{81BC6402-4E69-4C37-96B8-3573894E7E42}"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71113042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3" name="2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4" name="3 Slayt Numarası Yer Tutucusu"/>
          <p:cNvSpPr>
            <a:spLocks noGrp="1"/>
          </p:cNvSpPr>
          <p:nvPr>
            <p:ph type="sldNum" sz="quarter" idx="12"/>
          </p:nvPr>
        </p:nvSpPr>
        <p:spPr/>
        <p:txBody>
          <a:bodyPr/>
          <a:lstStyle/>
          <a:p>
            <a:pPr>
              <a:defRPr/>
            </a:pPr>
            <a:fld id="{11CD448D-3AC1-4708-BD07-91DDA1C64D55}"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118653224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7" name="6 Slayt Numarası Yer Tutucusu"/>
          <p:cNvSpPr>
            <a:spLocks noGrp="1"/>
          </p:cNvSpPr>
          <p:nvPr>
            <p:ph type="sldNum" sz="quarter" idx="12"/>
          </p:nvPr>
        </p:nvSpPr>
        <p:spPr/>
        <p:txBody>
          <a:bodyPr/>
          <a:lstStyle/>
          <a:p>
            <a:pPr>
              <a:defRPr/>
            </a:pPr>
            <a:fld id="{7792AD2D-718B-4954-85C0-744DCF47BE27}"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4229697537"/>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7" name="6 Slayt Numarası Yer Tutucusu"/>
          <p:cNvSpPr>
            <a:spLocks noGrp="1"/>
          </p:cNvSpPr>
          <p:nvPr>
            <p:ph type="sldNum" sz="quarter" idx="12"/>
          </p:nvPr>
        </p:nvSpPr>
        <p:spPr>
          <a:xfrm>
            <a:off x="8077200" y="6356350"/>
            <a:ext cx="609600" cy="365125"/>
          </a:xfrm>
        </p:spPr>
        <p:txBody>
          <a:bodyPr/>
          <a:lstStyle/>
          <a:p>
            <a:pPr>
              <a:defRPr/>
            </a:pPr>
            <a:fld id="{09D91F9A-3E36-4BD7-842A-3C84870F71C9}" type="slidenum">
              <a:rPr lang="tr-TR" smtClean="0">
                <a:solidFill>
                  <a:srgbClr val="04617B">
                    <a:shade val="90000"/>
                  </a:srgbClr>
                </a:solidFill>
              </a:rPr>
              <a:pPr>
                <a:defRPr/>
              </a:pPr>
              <a:t>‹#›</a:t>
            </a:fld>
            <a:endParaRPr lang="tr-TR">
              <a:solidFill>
                <a:srgbClr val="04617B">
                  <a:shade val="90000"/>
                </a:srgbClr>
              </a:solidFill>
            </a:endParaRP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Tree>
    <p:extLst>
      <p:ext uri="{BB962C8B-B14F-4D97-AF65-F5344CB8AC3E}">
        <p14:creationId xmlns:p14="http://schemas.microsoft.com/office/powerpoint/2010/main" xmlns="" val="360864480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6F96606D-CC6B-49AF-A436-384F6245F5F9}"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26526609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650FA556-8D12-4E86-88FD-673149D794F5}"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263058891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pPr>
              <a:defRPr/>
            </a:pPr>
            <a:endParaRPr lang="tr-TR">
              <a:solidFill>
                <a:srgbClr val="DBF5F9">
                  <a:shade val="90000"/>
                </a:srgbClr>
              </a:solidFill>
            </a:endParaRPr>
          </a:p>
        </p:txBody>
      </p:sp>
      <p:sp>
        <p:nvSpPr>
          <p:cNvPr id="19" name="18 Altbilgi Yer Tutucusu"/>
          <p:cNvSpPr>
            <a:spLocks noGrp="1"/>
          </p:cNvSpPr>
          <p:nvPr>
            <p:ph type="ftr" sz="quarter" idx="11"/>
          </p:nvPr>
        </p:nvSpPr>
        <p:spPr/>
        <p:txBody>
          <a:bodyPr/>
          <a:lstStyle/>
          <a:p>
            <a:pPr>
              <a:defRPr/>
            </a:pPr>
            <a:r>
              <a:rPr lang="tr-TR" smtClean="0">
                <a:solidFill>
                  <a:srgbClr val="DBF5F9">
                    <a:shade val="90000"/>
                  </a:srgbClr>
                </a:solidFill>
              </a:rPr>
              <a:t>B.KESER - SGB</a:t>
            </a:r>
            <a:endParaRPr lang="tr-TR">
              <a:solidFill>
                <a:srgbClr val="DBF5F9">
                  <a:shade val="90000"/>
                </a:srgbClr>
              </a:solidFill>
            </a:endParaRPr>
          </a:p>
        </p:txBody>
      </p:sp>
      <p:sp>
        <p:nvSpPr>
          <p:cNvPr id="27" name="26 Slayt Numarası Yer Tutucusu"/>
          <p:cNvSpPr>
            <a:spLocks noGrp="1"/>
          </p:cNvSpPr>
          <p:nvPr>
            <p:ph type="sldNum" sz="quarter" idx="12"/>
          </p:nvPr>
        </p:nvSpPr>
        <p:spPr/>
        <p:txBody>
          <a:bodyPr/>
          <a:lstStyle/>
          <a:p>
            <a:pPr>
              <a:defRPr/>
            </a:pPr>
            <a:fld id="{FAEC37C0-2D89-4094-B59F-3705E42AB4B3}" type="slidenum">
              <a:rPr lang="tr-TR" smtClean="0">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xmlns="" val="2342346792"/>
      </p:ext>
    </p:extLst>
  </p:cSld>
  <p:clrMapOvr>
    <a:overrideClrMapping bg1="dk1" tx1="lt1" bg2="dk2" tx2="lt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873AF1F3-4FC4-47C4-B503-1C97E6EDFBF1}"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9801018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pPr>
              <a:defRPr/>
            </a:pPr>
            <a:endParaRPr lang="tr-TR">
              <a:solidFill>
                <a:srgbClr val="DBF5F9">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DBF5F9">
                    <a:shade val="90000"/>
                  </a:srgbClr>
                </a:solidFill>
              </a:rPr>
              <a:t>B.KESER - SGB</a:t>
            </a:r>
            <a:endParaRPr lang="tr-TR">
              <a:solidFill>
                <a:srgbClr val="DBF5F9">
                  <a:shade val="90000"/>
                </a:srgbClr>
              </a:solidFill>
            </a:endParaRPr>
          </a:p>
        </p:txBody>
      </p:sp>
      <p:sp>
        <p:nvSpPr>
          <p:cNvPr id="6" name="5 Slayt Numarası Yer Tutucusu"/>
          <p:cNvSpPr>
            <a:spLocks noGrp="1"/>
          </p:cNvSpPr>
          <p:nvPr>
            <p:ph type="sldNum" sz="quarter" idx="12"/>
          </p:nvPr>
        </p:nvSpPr>
        <p:spPr/>
        <p:txBody>
          <a:bodyPr/>
          <a:lstStyle/>
          <a:p>
            <a:pPr>
              <a:defRPr/>
            </a:pPr>
            <a:fld id="{AF7A3B79-29D4-46B0-9E1A-C4146EDED7D4}" type="slidenum">
              <a:rPr lang="tr-TR" smtClean="0">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xmlns="" val="3024106973"/>
      </p:ext>
    </p:extLst>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7" name="6 Slayt Numarası Yer Tutucusu"/>
          <p:cNvSpPr>
            <a:spLocks noGrp="1"/>
          </p:cNvSpPr>
          <p:nvPr>
            <p:ph type="sldNum" sz="quarter" idx="12"/>
          </p:nvPr>
        </p:nvSpPr>
        <p:spPr/>
        <p:txBody>
          <a:bodyPr/>
          <a:lstStyle/>
          <a:p>
            <a:pPr>
              <a:defRPr/>
            </a:pPr>
            <a:fld id="{49A05F3C-C4DF-4F1D-909B-938AA85648B8}"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18338473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pPr>
              <a:defRPr/>
            </a:pPr>
            <a:fld id="{BE2B9B99-E7C2-4206-ADEF-8192084F21A3}" type="datetime1">
              <a:rPr lang="tr-TR" smtClean="0"/>
              <a:pPr>
                <a:defRPr/>
              </a:pPr>
              <a:t>27.08.2014</a:t>
            </a:fld>
            <a:endParaRPr lang="tr-TR"/>
          </a:p>
        </p:txBody>
      </p:sp>
      <p:sp>
        <p:nvSpPr>
          <p:cNvPr id="4" name="Footer Placeholder 3"/>
          <p:cNvSpPr>
            <a:spLocks noGrp="1"/>
          </p:cNvSpPr>
          <p:nvPr>
            <p:ph type="ftr" sz="quarter" idx="11"/>
          </p:nvPr>
        </p:nvSpPr>
        <p:spPr/>
        <p:txBody>
          <a:bodyPr/>
          <a:lstStyle/>
          <a:p>
            <a:pPr>
              <a:defRPr/>
            </a:pPr>
            <a:endParaRPr lang="tr-TR"/>
          </a:p>
        </p:txBody>
      </p:sp>
      <p:sp>
        <p:nvSpPr>
          <p:cNvPr id="5" name="Slide Number Placeholder 4"/>
          <p:cNvSpPr>
            <a:spLocks noGrp="1"/>
          </p:cNvSpPr>
          <p:nvPr>
            <p:ph type="sldNum" sz="quarter" idx="12"/>
          </p:nvPr>
        </p:nvSpPr>
        <p:spPr/>
        <p:txBody>
          <a:bodyPr/>
          <a:lstStyle/>
          <a:p>
            <a:pPr>
              <a:defRPr/>
            </a:pPr>
            <a:fld id="{449A2D72-CB06-4C68-B8D1-9E9343FFD9FF}" type="slidenum">
              <a:rPr lang="tr-TR" smtClean="0"/>
              <a:pPr>
                <a:defRPr/>
              </a:pPr>
              <a:t>‹#›</a:t>
            </a:fld>
            <a:endParaRPr lang="tr-T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8" name="7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9" name="8 Slayt Numarası Yer Tutucusu"/>
          <p:cNvSpPr>
            <a:spLocks noGrp="1"/>
          </p:cNvSpPr>
          <p:nvPr>
            <p:ph type="sldNum" sz="quarter" idx="12"/>
          </p:nvPr>
        </p:nvSpPr>
        <p:spPr/>
        <p:txBody>
          <a:bodyPr/>
          <a:lstStyle/>
          <a:p>
            <a:pPr>
              <a:defRPr/>
            </a:pPr>
            <a:fld id="{0E322597-0F21-4B8D-9FB9-F3394417D801}"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76808552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4" name="3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5" name="4 Slayt Numarası Yer Tutucusu"/>
          <p:cNvSpPr>
            <a:spLocks noGrp="1"/>
          </p:cNvSpPr>
          <p:nvPr>
            <p:ph type="sldNum" sz="quarter" idx="12"/>
          </p:nvPr>
        </p:nvSpPr>
        <p:spPr/>
        <p:txBody>
          <a:bodyPr/>
          <a:lstStyle/>
          <a:p>
            <a:pPr>
              <a:defRPr/>
            </a:pPr>
            <a:fld id="{81BC6402-4E69-4C37-96B8-3573894E7E42}"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351982027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3" name="2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4" name="3 Slayt Numarası Yer Tutucusu"/>
          <p:cNvSpPr>
            <a:spLocks noGrp="1"/>
          </p:cNvSpPr>
          <p:nvPr>
            <p:ph type="sldNum" sz="quarter" idx="12"/>
          </p:nvPr>
        </p:nvSpPr>
        <p:spPr/>
        <p:txBody>
          <a:bodyPr/>
          <a:lstStyle/>
          <a:p>
            <a:pPr>
              <a:defRPr/>
            </a:pPr>
            <a:fld id="{11CD448D-3AC1-4708-BD07-91DDA1C64D55}"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397211967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7" name="6 Slayt Numarası Yer Tutucusu"/>
          <p:cNvSpPr>
            <a:spLocks noGrp="1"/>
          </p:cNvSpPr>
          <p:nvPr>
            <p:ph type="sldNum" sz="quarter" idx="12"/>
          </p:nvPr>
        </p:nvSpPr>
        <p:spPr/>
        <p:txBody>
          <a:bodyPr/>
          <a:lstStyle/>
          <a:p>
            <a:pPr>
              <a:defRPr/>
            </a:pPr>
            <a:fld id="{7792AD2D-718B-4954-85C0-744DCF47BE27}"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278946597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7" name="6 Slayt Numarası Yer Tutucusu"/>
          <p:cNvSpPr>
            <a:spLocks noGrp="1"/>
          </p:cNvSpPr>
          <p:nvPr>
            <p:ph type="sldNum" sz="quarter" idx="12"/>
          </p:nvPr>
        </p:nvSpPr>
        <p:spPr>
          <a:xfrm>
            <a:off x="8077200" y="6356350"/>
            <a:ext cx="609600" cy="365125"/>
          </a:xfrm>
        </p:spPr>
        <p:txBody>
          <a:bodyPr/>
          <a:lstStyle/>
          <a:p>
            <a:pPr>
              <a:defRPr/>
            </a:pPr>
            <a:fld id="{09D91F9A-3E36-4BD7-842A-3C84870F71C9}" type="slidenum">
              <a:rPr lang="tr-TR" smtClean="0">
                <a:solidFill>
                  <a:srgbClr val="04617B">
                    <a:shade val="90000"/>
                  </a:srgbClr>
                </a:solidFill>
              </a:rPr>
              <a:pPr>
                <a:defRPr/>
              </a:pPr>
              <a:t>‹#›</a:t>
            </a:fld>
            <a:endParaRPr lang="tr-TR">
              <a:solidFill>
                <a:srgbClr val="04617B">
                  <a:shade val="90000"/>
                </a:srgbClr>
              </a:solidFill>
            </a:endParaRP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Tree>
    <p:extLst>
      <p:ext uri="{BB962C8B-B14F-4D97-AF65-F5344CB8AC3E}">
        <p14:creationId xmlns:p14="http://schemas.microsoft.com/office/powerpoint/2010/main" xmlns="" val="103191324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6F96606D-CC6B-49AF-A436-384F6245F5F9}"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3901902775"/>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650FA556-8D12-4E86-88FD-673149D794F5}"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105503184"/>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pPr>
              <a:defRPr/>
            </a:pPr>
            <a:endParaRPr lang="tr-TR">
              <a:solidFill>
                <a:srgbClr val="DBF5F9">
                  <a:shade val="90000"/>
                </a:srgbClr>
              </a:solidFill>
            </a:endParaRPr>
          </a:p>
        </p:txBody>
      </p:sp>
      <p:sp>
        <p:nvSpPr>
          <p:cNvPr id="19" name="18 Altbilgi Yer Tutucusu"/>
          <p:cNvSpPr>
            <a:spLocks noGrp="1"/>
          </p:cNvSpPr>
          <p:nvPr>
            <p:ph type="ftr" sz="quarter" idx="11"/>
          </p:nvPr>
        </p:nvSpPr>
        <p:spPr/>
        <p:txBody>
          <a:bodyPr/>
          <a:lstStyle/>
          <a:p>
            <a:pPr>
              <a:defRPr/>
            </a:pPr>
            <a:r>
              <a:rPr lang="tr-TR" smtClean="0">
                <a:solidFill>
                  <a:srgbClr val="DBF5F9">
                    <a:shade val="90000"/>
                  </a:srgbClr>
                </a:solidFill>
              </a:rPr>
              <a:t>B.KESER - SGB</a:t>
            </a:r>
            <a:endParaRPr lang="tr-TR">
              <a:solidFill>
                <a:srgbClr val="DBF5F9">
                  <a:shade val="90000"/>
                </a:srgbClr>
              </a:solidFill>
            </a:endParaRPr>
          </a:p>
        </p:txBody>
      </p:sp>
      <p:sp>
        <p:nvSpPr>
          <p:cNvPr id="27" name="26 Slayt Numarası Yer Tutucusu"/>
          <p:cNvSpPr>
            <a:spLocks noGrp="1"/>
          </p:cNvSpPr>
          <p:nvPr>
            <p:ph type="sldNum" sz="quarter" idx="12"/>
          </p:nvPr>
        </p:nvSpPr>
        <p:spPr/>
        <p:txBody>
          <a:bodyPr/>
          <a:lstStyle/>
          <a:p>
            <a:pPr>
              <a:defRPr/>
            </a:pPr>
            <a:fld id="{FAEC37C0-2D89-4094-B59F-3705E42AB4B3}" type="slidenum">
              <a:rPr lang="tr-TR" smtClean="0">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xmlns="" val="199823830"/>
      </p:ext>
    </p:extLst>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873AF1F3-4FC4-47C4-B503-1C97E6EDFBF1}"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272624662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pPr>
              <a:defRPr/>
            </a:pPr>
            <a:endParaRPr lang="tr-TR">
              <a:solidFill>
                <a:srgbClr val="DBF5F9">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DBF5F9">
                    <a:shade val="90000"/>
                  </a:srgbClr>
                </a:solidFill>
              </a:rPr>
              <a:t>B.KESER - SGB</a:t>
            </a:r>
            <a:endParaRPr lang="tr-TR">
              <a:solidFill>
                <a:srgbClr val="DBF5F9">
                  <a:shade val="90000"/>
                </a:srgbClr>
              </a:solidFill>
            </a:endParaRPr>
          </a:p>
        </p:txBody>
      </p:sp>
      <p:sp>
        <p:nvSpPr>
          <p:cNvPr id="6" name="5 Slayt Numarası Yer Tutucusu"/>
          <p:cNvSpPr>
            <a:spLocks noGrp="1"/>
          </p:cNvSpPr>
          <p:nvPr>
            <p:ph type="sldNum" sz="quarter" idx="12"/>
          </p:nvPr>
        </p:nvSpPr>
        <p:spPr/>
        <p:txBody>
          <a:bodyPr/>
          <a:lstStyle/>
          <a:p>
            <a:pPr>
              <a:defRPr/>
            </a:pPr>
            <a:fld id="{AF7A3B79-29D4-46B0-9E1A-C4146EDED7D4}" type="slidenum">
              <a:rPr lang="tr-TR" smtClean="0">
                <a:solidFill>
                  <a:srgbClr val="DBF5F9">
                    <a:shade val="90000"/>
                  </a:srgbClr>
                </a:solidFill>
              </a:rPr>
              <a:pPr>
                <a:defRPr/>
              </a:pPr>
              <a:t>‹#›</a:t>
            </a:fld>
            <a:endParaRPr lang="tr-TR">
              <a:solidFill>
                <a:srgbClr val="DBF5F9">
                  <a:shade val="90000"/>
                </a:srgbClr>
              </a:solidFill>
            </a:endParaRPr>
          </a:p>
        </p:txBody>
      </p:sp>
    </p:spTree>
    <p:extLst>
      <p:ext uri="{BB962C8B-B14F-4D97-AF65-F5344CB8AC3E}">
        <p14:creationId xmlns:p14="http://schemas.microsoft.com/office/powerpoint/2010/main" xmlns="" val="1556595547"/>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B3A7A5C-1104-4628-BA77-BFCCE4F367E0}" type="datetime1">
              <a:rPr lang="tr-TR" smtClean="0"/>
              <a:pPr>
                <a:defRPr/>
              </a:pPr>
              <a:t>27.08.2014</a:t>
            </a:fld>
            <a:endParaRPr lang="tr-TR"/>
          </a:p>
        </p:txBody>
      </p:sp>
      <p:sp>
        <p:nvSpPr>
          <p:cNvPr id="3" name="Footer Placeholder 2"/>
          <p:cNvSpPr>
            <a:spLocks noGrp="1"/>
          </p:cNvSpPr>
          <p:nvPr>
            <p:ph type="ftr" sz="quarter" idx="11"/>
          </p:nvPr>
        </p:nvSpPr>
        <p:spPr/>
        <p:txBody>
          <a:bodyPr/>
          <a:lstStyle/>
          <a:p>
            <a:pPr>
              <a:defRPr/>
            </a:pPr>
            <a:endParaRPr lang="tr-TR"/>
          </a:p>
        </p:txBody>
      </p:sp>
      <p:sp>
        <p:nvSpPr>
          <p:cNvPr id="4" name="Slide Number Placeholder 3"/>
          <p:cNvSpPr>
            <a:spLocks noGrp="1"/>
          </p:cNvSpPr>
          <p:nvPr>
            <p:ph type="sldNum" sz="quarter" idx="12"/>
          </p:nvPr>
        </p:nvSpPr>
        <p:spPr/>
        <p:txBody>
          <a:bodyPr/>
          <a:lstStyle/>
          <a:p>
            <a:pPr>
              <a:defRPr/>
            </a:pPr>
            <a:fld id="{18B11A04-EDDC-4E96-BB40-C52FF02262C5}" type="slidenum">
              <a:rPr lang="tr-TR" smtClean="0"/>
              <a:pPr>
                <a:defRPr/>
              </a:pPr>
              <a:t>‹#›</a:t>
            </a:fld>
            <a:endParaRPr lang="tr-TR"/>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7" name="6 Slayt Numarası Yer Tutucusu"/>
          <p:cNvSpPr>
            <a:spLocks noGrp="1"/>
          </p:cNvSpPr>
          <p:nvPr>
            <p:ph type="sldNum" sz="quarter" idx="12"/>
          </p:nvPr>
        </p:nvSpPr>
        <p:spPr/>
        <p:txBody>
          <a:bodyPr/>
          <a:lstStyle/>
          <a:p>
            <a:pPr>
              <a:defRPr/>
            </a:pPr>
            <a:fld id="{49A05F3C-C4DF-4F1D-909B-938AA85648B8}"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80042917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8" name="7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9" name="8 Slayt Numarası Yer Tutucusu"/>
          <p:cNvSpPr>
            <a:spLocks noGrp="1"/>
          </p:cNvSpPr>
          <p:nvPr>
            <p:ph type="sldNum" sz="quarter" idx="12"/>
          </p:nvPr>
        </p:nvSpPr>
        <p:spPr/>
        <p:txBody>
          <a:bodyPr/>
          <a:lstStyle/>
          <a:p>
            <a:pPr>
              <a:defRPr/>
            </a:pPr>
            <a:fld id="{0E322597-0F21-4B8D-9FB9-F3394417D801}"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152036873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4" name="3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5" name="4 Slayt Numarası Yer Tutucusu"/>
          <p:cNvSpPr>
            <a:spLocks noGrp="1"/>
          </p:cNvSpPr>
          <p:nvPr>
            <p:ph type="sldNum" sz="quarter" idx="12"/>
          </p:nvPr>
        </p:nvSpPr>
        <p:spPr/>
        <p:txBody>
          <a:bodyPr/>
          <a:lstStyle/>
          <a:p>
            <a:pPr>
              <a:defRPr/>
            </a:pPr>
            <a:fld id="{81BC6402-4E69-4C37-96B8-3573894E7E42}"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338118306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3" name="2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4" name="3 Slayt Numarası Yer Tutucusu"/>
          <p:cNvSpPr>
            <a:spLocks noGrp="1"/>
          </p:cNvSpPr>
          <p:nvPr>
            <p:ph type="sldNum" sz="quarter" idx="12"/>
          </p:nvPr>
        </p:nvSpPr>
        <p:spPr/>
        <p:txBody>
          <a:bodyPr/>
          <a:lstStyle/>
          <a:p>
            <a:pPr>
              <a:defRPr/>
            </a:pPr>
            <a:fld id="{11CD448D-3AC1-4708-BD07-91DDA1C64D55}"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98490534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7" name="6 Slayt Numarası Yer Tutucusu"/>
          <p:cNvSpPr>
            <a:spLocks noGrp="1"/>
          </p:cNvSpPr>
          <p:nvPr>
            <p:ph type="sldNum" sz="quarter" idx="12"/>
          </p:nvPr>
        </p:nvSpPr>
        <p:spPr/>
        <p:txBody>
          <a:bodyPr/>
          <a:lstStyle/>
          <a:p>
            <a:pPr>
              <a:defRPr/>
            </a:pPr>
            <a:fld id="{7792AD2D-718B-4954-85C0-744DCF47BE27}"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3249182496"/>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6" name="5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7" name="6 Slayt Numarası Yer Tutucusu"/>
          <p:cNvSpPr>
            <a:spLocks noGrp="1"/>
          </p:cNvSpPr>
          <p:nvPr>
            <p:ph type="sldNum" sz="quarter" idx="12"/>
          </p:nvPr>
        </p:nvSpPr>
        <p:spPr>
          <a:xfrm>
            <a:off x="8077200" y="6356350"/>
            <a:ext cx="609600" cy="365125"/>
          </a:xfrm>
        </p:spPr>
        <p:txBody>
          <a:bodyPr/>
          <a:lstStyle/>
          <a:p>
            <a:pPr>
              <a:defRPr/>
            </a:pPr>
            <a:fld id="{09D91F9A-3E36-4BD7-842A-3C84870F71C9}" type="slidenum">
              <a:rPr lang="tr-TR" smtClean="0">
                <a:solidFill>
                  <a:srgbClr val="04617B">
                    <a:shade val="90000"/>
                  </a:srgbClr>
                </a:solidFill>
              </a:rPr>
              <a:pPr>
                <a:defRPr/>
              </a:pPr>
              <a:t>‹#›</a:t>
            </a:fld>
            <a:endParaRPr lang="tr-TR">
              <a:solidFill>
                <a:srgbClr val="04617B">
                  <a:shade val="90000"/>
                </a:srgbClr>
              </a:solidFill>
            </a:endParaRP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Tree>
    <p:extLst>
      <p:ext uri="{BB962C8B-B14F-4D97-AF65-F5344CB8AC3E}">
        <p14:creationId xmlns:p14="http://schemas.microsoft.com/office/powerpoint/2010/main" xmlns="" val="55678969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6F96606D-CC6B-49AF-A436-384F6245F5F9}"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1228891535"/>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pPr>
              <a:defRPr/>
            </a:pPr>
            <a:endParaRPr lang="tr-TR">
              <a:solidFill>
                <a:srgbClr val="04617B">
                  <a:shade val="90000"/>
                </a:srgbClr>
              </a:solidFill>
            </a:endParaRPr>
          </a:p>
        </p:txBody>
      </p:sp>
      <p:sp>
        <p:nvSpPr>
          <p:cNvPr id="5" name="4 Altbilgi Yer Tutucusu"/>
          <p:cNvSpPr>
            <a:spLocks noGrp="1"/>
          </p:cNvSpPr>
          <p:nvPr>
            <p:ph type="ftr" sz="quarter" idx="11"/>
          </p:nvPr>
        </p:nvSpPr>
        <p:spPr/>
        <p:txBody>
          <a:bodyPr/>
          <a:lstStyle/>
          <a:p>
            <a:pPr>
              <a:defRPr/>
            </a:pPr>
            <a:r>
              <a:rPr lang="tr-TR" smtClean="0">
                <a:solidFill>
                  <a:srgbClr val="04617B">
                    <a:shade val="90000"/>
                  </a:srgbClr>
                </a:solidFill>
              </a:rPr>
              <a:t>B.KESER - SGB</a:t>
            </a:r>
            <a:endParaRPr lang="tr-TR">
              <a:solidFill>
                <a:srgbClr val="04617B">
                  <a:shade val="90000"/>
                </a:srgbClr>
              </a:solidFill>
            </a:endParaRPr>
          </a:p>
        </p:txBody>
      </p:sp>
      <p:sp>
        <p:nvSpPr>
          <p:cNvPr id="6" name="5 Slayt Numarası Yer Tutucusu"/>
          <p:cNvSpPr>
            <a:spLocks noGrp="1"/>
          </p:cNvSpPr>
          <p:nvPr>
            <p:ph type="sldNum" sz="quarter" idx="12"/>
          </p:nvPr>
        </p:nvSpPr>
        <p:spPr/>
        <p:txBody>
          <a:bodyPr/>
          <a:lstStyle/>
          <a:p>
            <a:pPr>
              <a:defRPr/>
            </a:pPr>
            <a:fld id="{650FA556-8D12-4E86-88FD-673149D794F5}" type="slidenum">
              <a:rPr lang="tr-TR" smtClean="0">
                <a:solidFill>
                  <a:srgbClr val="04617B">
                    <a:shade val="90000"/>
                  </a:srgbClr>
                </a:solidFill>
              </a:rPr>
              <a:pPr>
                <a:defRPr/>
              </a:pPr>
              <a:t>‹#›</a:t>
            </a:fld>
            <a:endParaRPr lang="tr-TR">
              <a:solidFill>
                <a:srgbClr val="04617B">
                  <a:shade val="90000"/>
                </a:srgbClr>
              </a:solidFill>
            </a:endParaRPr>
          </a:p>
        </p:txBody>
      </p:sp>
    </p:spTree>
    <p:extLst>
      <p:ext uri="{BB962C8B-B14F-4D97-AF65-F5344CB8AC3E}">
        <p14:creationId xmlns:p14="http://schemas.microsoft.com/office/powerpoint/2010/main" xmlns="" val="2688489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pPr>
              <a:defRPr/>
            </a:pPr>
            <a:fld id="{3E66C0F5-2759-40CD-AF80-A226B2653D51}" type="datetime1">
              <a:rPr lang="tr-TR" smtClean="0"/>
              <a:pPr>
                <a:defRPr/>
              </a:pPr>
              <a:t>27.08.2014</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p:txBody>
          <a:bodyPr/>
          <a:lstStyle/>
          <a:p>
            <a:pPr>
              <a:defRPr/>
            </a:pPr>
            <a:fld id="{7FB9B725-6185-4D6E-B4A9-3B27BDF0BEE2}" type="slidenum">
              <a:rPr lang="tr-TR" smtClean="0"/>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pPr>
              <a:defRPr/>
            </a:pPr>
            <a:fld id="{2A0343B2-DA9C-4078-AB2A-0E2D6545A1C0}" type="datetime1">
              <a:rPr lang="tr-TR" smtClean="0"/>
              <a:pPr>
                <a:defRPr/>
              </a:pPr>
              <a:t>27.08.2014</a:t>
            </a:fld>
            <a:endParaRPr lang="tr-TR"/>
          </a:p>
        </p:txBody>
      </p:sp>
      <p:sp>
        <p:nvSpPr>
          <p:cNvPr id="6" name="Footer Placeholder 5"/>
          <p:cNvSpPr>
            <a:spLocks noGrp="1"/>
          </p:cNvSpPr>
          <p:nvPr>
            <p:ph type="ftr" sz="quarter" idx="11"/>
          </p:nvPr>
        </p:nvSpPr>
        <p:spPr/>
        <p:txBody>
          <a:bodyPr/>
          <a:lstStyle/>
          <a:p>
            <a:pPr>
              <a:defRPr/>
            </a:pPr>
            <a:endParaRPr lang="tr-TR"/>
          </a:p>
        </p:txBody>
      </p:sp>
      <p:sp>
        <p:nvSpPr>
          <p:cNvPr id="7" name="Slide Number Placeholder 6"/>
          <p:cNvSpPr>
            <a:spLocks noGrp="1"/>
          </p:cNvSpPr>
          <p:nvPr>
            <p:ph type="sldNum" sz="quarter" idx="12"/>
          </p:nvPr>
        </p:nvSpPr>
        <p:spPr>
          <a:xfrm>
            <a:off x="8077200" y="6356350"/>
            <a:ext cx="609600" cy="365125"/>
          </a:xfrm>
        </p:spPr>
        <p:txBody>
          <a:bodyPr/>
          <a:lstStyle/>
          <a:p>
            <a:pPr>
              <a:defRPr/>
            </a:pPr>
            <a:fld id="{D58D241C-D3AE-4E6E-9D08-F2F6C973FAA8}" type="slidenum">
              <a:rPr lang="tr-TR" smtClean="0"/>
              <a:pPr>
                <a:defRPr/>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07B31324-591F-48C4-BB82-A69572D58327}" type="datetime1">
              <a:rPr lang="tr-TR" smtClean="0"/>
              <a:pPr>
                <a:defRPr/>
              </a:pPr>
              <a:t>27.08.2014</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2C71F3B4-EEE7-400C-862C-C113AA9B6D1F}" type="slidenum">
              <a:rPr lang="tr-TR" smtClean="0"/>
              <a:pPr>
                <a:defRPr/>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502" r:id="rId1"/>
    <p:sldLayoutId id="2147484503" r:id="rId2"/>
    <p:sldLayoutId id="2147484504" r:id="rId3"/>
    <p:sldLayoutId id="2147484505" r:id="rId4"/>
    <p:sldLayoutId id="2147484506" r:id="rId5"/>
    <p:sldLayoutId id="2147484507" r:id="rId6"/>
    <p:sldLayoutId id="2147484508" r:id="rId7"/>
    <p:sldLayoutId id="2147484509" r:id="rId8"/>
    <p:sldLayoutId id="2147484510" r:id="rId9"/>
    <p:sldLayoutId id="2147484511" r:id="rId10"/>
    <p:sldLayoutId id="2147484512"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solidFill>
                <a:srgbClr val="04617B">
                  <a:shade val="90000"/>
                </a:srgbClr>
              </a:solidFill>
              <a:latin typeface="Tahoma" pitchFamily="34" charset="0"/>
              <a:cs typeface="Arial" charset="0"/>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tr-TR" smtClean="0">
                <a:solidFill>
                  <a:srgbClr val="04617B">
                    <a:shade val="90000"/>
                  </a:srgbClr>
                </a:solidFill>
                <a:latin typeface="Tahoma" pitchFamily="34" charset="0"/>
                <a:cs typeface="Arial" charset="0"/>
              </a:rPr>
              <a:t>B.KESER - SGB</a:t>
            </a:r>
            <a:endParaRPr lang="tr-TR">
              <a:solidFill>
                <a:srgbClr val="04617B">
                  <a:shade val="90000"/>
                </a:srgbClr>
              </a:solidFill>
              <a:latin typeface="Tahoma" pitchFamily="34" charset="0"/>
              <a:cs typeface="Arial" charset="0"/>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3B64030-2033-4A1B-A488-8B4043233915}" type="slidenum">
              <a:rPr lang="tr-TR" smtClean="0">
                <a:solidFill>
                  <a:srgbClr val="04617B">
                    <a:shade val="90000"/>
                  </a:srgbClr>
                </a:solidFill>
                <a:latin typeface="Tahoma" pitchFamily="34" charset="0"/>
                <a:cs typeface="Arial" charset="0"/>
              </a:rPr>
              <a:pPr>
                <a:defRPr/>
              </a:pPr>
              <a:t>‹#›</a:t>
            </a:fld>
            <a:endParaRPr lang="tr-TR">
              <a:solidFill>
                <a:srgbClr val="04617B">
                  <a:shade val="90000"/>
                </a:srgbClr>
              </a:solidFill>
              <a:latin typeface="Tahoma" pitchFamily="34" charset="0"/>
              <a:cs typeface="Arial" charset="0"/>
            </a:endParaRP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Tahoma" pitchFamily="34" charset="0"/>
                <a:cs typeface="Arial"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Tahoma" pitchFamily="34" charset="0"/>
                <a:cs typeface="Arial" charset="0"/>
              </a:endParaRPr>
            </a:p>
          </p:txBody>
        </p:sp>
      </p:grpSp>
    </p:spTree>
    <p:extLst>
      <p:ext uri="{BB962C8B-B14F-4D97-AF65-F5344CB8AC3E}">
        <p14:creationId xmlns:p14="http://schemas.microsoft.com/office/powerpoint/2010/main" xmlns="" val="3801415047"/>
      </p:ext>
    </p:extLst>
  </p:cSld>
  <p:clrMap bg1="lt1" tx1="dk1" bg2="lt2" tx2="dk2" accent1="accent1" accent2="accent2" accent3="accent3" accent4="accent4" accent5="accent5" accent6="accent6" hlink="hlink" folHlink="folHlink"/>
  <p:sldLayoutIdLst>
    <p:sldLayoutId id="2147484514" r:id="rId1"/>
    <p:sldLayoutId id="2147484515" r:id="rId2"/>
    <p:sldLayoutId id="2147484516" r:id="rId3"/>
    <p:sldLayoutId id="2147484517" r:id="rId4"/>
    <p:sldLayoutId id="2147484518" r:id="rId5"/>
    <p:sldLayoutId id="2147484519" r:id="rId6"/>
    <p:sldLayoutId id="2147484520" r:id="rId7"/>
    <p:sldLayoutId id="2147484521" r:id="rId8"/>
    <p:sldLayoutId id="2147484522" r:id="rId9"/>
    <p:sldLayoutId id="2147484523" r:id="rId10"/>
    <p:sldLayoutId id="2147484524"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solidFill>
                <a:srgbClr val="04617B">
                  <a:shade val="90000"/>
                </a:srgbClr>
              </a:solidFill>
              <a:latin typeface="Tahoma" pitchFamily="34" charset="0"/>
              <a:cs typeface="Arial" charset="0"/>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tr-TR" smtClean="0">
                <a:solidFill>
                  <a:srgbClr val="04617B">
                    <a:shade val="90000"/>
                  </a:srgbClr>
                </a:solidFill>
                <a:latin typeface="Tahoma" pitchFamily="34" charset="0"/>
                <a:cs typeface="Arial" charset="0"/>
              </a:rPr>
              <a:t>B.KESER - SGB</a:t>
            </a:r>
            <a:endParaRPr lang="tr-TR">
              <a:solidFill>
                <a:srgbClr val="04617B">
                  <a:shade val="90000"/>
                </a:srgbClr>
              </a:solidFill>
              <a:latin typeface="Tahoma" pitchFamily="34" charset="0"/>
              <a:cs typeface="Arial" charset="0"/>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3B64030-2033-4A1B-A488-8B4043233915}" type="slidenum">
              <a:rPr lang="tr-TR" smtClean="0">
                <a:solidFill>
                  <a:srgbClr val="04617B">
                    <a:shade val="90000"/>
                  </a:srgbClr>
                </a:solidFill>
                <a:latin typeface="Tahoma" pitchFamily="34" charset="0"/>
                <a:cs typeface="Arial" charset="0"/>
              </a:rPr>
              <a:pPr>
                <a:defRPr/>
              </a:pPr>
              <a:t>‹#›</a:t>
            </a:fld>
            <a:endParaRPr lang="tr-TR">
              <a:solidFill>
                <a:srgbClr val="04617B">
                  <a:shade val="90000"/>
                </a:srgbClr>
              </a:solidFill>
              <a:latin typeface="Tahoma" pitchFamily="34" charset="0"/>
              <a:cs typeface="Arial" charset="0"/>
            </a:endParaRP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Tahoma" pitchFamily="34" charset="0"/>
                <a:cs typeface="Arial"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Tahoma" pitchFamily="34" charset="0"/>
                <a:cs typeface="Arial" charset="0"/>
              </a:endParaRPr>
            </a:p>
          </p:txBody>
        </p:sp>
      </p:grpSp>
    </p:spTree>
    <p:extLst>
      <p:ext uri="{BB962C8B-B14F-4D97-AF65-F5344CB8AC3E}">
        <p14:creationId xmlns:p14="http://schemas.microsoft.com/office/powerpoint/2010/main" xmlns="" val="3675995266"/>
      </p:ext>
    </p:extLst>
  </p:cSld>
  <p:clrMap bg1="lt1" tx1="dk1" bg2="lt2" tx2="dk2" accent1="accent1" accent2="accent2" accent3="accent3" accent4="accent4" accent5="accent5" accent6="accent6" hlink="hlink" folHlink="folHlink"/>
  <p:sldLayoutIdLst>
    <p:sldLayoutId id="2147484526" r:id="rId1"/>
    <p:sldLayoutId id="2147484527" r:id="rId2"/>
    <p:sldLayoutId id="2147484528" r:id="rId3"/>
    <p:sldLayoutId id="2147484529" r:id="rId4"/>
    <p:sldLayoutId id="2147484530" r:id="rId5"/>
    <p:sldLayoutId id="2147484531" r:id="rId6"/>
    <p:sldLayoutId id="2147484532" r:id="rId7"/>
    <p:sldLayoutId id="2147484533" r:id="rId8"/>
    <p:sldLayoutId id="2147484534" r:id="rId9"/>
    <p:sldLayoutId id="2147484535" r:id="rId10"/>
    <p:sldLayoutId id="2147484536"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solidFill>
                <a:srgbClr val="04617B">
                  <a:shade val="90000"/>
                </a:srgbClr>
              </a:solidFill>
              <a:latin typeface="Tahoma" pitchFamily="34" charset="0"/>
              <a:cs typeface="Arial" charset="0"/>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tr-TR" smtClean="0">
                <a:solidFill>
                  <a:srgbClr val="04617B">
                    <a:shade val="90000"/>
                  </a:srgbClr>
                </a:solidFill>
                <a:latin typeface="Tahoma" pitchFamily="34" charset="0"/>
                <a:cs typeface="Arial" charset="0"/>
              </a:rPr>
              <a:t>B.KESER - SGB</a:t>
            </a:r>
            <a:endParaRPr lang="tr-TR">
              <a:solidFill>
                <a:srgbClr val="04617B">
                  <a:shade val="90000"/>
                </a:srgbClr>
              </a:solidFill>
              <a:latin typeface="Tahoma" pitchFamily="34" charset="0"/>
              <a:cs typeface="Arial" charset="0"/>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3B64030-2033-4A1B-A488-8B4043233915}" type="slidenum">
              <a:rPr lang="tr-TR" smtClean="0">
                <a:solidFill>
                  <a:srgbClr val="04617B">
                    <a:shade val="90000"/>
                  </a:srgbClr>
                </a:solidFill>
                <a:latin typeface="Tahoma" pitchFamily="34" charset="0"/>
                <a:cs typeface="Arial" charset="0"/>
              </a:rPr>
              <a:pPr>
                <a:defRPr/>
              </a:pPr>
              <a:t>‹#›</a:t>
            </a:fld>
            <a:endParaRPr lang="tr-TR">
              <a:solidFill>
                <a:srgbClr val="04617B">
                  <a:shade val="90000"/>
                </a:srgbClr>
              </a:solidFill>
              <a:latin typeface="Tahoma" pitchFamily="34" charset="0"/>
              <a:cs typeface="Arial" charset="0"/>
            </a:endParaRP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Tahoma" pitchFamily="34" charset="0"/>
                <a:cs typeface="Arial"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Tahoma" pitchFamily="34" charset="0"/>
                <a:cs typeface="Arial" charset="0"/>
              </a:endParaRPr>
            </a:p>
          </p:txBody>
        </p:sp>
      </p:grpSp>
    </p:spTree>
    <p:extLst>
      <p:ext uri="{BB962C8B-B14F-4D97-AF65-F5344CB8AC3E}">
        <p14:creationId xmlns:p14="http://schemas.microsoft.com/office/powerpoint/2010/main" xmlns="" val="2993273334"/>
      </p:ext>
    </p:extLst>
  </p:cSld>
  <p:clrMap bg1="lt1" tx1="dk1" bg2="lt2" tx2="dk2" accent1="accent1" accent2="accent2" accent3="accent3" accent4="accent4" accent5="accent5" accent6="accent6" hlink="hlink" folHlink="folHlink"/>
  <p:sldLayoutIdLst>
    <p:sldLayoutId id="2147484538" r:id="rId1"/>
    <p:sldLayoutId id="2147484539" r:id="rId2"/>
    <p:sldLayoutId id="2147484540" r:id="rId3"/>
    <p:sldLayoutId id="2147484541" r:id="rId4"/>
    <p:sldLayoutId id="2147484542" r:id="rId5"/>
    <p:sldLayoutId id="2147484543" r:id="rId6"/>
    <p:sldLayoutId id="2147484544" r:id="rId7"/>
    <p:sldLayoutId id="2147484545" r:id="rId8"/>
    <p:sldLayoutId id="2147484546" r:id="rId9"/>
    <p:sldLayoutId id="2147484547" r:id="rId10"/>
    <p:sldLayoutId id="2147484548"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solidFill>
                <a:srgbClr val="04617B">
                  <a:shade val="90000"/>
                </a:srgbClr>
              </a:solidFill>
              <a:latin typeface="Tahoma" pitchFamily="34" charset="0"/>
              <a:cs typeface="Arial" charset="0"/>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tr-TR" smtClean="0">
                <a:solidFill>
                  <a:srgbClr val="04617B">
                    <a:shade val="90000"/>
                  </a:srgbClr>
                </a:solidFill>
                <a:latin typeface="Tahoma" pitchFamily="34" charset="0"/>
                <a:cs typeface="Arial" charset="0"/>
              </a:rPr>
              <a:t>B.KESER - SGB</a:t>
            </a:r>
            <a:endParaRPr lang="tr-TR">
              <a:solidFill>
                <a:srgbClr val="04617B">
                  <a:shade val="90000"/>
                </a:srgbClr>
              </a:solidFill>
              <a:latin typeface="Tahoma" pitchFamily="34" charset="0"/>
              <a:cs typeface="Arial" charset="0"/>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3B64030-2033-4A1B-A488-8B4043233915}" type="slidenum">
              <a:rPr lang="tr-TR" smtClean="0">
                <a:solidFill>
                  <a:srgbClr val="04617B">
                    <a:shade val="90000"/>
                  </a:srgbClr>
                </a:solidFill>
                <a:latin typeface="Tahoma" pitchFamily="34" charset="0"/>
                <a:cs typeface="Arial" charset="0"/>
              </a:rPr>
              <a:pPr>
                <a:defRPr/>
              </a:pPr>
              <a:t>‹#›</a:t>
            </a:fld>
            <a:endParaRPr lang="tr-TR">
              <a:solidFill>
                <a:srgbClr val="04617B">
                  <a:shade val="90000"/>
                </a:srgbClr>
              </a:solidFill>
              <a:latin typeface="Tahoma" pitchFamily="34" charset="0"/>
              <a:cs typeface="Arial" charset="0"/>
            </a:endParaRP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Tahoma" pitchFamily="34" charset="0"/>
                <a:cs typeface="Arial"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Tahoma" pitchFamily="34" charset="0"/>
                <a:cs typeface="Arial" charset="0"/>
              </a:endParaRPr>
            </a:p>
          </p:txBody>
        </p:sp>
      </p:grpSp>
    </p:spTree>
    <p:extLst>
      <p:ext uri="{BB962C8B-B14F-4D97-AF65-F5344CB8AC3E}">
        <p14:creationId xmlns:p14="http://schemas.microsoft.com/office/powerpoint/2010/main" xmlns="" val="368926648"/>
      </p:ext>
    </p:extLst>
  </p:cSld>
  <p:clrMap bg1="lt1" tx1="dk1" bg2="lt2" tx2="dk2" accent1="accent1" accent2="accent2" accent3="accent3" accent4="accent4" accent5="accent5" accent6="accent6" hlink="hlink" folHlink="folHlink"/>
  <p:sldLayoutIdLst>
    <p:sldLayoutId id="2147484550" r:id="rId1"/>
    <p:sldLayoutId id="2147484551" r:id="rId2"/>
    <p:sldLayoutId id="2147484552" r:id="rId3"/>
    <p:sldLayoutId id="2147484553" r:id="rId4"/>
    <p:sldLayoutId id="2147484554" r:id="rId5"/>
    <p:sldLayoutId id="2147484555" r:id="rId6"/>
    <p:sldLayoutId id="2147484556" r:id="rId7"/>
    <p:sldLayoutId id="2147484557" r:id="rId8"/>
    <p:sldLayoutId id="2147484558" r:id="rId9"/>
    <p:sldLayoutId id="2147484559" r:id="rId10"/>
    <p:sldLayoutId id="2147484560"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solidFill>
                <a:srgbClr val="04617B">
                  <a:shade val="90000"/>
                </a:srgbClr>
              </a:solidFill>
              <a:latin typeface="Tahoma" pitchFamily="34" charset="0"/>
              <a:cs typeface="Arial" charset="0"/>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tr-TR" smtClean="0">
                <a:solidFill>
                  <a:srgbClr val="04617B">
                    <a:shade val="90000"/>
                  </a:srgbClr>
                </a:solidFill>
                <a:latin typeface="Tahoma" pitchFamily="34" charset="0"/>
                <a:cs typeface="Arial" charset="0"/>
              </a:rPr>
              <a:t>B.KESER - SGB</a:t>
            </a:r>
            <a:endParaRPr lang="tr-TR">
              <a:solidFill>
                <a:srgbClr val="04617B">
                  <a:shade val="90000"/>
                </a:srgbClr>
              </a:solidFill>
              <a:latin typeface="Tahoma" pitchFamily="34" charset="0"/>
              <a:cs typeface="Arial" charset="0"/>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3B64030-2033-4A1B-A488-8B4043233915}" type="slidenum">
              <a:rPr lang="tr-TR" smtClean="0">
                <a:solidFill>
                  <a:srgbClr val="04617B">
                    <a:shade val="90000"/>
                  </a:srgbClr>
                </a:solidFill>
                <a:latin typeface="Tahoma" pitchFamily="34" charset="0"/>
                <a:cs typeface="Arial" charset="0"/>
              </a:rPr>
              <a:pPr>
                <a:defRPr/>
              </a:pPr>
              <a:t>‹#›</a:t>
            </a:fld>
            <a:endParaRPr lang="tr-TR">
              <a:solidFill>
                <a:srgbClr val="04617B">
                  <a:shade val="90000"/>
                </a:srgbClr>
              </a:solidFill>
              <a:latin typeface="Tahoma" pitchFamily="34" charset="0"/>
              <a:cs typeface="Arial" charset="0"/>
            </a:endParaRP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Tahoma" pitchFamily="34" charset="0"/>
                <a:cs typeface="Arial"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Tahoma" pitchFamily="34" charset="0"/>
                <a:cs typeface="Arial" charset="0"/>
              </a:endParaRPr>
            </a:p>
          </p:txBody>
        </p:sp>
      </p:grpSp>
    </p:spTree>
    <p:extLst>
      <p:ext uri="{BB962C8B-B14F-4D97-AF65-F5344CB8AC3E}">
        <p14:creationId xmlns:p14="http://schemas.microsoft.com/office/powerpoint/2010/main" xmlns="" val="4244347303"/>
      </p:ext>
    </p:extLst>
  </p:cSld>
  <p:clrMap bg1="lt1" tx1="dk1" bg2="lt2" tx2="dk2" accent1="accent1" accent2="accent2" accent3="accent3" accent4="accent4" accent5="accent5" accent6="accent6" hlink="hlink" folHlink="folHlink"/>
  <p:sldLayoutIdLst>
    <p:sldLayoutId id="2147484562" r:id="rId1"/>
    <p:sldLayoutId id="2147484563" r:id="rId2"/>
    <p:sldLayoutId id="2147484564" r:id="rId3"/>
    <p:sldLayoutId id="2147484565" r:id="rId4"/>
    <p:sldLayoutId id="2147484566" r:id="rId5"/>
    <p:sldLayoutId id="2147484567" r:id="rId6"/>
    <p:sldLayoutId id="2147484568" r:id="rId7"/>
    <p:sldLayoutId id="2147484569" r:id="rId8"/>
    <p:sldLayoutId id="2147484570" r:id="rId9"/>
    <p:sldLayoutId id="2147484571" r:id="rId10"/>
    <p:sldLayoutId id="2147484572"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Constantia"/>
              <a:cs typeface="Arial" charset="0"/>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tr-TR">
              <a:solidFill>
                <a:srgbClr val="04617B">
                  <a:shade val="90000"/>
                </a:srgbClr>
              </a:solidFill>
              <a:latin typeface="Tahoma" pitchFamily="34" charset="0"/>
              <a:cs typeface="Arial" charset="0"/>
            </a:endParaRP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r>
              <a:rPr lang="tr-TR" smtClean="0">
                <a:solidFill>
                  <a:srgbClr val="04617B">
                    <a:shade val="90000"/>
                  </a:srgbClr>
                </a:solidFill>
                <a:latin typeface="Tahoma" pitchFamily="34" charset="0"/>
                <a:cs typeface="Arial" charset="0"/>
              </a:rPr>
              <a:t>B.KESER - SGB</a:t>
            </a:r>
            <a:endParaRPr lang="tr-TR">
              <a:solidFill>
                <a:srgbClr val="04617B">
                  <a:shade val="90000"/>
                </a:srgbClr>
              </a:solidFill>
              <a:latin typeface="Tahoma" pitchFamily="34" charset="0"/>
              <a:cs typeface="Arial" charset="0"/>
            </a:endParaRP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73B64030-2033-4A1B-A488-8B4043233915}" type="slidenum">
              <a:rPr lang="tr-TR" smtClean="0">
                <a:solidFill>
                  <a:srgbClr val="04617B">
                    <a:shade val="90000"/>
                  </a:srgbClr>
                </a:solidFill>
                <a:latin typeface="Tahoma" pitchFamily="34" charset="0"/>
                <a:cs typeface="Arial" charset="0"/>
              </a:rPr>
              <a:pPr>
                <a:defRPr/>
              </a:pPr>
              <a:t>‹#›</a:t>
            </a:fld>
            <a:endParaRPr lang="tr-TR">
              <a:solidFill>
                <a:srgbClr val="04617B">
                  <a:shade val="90000"/>
                </a:srgbClr>
              </a:solidFill>
              <a:latin typeface="Tahoma" pitchFamily="34" charset="0"/>
              <a:cs typeface="Arial" charset="0"/>
            </a:endParaRP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Tahoma" pitchFamily="34" charset="0"/>
                <a:cs typeface="Arial" charset="0"/>
              </a:endParaRPr>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sz="1800">
                <a:solidFill>
                  <a:prstClr val="black"/>
                </a:solidFill>
                <a:latin typeface="Tahoma" pitchFamily="34" charset="0"/>
                <a:cs typeface="Arial" charset="0"/>
              </a:endParaRPr>
            </a:p>
          </p:txBody>
        </p:sp>
      </p:grpSp>
    </p:spTree>
    <p:extLst>
      <p:ext uri="{BB962C8B-B14F-4D97-AF65-F5344CB8AC3E}">
        <p14:creationId xmlns:p14="http://schemas.microsoft.com/office/powerpoint/2010/main" xmlns="" val="2566296286"/>
      </p:ext>
    </p:extLst>
  </p:cSld>
  <p:clrMap bg1="lt1" tx1="dk1" bg2="lt2" tx2="dk2" accent1="accent1" accent2="accent2" accent3="accent3" accent4="accent4" accent5="accent5" accent6="accent6" hlink="hlink" folHlink="folHlink"/>
  <p:sldLayoutIdLst>
    <p:sldLayoutId id="2147484574" r:id="rId1"/>
    <p:sldLayoutId id="2147484575" r:id="rId2"/>
    <p:sldLayoutId id="2147484576" r:id="rId3"/>
    <p:sldLayoutId id="2147484577" r:id="rId4"/>
    <p:sldLayoutId id="2147484578" r:id="rId5"/>
    <p:sldLayoutId id="2147484579" r:id="rId6"/>
    <p:sldLayoutId id="2147484580" r:id="rId7"/>
    <p:sldLayoutId id="2147484581" r:id="rId8"/>
    <p:sldLayoutId id="2147484582" r:id="rId9"/>
    <p:sldLayoutId id="2147484583" r:id="rId10"/>
    <p:sldLayoutId id="2147484584"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96900" y="2636912"/>
            <a:ext cx="8281987" cy="3240460"/>
          </a:xfrm>
        </p:spPr>
        <p:txBody>
          <a:bodyPr/>
          <a:lstStyle/>
          <a:p>
            <a:pPr algn="ctr">
              <a:tabLst/>
              <a:defRPr/>
            </a:pPr>
            <a:r>
              <a:rPr lang="tr-TR" sz="2800" dirty="0">
                <a:solidFill>
                  <a:schemeClr val="tx1"/>
                </a:solidFill>
              </a:rPr>
              <a:t>Taşınır Mal Yönetmeliği ve </a:t>
            </a:r>
            <a:br>
              <a:rPr lang="tr-TR" sz="2800" dirty="0">
                <a:solidFill>
                  <a:schemeClr val="tx1"/>
                </a:solidFill>
              </a:rPr>
            </a:br>
            <a:r>
              <a:rPr lang="tr-TR" sz="2800" dirty="0">
                <a:solidFill>
                  <a:schemeClr val="tx1"/>
                </a:solidFill>
              </a:rPr>
              <a:t>TAŞINIR KAYIT VE YÖNETİM SİSTEMİ </a:t>
            </a:r>
            <a:r>
              <a:rPr lang="tr-TR" sz="2800" dirty="0" smtClean="0">
                <a:solidFill>
                  <a:schemeClr val="tx1"/>
                </a:solidFill>
              </a:rPr>
              <a:t>Semineri</a:t>
            </a:r>
            <a:br>
              <a:rPr lang="tr-TR" sz="2800" dirty="0" smtClean="0">
                <a:solidFill>
                  <a:schemeClr val="tx1"/>
                </a:solidFill>
              </a:rPr>
            </a:br>
            <a:r>
              <a:rPr lang="tr-TR" sz="2800" dirty="0">
                <a:solidFill>
                  <a:schemeClr val="tx1"/>
                </a:solidFill>
              </a:rPr>
              <a:t/>
            </a:r>
            <a:br>
              <a:rPr lang="tr-TR" sz="2800" dirty="0">
                <a:solidFill>
                  <a:schemeClr val="tx1"/>
                </a:solidFill>
              </a:rPr>
            </a:br>
            <a:r>
              <a:rPr lang="tr-TR" sz="2800" dirty="0">
                <a:solidFill>
                  <a:schemeClr val="tx1"/>
                </a:solidFill>
              </a:rPr>
              <a:t/>
            </a:r>
            <a:br>
              <a:rPr lang="tr-TR" sz="2800" dirty="0">
                <a:solidFill>
                  <a:schemeClr val="tx1"/>
                </a:solidFill>
              </a:rPr>
            </a:br>
            <a:r>
              <a:rPr lang="tr-TR" sz="2400" spc="0" dirty="0">
                <a:ln>
                  <a:noFill/>
                </a:ln>
                <a:solidFill>
                  <a:srgbClr val="000000"/>
                </a:solidFill>
                <a:latin typeface="Verdana" pitchFamily="34" charset="0"/>
                <a:ea typeface="+mn-ea"/>
                <a:cs typeface="+mn-cs"/>
              </a:rPr>
              <a:t>Bayram </a:t>
            </a:r>
            <a:r>
              <a:rPr lang="tr-TR" sz="2400" spc="0" dirty="0" smtClean="0">
                <a:ln>
                  <a:noFill/>
                </a:ln>
                <a:solidFill>
                  <a:srgbClr val="000000"/>
                </a:solidFill>
                <a:latin typeface="Verdana" pitchFamily="34" charset="0"/>
                <a:ea typeface="+mn-ea"/>
                <a:cs typeface="+mn-cs"/>
              </a:rPr>
              <a:t>KESER</a:t>
            </a:r>
            <a:br>
              <a:rPr lang="tr-TR" sz="2400" spc="0" dirty="0" smtClean="0">
                <a:ln>
                  <a:noFill/>
                </a:ln>
                <a:solidFill>
                  <a:srgbClr val="000000"/>
                </a:solidFill>
                <a:latin typeface="Verdana" pitchFamily="34" charset="0"/>
                <a:ea typeface="+mn-ea"/>
                <a:cs typeface="+mn-cs"/>
              </a:rPr>
            </a:br>
            <a:r>
              <a:rPr lang="tr-TR" sz="2000" b="0" spc="0" dirty="0" smtClean="0">
                <a:ln>
                  <a:noFill/>
                </a:ln>
                <a:solidFill>
                  <a:srgbClr val="000000"/>
                </a:solidFill>
                <a:latin typeface="Verdana" pitchFamily="34" charset="0"/>
                <a:ea typeface="+mn-ea"/>
                <a:cs typeface="+mn-cs"/>
              </a:rPr>
              <a:t>Mali </a:t>
            </a:r>
            <a:r>
              <a:rPr lang="tr-TR" sz="2000" b="0" spc="0" dirty="0">
                <a:ln>
                  <a:noFill/>
                </a:ln>
                <a:solidFill>
                  <a:srgbClr val="000000"/>
                </a:solidFill>
                <a:latin typeface="Verdana" pitchFamily="34" charset="0"/>
                <a:ea typeface="+mn-ea"/>
                <a:cs typeface="+mn-cs"/>
              </a:rPr>
              <a:t>Hizmetler Uzmanı</a:t>
            </a:r>
            <a:br>
              <a:rPr lang="tr-TR" sz="2000" b="0" spc="0" dirty="0">
                <a:ln>
                  <a:noFill/>
                </a:ln>
                <a:solidFill>
                  <a:srgbClr val="000000"/>
                </a:solidFill>
                <a:latin typeface="Verdana" pitchFamily="34" charset="0"/>
                <a:ea typeface="+mn-ea"/>
                <a:cs typeface="+mn-cs"/>
              </a:rPr>
            </a:br>
            <a:endParaRPr lang="tr-TR" sz="2800" dirty="0">
              <a:solidFill>
                <a:schemeClr val="accent6">
                  <a:tint val="1000"/>
                </a:schemeClr>
              </a:solidFill>
            </a:endParaRPr>
          </a:p>
        </p:txBody>
      </p:sp>
      <p:pic>
        <p:nvPicPr>
          <p:cNvPr id="6149" name="Picture 6"/>
          <p:cNvPicPr>
            <a:picLocks noGrp="1" noChangeAspect="1" noChangeArrowheads="1"/>
          </p:cNvPicPr>
          <p:nvPr>
            <p:ph sz="half" idx="1"/>
          </p:nvPr>
        </p:nvPicPr>
        <p:blipFill>
          <a:blip r:embed="rId2" cstate="print">
            <a:extLst>
              <a:ext uri="{28A0092B-C50C-407E-A947-70E740481C1C}">
                <a14:useLocalDpi xmlns:a14="http://schemas.microsoft.com/office/drawing/2010/main" xmlns="" val="0"/>
              </a:ext>
            </a:extLst>
          </a:blip>
          <a:srcRect/>
          <a:stretch>
            <a:fillRect/>
          </a:stretch>
        </p:blipFill>
        <p:spPr>
          <a:xfrm>
            <a:off x="4265613" y="188913"/>
            <a:ext cx="792162" cy="647700"/>
          </a:xfrm>
          <a:noFill/>
        </p:spPr>
      </p:pic>
      <p:sp>
        <p:nvSpPr>
          <p:cNvPr id="6147" name="4 Slayt Numarası Yer Tutucusu"/>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eaLnBrk="1" hangingPunct="1"/>
            <a:fld id="{5655677B-94CE-4BB5-A0DC-BC1C67396477}" type="slidenum">
              <a:rPr lang="tr-TR" sz="1200">
                <a:solidFill>
                  <a:srgbClr val="04617B"/>
                </a:solidFill>
              </a:rPr>
              <a:pPr eaLnBrk="1" hangingPunct="1"/>
              <a:t>1</a:t>
            </a:fld>
            <a:endParaRPr lang="tr-TR" sz="1200">
              <a:solidFill>
                <a:srgbClr val="04617B"/>
              </a:solidFill>
            </a:endParaRPr>
          </a:p>
        </p:txBody>
      </p:sp>
      <p:sp>
        <p:nvSpPr>
          <p:cNvPr id="6148" name="Text Box 11"/>
          <p:cNvSpPr txBox="1">
            <a:spLocks noChangeArrowheads="1"/>
          </p:cNvSpPr>
          <p:nvPr/>
        </p:nvSpPr>
        <p:spPr bwMode="auto">
          <a:xfrm>
            <a:off x="2916238" y="908050"/>
            <a:ext cx="3643312"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algn="ctr" eaLnBrk="1" hangingPunct="1"/>
            <a:r>
              <a:rPr lang="tr-TR">
                <a:solidFill>
                  <a:prstClr val="black"/>
                </a:solidFill>
                <a:latin typeface="Times New Roman" pitchFamily="18" charset="0"/>
              </a:rPr>
              <a:t>T.C</a:t>
            </a:r>
          </a:p>
          <a:p>
            <a:pPr algn="ctr" eaLnBrk="1" hangingPunct="1"/>
            <a:r>
              <a:rPr lang="tr-TR">
                <a:solidFill>
                  <a:prstClr val="black"/>
                </a:solidFill>
                <a:latin typeface="Times New Roman" pitchFamily="18" charset="0"/>
              </a:rPr>
              <a:t>MİLLÎ EĞİTİM BAKANLIĞI</a:t>
            </a:r>
          </a:p>
          <a:p>
            <a:pPr algn="ctr" eaLnBrk="1" hangingPunct="1"/>
            <a:r>
              <a:rPr lang="tr-TR">
                <a:solidFill>
                  <a:prstClr val="black"/>
                </a:solidFill>
                <a:latin typeface="Times New Roman" pitchFamily="18" charset="0"/>
              </a:rPr>
              <a:t>STRATEJİ GELİŞTİRME BAŞKANLIĞI</a:t>
            </a:r>
          </a:p>
        </p:txBody>
      </p:sp>
      <p:sp>
        <p:nvSpPr>
          <p:cNvPr id="7" name="6 Metin kutusu"/>
          <p:cNvSpPr txBox="1"/>
          <p:nvPr/>
        </p:nvSpPr>
        <p:spPr>
          <a:xfrm>
            <a:off x="2555776" y="5733256"/>
            <a:ext cx="4104456" cy="400110"/>
          </a:xfrm>
          <a:prstGeom prst="rect">
            <a:avLst/>
          </a:prstGeom>
          <a:noFill/>
        </p:spPr>
        <p:txBody>
          <a:bodyPr wrap="square" rtlCol="0">
            <a:spAutoFit/>
          </a:bodyPr>
          <a:lstStyle/>
          <a:p>
            <a:pPr algn="ctr"/>
            <a:r>
              <a:rPr lang="tr-TR" sz="2000" dirty="0" smtClean="0">
                <a:solidFill>
                  <a:prstClr val="black"/>
                </a:solidFill>
              </a:rPr>
              <a:t>Kuşadası, Eylül 2014</a:t>
            </a:r>
            <a:endParaRPr lang="tr-TR" sz="2000" dirty="0">
              <a:solidFill>
                <a:prstClr val="black"/>
              </a:solidFill>
            </a:endParaRPr>
          </a:p>
        </p:txBody>
      </p:sp>
    </p:spTree>
    <p:extLst>
      <p:ext uri="{BB962C8B-B14F-4D97-AF65-F5344CB8AC3E}">
        <p14:creationId xmlns:p14="http://schemas.microsoft.com/office/powerpoint/2010/main" xmlns="" val="4088339814"/>
      </p:ext>
    </p:extLst>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6376988"/>
          </a:xfrm>
        </p:spPr>
        <p:txBody>
          <a:bodyPr>
            <a:normAutofit/>
          </a:bodyPr>
          <a:lstStyle/>
          <a:p>
            <a:pPr fontAlgn="auto">
              <a:spcAft>
                <a:spcPts val="0"/>
              </a:spcAft>
              <a:defRPr/>
            </a:pPr>
            <a:r>
              <a:rPr lang="tr-TR" sz="3200" u="sng" dirty="0" smtClean="0">
                <a:solidFill>
                  <a:schemeClr val="tx1"/>
                </a:solidFill>
              </a:rPr>
              <a:t>Taşınırlar da kamu kaynağı olup</a:t>
            </a:r>
            <a:r>
              <a:rPr lang="tr-TR" sz="3200" dirty="0" smtClean="0">
                <a:solidFill>
                  <a:schemeClr val="tx1"/>
                </a:solidFill>
              </a:rPr>
              <a:t>, taşınır kayıt ve işlemlerinin yapılması ve yönetilmesi için Maliye Bakanlığınca KBS Taşınır Kayıt ve Yönetim Sistemi (TKYS) geliştirilmiş ve idarelerin hizmetine sunulmuştur. </a:t>
            </a:r>
            <a:br>
              <a:rPr lang="tr-TR" sz="3200" dirty="0" smtClean="0">
                <a:solidFill>
                  <a:schemeClr val="tx1"/>
                </a:solidFill>
              </a:rPr>
            </a:br>
            <a:endParaRPr lang="tr-TR" sz="3200" dirty="0">
              <a:solidFill>
                <a:schemeClr val="tx1"/>
              </a:solidFill>
            </a:endParaRPr>
          </a:p>
        </p:txBody>
      </p:sp>
      <p:sp>
        <p:nvSpPr>
          <p:cNvPr id="11267" name="4 Slayt Numarası Yer Tutucusu"/>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eaLnBrk="1" hangingPunct="1"/>
            <a:fld id="{C7158283-15F9-4C77-B78A-FA0E918B5F67}" type="slidenum">
              <a:rPr lang="tr-TR" sz="1200"/>
              <a:pPr eaLnBrk="1" hangingPunct="1"/>
              <a:t>10</a:t>
            </a:fld>
            <a:endParaRPr lang="tr-TR" sz="120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4"/>
          <p:cNvSpPr>
            <a:spLocks noChangeArrowheads="1"/>
          </p:cNvSpPr>
          <p:nvPr/>
        </p:nvSpPr>
        <p:spPr bwMode="auto">
          <a:xfrm>
            <a:off x="168275" y="476250"/>
            <a:ext cx="8868221" cy="6134100"/>
          </a:xfrm>
          <a:prstGeom prst="rect">
            <a:avLst/>
          </a:prstGeom>
          <a:noFill/>
          <a:ln w="9525">
            <a:noFill/>
            <a:miter lim="800000"/>
            <a:headEnd/>
            <a:tailEnd/>
          </a:ln>
        </p:spPr>
        <p:txBody>
          <a:bodyPr wrap="square" anchor="ctr">
            <a:spAutoFit/>
          </a:bodyPr>
          <a:lstStyle/>
          <a:p>
            <a:pPr algn="ctr"/>
            <a:r>
              <a:rPr lang="tr-TR" sz="1800" b="1" dirty="0">
                <a:solidFill>
                  <a:prstClr val="black"/>
                </a:solidFill>
                <a:latin typeface="Tahoma" pitchFamily="34" charset="0"/>
                <a:cs typeface="Arial" charset="0"/>
              </a:rPr>
              <a:t>İKİNCİ BÖLÜM</a:t>
            </a:r>
            <a:endParaRPr lang="tr-TR" sz="1800" dirty="0">
              <a:solidFill>
                <a:prstClr val="black"/>
              </a:solidFill>
              <a:latin typeface="Tahoma" pitchFamily="34" charset="0"/>
              <a:cs typeface="Arial" charset="0"/>
            </a:endParaRPr>
          </a:p>
          <a:p>
            <a:pPr algn="ctr"/>
            <a:r>
              <a:rPr lang="tr-TR" sz="1800" b="1" dirty="0">
                <a:solidFill>
                  <a:prstClr val="black"/>
                </a:solidFill>
                <a:latin typeface="Tahoma" pitchFamily="34" charset="0"/>
                <a:cs typeface="Arial" charset="0"/>
              </a:rPr>
              <a:t>Sorumluluk ve Görevliler</a:t>
            </a:r>
            <a:endParaRPr lang="tr-TR" sz="1800" dirty="0">
              <a:solidFill>
                <a:prstClr val="black"/>
              </a:solidFill>
              <a:latin typeface="Tahoma" pitchFamily="34" charset="0"/>
              <a:cs typeface="Arial" charset="0"/>
            </a:endParaRPr>
          </a:p>
          <a:p>
            <a:pPr algn="ctr"/>
            <a:r>
              <a:rPr lang="tr-TR" sz="1800" b="1" dirty="0">
                <a:solidFill>
                  <a:prstClr val="black"/>
                </a:solidFill>
                <a:latin typeface="Tahoma" pitchFamily="34" charset="0"/>
                <a:cs typeface="Arial" charset="0"/>
              </a:rPr>
              <a:t>	</a:t>
            </a:r>
            <a:endParaRPr lang="tr-TR" sz="1800" dirty="0">
              <a:solidFill>
                <a:prstClr val="black"/>
              </a:solidFill>
              <a:latin typeface="Tahoma" pitchFamily="34" charset="0"/>
              <a:cs typeface="Arial" charset="0"/>
            </a:endParaRPr>
          </a:p>
          <a:p>
            <a:pPr algn="ctr"/>
            <a:r>
              <a:rPr lang="tr-TR" sz="1800" b="1" dirty="0">
                <a:solidFill>
                  <a:prstClr val="black"/>
                </a:solidFill>
                <a:latin typeface="Tahoma" pitchFamily="34" charset="0"/>
                <a:cs typeface="Arial" charset="0"/>
              </a:rPr>
              <a:t>	Sorumluluk</a:t>
            </a:r>
            <a:endParaRPr lang="tr-TR" sz="1800" dirty="0">
              <a:solidFill>
                <a:prstClr val="black"/>
              </a:solidFill>
              <a:latin typeface="Tahoma" pitchFamily="34" charset="0"/>
              <a:cs typeface="Arial" charset="0"/>
            </a:endParaRPr>
          </a:p>
          <a:p>
            <a:pPr algn="just"/>
            <a:r>
              <a:rPr lang="tr-TR" sz="1800" b="1" dirty="0">
                <a:solidFill>
                  <a:prstClr val="black"/>
                </a:solidFill>
                <a:latin typeface="Tahoma" pitchFamily="34" charset="0"/>
                <a:cs typeface="Arial" charset="0"/>
              </a:rPr>
              <a:t>	MADDE 5 –</a:t>
            </a:r>
            <a:r>
              <a:rPr lang="tr-TR" sz="1800" dirty="0">
                <a:solidFill>
                  <a:prstClr val="black"/>
                </a:solidFill>
                <a:latin typeface="Tahoma" pitchFamily="34" charset="0"/>
                <a:cs typeface="Arial" charset="0"/>
              </a:rPr>
              <a:t> (1) </a:t>
            </a:r>
            <a:r>
              <a:rPr lang="tr-TR" sz="1800" b="1" dirty="0">
                <a:solidFill>
                  <a:srgbClr val="FF0000"/>
                </a:solidFill>
                <a:latin typeface="Tahoma" pitchFamily="34" charset="0"/>
                <a:cs typeface="Arial" charset="0"/>
              </a:rPr>
              <a:t>Harcama yetkilileri </a:t>
            </a:r>
            <a:r>
              <a:rPr lang="tr-TR" sz="1800" dirty="0">
                <a:solidFill>
                  <a:srgbClr val="FF0000"/>
                </a:solidFill>
                <a:latin typeface="Tahoma" pitchFamily="34" charset="0"/>
                <a:cs typeface="Arial" charset="0"/>
              </a:rPr>
              <a:t>taşınırların etkili, ekonomik, verimli ve hukuka uygun olarak edinilmesinden, kullanılmasından, kontrolünden, kayıtlarının bu Yönetmelikte belirtilen esas ve usullere göre saydam ve erişilebilir şekilde tutulmasını sağlamaktan ve taşınır yönetim hesabını ilgili mercilere göndermekten sorumludur. </a:t>
            </a:r>
            <a:r>
              <a:rPr lang="tr-TR" sz="1800" dirty="0">
                <a:solidFill>
                  <a:srgbClr val="0070C0"/>
                </a:solidFill>
                <a:latin typeface="Tahoma" pitchFamily="34" charset="0"/>
                <a:cs typeface="Arial" charset="0"/>
              </a:rPr>
              <a:t>Harcama yetkilileri taşınır kayıtlarının bu Yönetmelik hükümlerine uygun olarak tutulması ve taşınır yönetim hesabının ilgili mercilere gönderilmesi sorumluluğunu </a:t>
            </a:r>
            <a:r>
              <a:rPr lang="tr-TR" sz="1800" u="sng" dirty="0">
                <a:solidFill>
                  <a:srgbClr val="0070C0"/>
                </a:solidFill>
                <a:latin typeface="Tahoma" pitchFamily="34" charset="0"/>
                <a:cs typeface="Arial" charset="0"/>
              </a:rPr>
              <a:t>taşınır kayıt ve kontrol yetkilileri aracılığıyla yerine getirir.</a:t>
            </a:r>
          </a:p>
          <a:p>
            <a:pPr algn="just"/>
            <a:r>
              <a:rPr lang="tr-TR" sz="1800" dirty="0">
                <a:solidFill>
                  <a:prstClr val="black"/>
                </a:solidFill>
                <a:latin typeface="Tahoma" pitchFamily="34" charset="0"/>
                <a:cs typeface="Arial" charset="0"/>
              </a:rPr>
              <a:t>	</a:t>
            </a:r>
          </a:p>
          <a:p>
            <a:pPr algn="just"/>
            <a:r>
              <a:rPr lang="tr-TR" sz="1800" dirty="0">
                <a:solidFill>
                  <a:prstClr val="black"/>
                </a:solidFill>
                <a:latin typeface="Tahoma" pitchFamily="34" charset="0"/>
                <a:cs typeface="Arial" charset="0"/>
              </a:rPr>
              <a:t>	(2) Harcama yetkilileri, taşınırlara ilişkin işlem ve kayıtların usule uygun olarak yapılıp yapılmadığını kontrol etmeye veya ettirmeye; kasıt, kusur veya ihmal sonucu kırılan, bozulan veya kaybolan taşınırların ilgililerden tazmini için gerekli işlemleri yapmaya veya yaptırmaya yetkilidir.</a:t>
            </a:r>
          </a:p>
          <a:p>
            <a:pPr algn="just"/>
            <a:r>
              <a:rPr lang="tr-TR" sz="1800" dirty="0">
                <a:solidFill>
                  <a:prstClr val="black"/>
                </a:solidFill>
                <a:latin typeface="Tahoma" pitchFamily="34" charset="0"/>
                <a:cs typeface="Arial" charset="0"/>
              </a:rPr>
              <a:t>	</a:t>
            </a:r>
          </a:p>
          <a:p>
            <a:pPr algn="just"/>
            <a:r>
              <a:rPr lang="tr-TR" sz="1800" dirty="0">
                <a:solidFill>
                  <a:prstClr val="black"/>
                </a:solidFill>
                <a:latin typeface="Tahoma" pitchFamily="34" charset="0"/>
                <a:cs typeface="Arial" charset="0"/>
              </a:rPr>
              <a:t>	(3) Kamu idarelerine ait taşınırların muhafazası ile görevli olan veya kendilerine kullanılmak üzere taşınır teslim edilen kamu görevlileri bu taşınırları en iyi şekilde muhafaza etmek, gerekli bakım ve onarımlarını yapmak veya yaptırmak, veriliş amacına uygun bir şekilde kullanmak ve görevin sona ermesi veya görevden ayrılma halinde iade etmek zorundadırlar. </a:t>
            </a:r>
          </a:p>
        </p:txBody>
      </p:sp>
      <p:sp>
        <p:nvSpPr>
          <p:cNvPr id="2" name="Slayt Numarası Yer Tutucusu 1"/>
          <p:cNvSpPr>
            <a:spLocks noGrp="1"/>
          </p:cNvSpPr>
          <p:nvPr>
            <p:ph type="sldNum" sz="quarter" idx="12"/>
          </p:nvPr>
        </p:nvSpPr>
        <p:spPr/>
        <p:txBody>
          <a:bodyPr/>
          <a:lstStyle/>
          <a:p>
            <a:pPr>
              <a:defRPr/>
            </a:pPr>
            <a:fld id="{873AF1F3-4FC4-47C4-B503-1C97E6EDFBF1}" type="slidenum">
              <a:rPr lang="tr-TR" smtClean="0">
                <a:solidFill>
                  <a:srgbClr val="04617B">
                    <a:shade val="90000"/>
                  </a:srgbClr>
                </a:solidFill>
              </a:rPr>
              <a:pPr>
                <a:defRPr/>
              </a:pPr>
              <a:t>11</a:t>
            </a:fld>
            <a:endParaRPr lang="tr-TR">
              <a:solidFill>
                <a:srgbClr val="04617B">
                  <a:shade val="90000"/>
                </a:srgbClr>
              </a:solidFill>
            </a:endParaRPr>
          </a:p>
        </p:txBody>
      </p:sp>
    </p:spTree>
    <p:extLst>
      <p:ext uri="{BB962C8B-B14F-4D97-AF65-F5344CB8AC3E}">
        <p14:creationId xmlns:p14="http://schemas.microsoft.com/office/powerpoint/2010/main" xmlns="" val="2684042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4"/>
          <p:cNvSpPr>
            <a:spLocks noChangeArrowheads="1"/>
          </p:cNvSpPr>
          <p:nvPr/>
        </p:nvSpPr>
        <p:spPr bwMode="auto">
          <a:xfrm>
            <a:off x="250825" y="549275"/>
            <a:ext cx="8669338" cy="5584825"/>
          </a:xfrm>
          <a:prstGeom prst="rect">
            <a:avLst/>
          </a:prstGeom>
          <a:noFill/>
          <a:ln w="9525">
            <a:noFill/>
            <a:miter lim="800000"/>
            <a:headEnd/>
            <a:tailEnd/>
          </a:ln>
        </p:spPr>
        <p:txBody>
          <a:bodyPr anchor="ctr">
            <a:spAutoFit/>
          </a:bodyPr>
          <a:lstStyle/>
          <a:p>
            <a:pPr algn="just"/>
            <a:r>
              <a:rPr lang="tr-TR" sz="1800" dirty="0">
                <a:solidFill>
                  <a:prstClr val="black"/>
                </a:solidFill>
                <a:latin typeface="Tahoma" pitchFamily="34" charset="0"/>
                <a:cs typeface="Arial" charset="0"/>
              </a:rPr>
              <a:t>	</a:t>
            </a:r>
            <a:r>
              <a:rPr lang="tr-TR" sz="1800" dirty="0" smtClean="0">
                <a:solidFill>
                  <a:prstClr val="black"/>
                </a:solidFill>
                <a:latin typeface="Tahoma" pitchFamily="34" charset="0"/>
                <a:cs typeface="Arial" charset="0"/>
              </a:rPr>
              <a:t>(</a:t>
            </a:r>
            <a:r>
              <a:rPr lang="tr-TR" sz="1800" dirty="0">
                <a:solidFill>
                  <a:prstClr val="black"/>
                </a:solidFill>
                <a:latin typeface="Tahoma" pitchFamily="34" charset="0"/>
                <a:cs typeface="Arial" charset="0"/>
              </a:rPr>
              <a:t>4) Zimmetle teslim edilen dayanıklı taşınırlar, kullanıcıları tarafından başkasına devredilemez. Kullanıcılarının görevden ayrılması halinde söz konusu taşınırların ambara iade edilmesi zorunludur. Bu şekilde teslim yapılmadan personelin kurumla ilişiği kesilmez. </a:t>
            </a:r>
          </a:p>
          <a:p>
            <a:pPr algn="just"/>
            <a:r>
              <a:rPr lang="tr-TR" sz="1800" dirty="0">
                <a:solidFill>
                  <a:prstClr val="black"/>
                </a:solidFill>
                <a:latin typeface="Tahoma" pitchFamily="34" charset="0"/>
                <a:cs typeface="Arial" charset="0"/>
              </a:rPr>
              <a:t>	</a:t>
            </a:r>
          </a:p>
          <a:p>
            <a:pPr algn="just"/>
            <a:r>
              <a:rPr lang="tr-TR" sz="1800" dirty="0">
                <a:solidFill>
                  <a:prstClr val="black"/>
                </a:solidFill>
                <a:latin typeface="Tahoma" pitchFamily="34" charset="0"/>
                <a:cs typeface="Arial" charset="0"/>
              </a:rPr>
              <a:t>	(5) </a:t>
            </a:r>
            <a:r>
              <a:rPr lang="tr-TR" sz="1800" dirty="0">
                <a:solidFill>
                  <a:srgbClr val="FF0000"/>
                </a:solidFill>
                <a:latin typeface="Tahoma" pitchFamily="34" charset="0"/>
                <a:cs typeface="Arial" charset="0"/>
              </a:rPr>
              <a:t>Taşınırların muhafazasından ve yönetilmesinden sorumlu olanların, gerekli tedbirlerin alınmaması veya özenin gösterilmemesi nedeniyle taşınırın kullanılmaz hale gelmesi veya yok olması sonucunda sebep oldukları kamu zararları hakkında, 27/9/2006 tarihli ve 2006/11058 sayılı Bakanlar Kurulu Kararı ile yürürlüğe konulan Kamu Zararlarının Tahsiline İlişkin Usul ve Esaslar Hakkında Yönetmelik hükümleri uygulanır. </a:t>
            </a:r>
          </a:p>
          <a:p>
            <a:pPr algn="just"/>
            <a:r>
              <a:rPr lang="tr-TR" sz="1800" dirty="0">
                <a:solidFill>
                  <a:prstClr val="black"/>
                </a:solidFill>
                <a:latin typeface="Tahoma" pitchFamily="34" charset="0"/>
                <a:cs typeface="Arial" charset="0"/>
              </a:rPr>
              <a:t>	</a:t>
            </a:r>
          </a:p>
          <a:p>
            <a:pPr algn="just"/>
            <a:r>
              <a:rPr lang="tr-TR" sz="1800" dirty="0">
                <a:solidFill>
                  <a:prstClr val="black"/>
                </a:solidFill>
                <a:latin typeface="Tahoma" pitchFamily="34" charset="0"/>
                <a:cs typeface="Arial" charset="0"/>
              </a:rPr>
              <a:t>	(6) Kullanılmak üzere kendilerine taşınır teslim edilen kamu görevlilerinin kasıt, kusur, ihmal veya tedbirsizlik ya da dikkatsizlikleri nedeniyle oluşan kamu zararı, değer tespit komisyonu tarafından tespit edilecek rayiç bedeli üzerinden, ilgili mevzuat hükümleri uygulanmak suretiyle tahsil edilir. </a:t>
            </a:r>
          </a:p>
          <a:p>
            <a:pPr algn="just"/>
            <a:r>
              <a:rPr lang="tr-TR" sz="1800" dirty="0">
                <a:solidFill>
                  <a:prstClr val="black"/>
                </a:solidFill>
                <a:latin typeface="Tahoma" pitchFamily="34" charset="0"/>
                <a:cs typeface="Arial" charset="0"/>
              </a:rPr>
              <a:t>	</a:t>
            </a:r>
          </a:p>
          <a:p>
            <a:pPr algn="just"/>
            <a:r>
              <a:rPr lang="tr-TR" sz="1800" dirty="0">
                <a:solidFill>
                  <a:prstClr val="black"/>
                </a:solidFill>
                <a:latin typeface="Tahoma" pitchFamily="34" charset="0"/>
                <a:cs typeface="Arial" charset="0"/>
              </a:rPr>
              <a:t>	(7) Taşınırların özelliğinden veya olağan kullanımından kaynaklanan yıpranma ile usulüne uygun olarak belirlenen firelerden dolayı sorumluluk aranmaz.</a:t>
            </a:r>
          </a:p>
          <a:p>
            <a:pPr algn="just"/>
            <a:r>
              <a:rPr lang="tr-TR" sz="1800" b="1" dirty="0">
                <a:solidFill>
                  <a:prstClr val="black"/>
                </a:solidFill>
                <a:latin typeface="Tahoma" pitchFamily="34" charset="0"/>
                <a:cs typeface="Arial" charset="0"/>
              </a:rPr>
              <a:t>	</a:t>
            </a:r>
          </a:p>
        </p:txBody>
      </p:sp>
      <p:sp>
        <p:nvSpPr>
          <p:cNvPr id="2" name="Slayt Numarası Yer Tutucusu 1"/>
          <p:cNvSpPr>
            <a:spLocks noGrp="1"/>
          </p:cNvSpPr>
          <p:nvPr>
            <p:ph type="sldNum" sz="quarter" idx="12"/>
          </p:nvPr>
        </p:nvSpPr>
        <p:spPr/>
        <p:txBody>
          <a:bodyPr/>
          <a:lstStyle/>
          <a:p>
            <a:pPr>
              <a:defRPr/>
            </a:pPr>
            <a:fld id="{873AF1F3-4FC4-47C4-B503-1C97E6EDFBF1}" type="slidenum">
              <a:rPr lang="tr-TR" smtClean="0">
                <a:solidFill>
                  <a:srgbClr val="04617B">
                    <a:shade val="90000"/>
                  </a:srgbClr>
                </a:solidFill>
              </a:rPr>
              <a:pPr>
                <a:defRPr/>
              </a:pPr>
              <a:t>12</a:t>
            </a:fld>
            <a:endParaRPr lang="tr-TR">
              <a:solidFill>
                <a:srgbClr val="04617B">
                  <a:shade val="90000"/>
                </a:srgbClr>
              </a:solidFill>
            </a:endParaRPr>
          </a:p>
        </p:txBody>
      </p:sp>
    </p:spTree>
    <p:extLst>
      <p:ext uri="{BB962C8B-B14F-4D97-AF65-F5344CB8AC3E}">
        <p14:creationId xmlns:p14="http://schemas.microsoft.com/office/powerpoint/2010/main" xmlns="" val="2608460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4"/>
          <p:cNvSpPr>
            <a:spLocks noChangeArrowheads="1"/>
          </p:cNvSpPr>
          <p:nvPr/>
        </p:nvSpPr>
        <p:spPr bwMode="auto">
          <a:xfrm>
            <a:off x="468313" y="910462"/>
            <a:ext cx="8321675" cy="4524315"/>
          </a:xfrm>
          <a:prstGeom prst="rect">
            <a:avLst/>
          </a:prstGeom>
          <a:noFill/>
          <a:ln w="9525">
            <a:noFill/>
            <a:miter lim="800000"/>
            <a:headEnd/>
            <a:tailEnd/>
          </a:ln>
        </p:spPr>
        <p:txBody>
          <a:bodyPr anchor="ctr">
            <a:spAutoFit/>
          </a:bodyPr>
          <a:lstStyle/>
          <a:p>
            <a:pPr algn="ctr">
              <a:tabLst>
                <a:tab pos="358775" algn="l"/>
              </a:tabLst>
            </a:pPr>
            <a:r>
              <a:rPr lang="tr-TR" sz="1800" b="1" dirty="0">
                <a:solidFill>
                  <a:prstClr val="black"/>
                </a:solidFill>
                <a:latin typeface="Tahoma" pitchFamily="34" charset="0"/>
                <a:cs typeface="Arial" charset="0"/>
              </a:rPr>
              <a:t>Taşınır kayıt ve kontrol </a:t>
            </a:r>
            <a:r>
              <a:rPr lang="tr-TR" sz="1800" b="1" dirty="0" smtClean="0">
                <a:solidFill>
                  <a:prstClr val="black"/>
                </a:solidFill>
                <a:latin typeface="Tahoma" pitchFamily="34" charset="0"/>
                <a:cs typeface="Arial" charset="0"/>
              </a:rPr>
              <a:t>yetkilileri</a:t>
            </a:r>
          </a:p>
          <a:p>
            <a:pPr algn="ctr">
              <a:tabLst>
                <a:tab pos="358775" algn="l"/>
              </a:tabLst>
            </a:pPr>
            <a:endParaRPr lang="tr-TR" sz="1800" dirty="0">
              <a:solidFill>
                <a:prstClr val="black"/>
              </a:solidFill>
              <a:latin typeface="Tahoma" pitchFamily="34" charset="0"/>
              <a:cs typeface="Arial" charset="0"/>
            </a:endParaRPr>
          </a:p>
          <a:p>
            <a:pPr algn="just">
              <a:tabLst>
                <a:tab pos="358775" algn="l"/>
              </a:tabLst>
            </a:pPr>
            <a:r>
              <a:rPr lang="tr-TR" sz="1800" b="1" dirty="0">
                <a:solidFill>
                  <a:prstClr val="black"/>
                </a:solidFill>
                <a:latin typeface="Tahoma" pitchFamily="34" charset="0"/>
                <a:cs typeface="Arial" charset="0"/>
              </a:rPr>
              <a:t>	MADDE 6 – </a:t>
            </a:r>
            <a:r>
              <a:rPr lang="tr-TR" sz="1800" dirty="0">
                <a:solidFill>
                  <a:prstClr val="black"/>
                </a:solidFill>
                <a:latin typeface="Tahoma" pitchFamily="34" charset="0"/>
                <a:cs typeface="Arial" charset="0"/>
              </a:rPr>
              <a:t>(1) </a:t>
            </a:r>
            <a:r>
              <a:rPr lang="tr-TR" sz="1200" b="1" dirty="0">
                <a:solidFill>
                  <a:prstClr val="black"/>
                </a:solidFill>
                <a:latin typeface="Tahoma" pitchFamily="34" charset="0"/>
                <a:cs typeface="Arial" charset="0"/>
              </a:rPr>
              <a:t>(8/11/2012-28461 sayılı R.G.; 8/10/2012 - 2012/3832 sayılı BKK ile eklenen) </a:t>
            </a:r>
            <a:r>
              <a:rPr lang="tr-TR" sz="1800" dirty="0">
                <a:solidFill>
                  <a:prstClr val="black"/>
                </a:solidFill>
                <a:latin typeface="Tahoma" pitchFamily="34" charset="0"/>
                <a:cs typeface="Arial" charset="0"/>
              </a:rPr>
              <a:t>Taşınır kayıt ve kontrol yetkilileri, </a:t>
            </a:r>
            <a:r>
              <a:rPr lang="tr-TR" sz="1800" dirty="0">
                <a:solidFill>
                  <a:srgbClr val="FF0000"/>
                </a:solidFill>
                <a:latin typeface="Tahoma" pitchFamily="34" charset="0"/>
                <a:cs typeface="Arial" charset="0"/>
              </a:rPr>
              <a:t>harcama yetkililerince, memuriyet veya çalışma unvanına bağlı kalmaksızın,</a:t>
            </a:r>
            <a:r>
              <a:rPr lang="tr-TR" sz="1800" dirty="0">
                <a:solidFill>
                  <a:prstClr val="black"/>
                </a:solidFill>
                <a:latin typeface="Tahoma" pitchFamily="34" charset="0"/>
                <a:cs typeface="Arial" charset="0"/>
              </a:rPr>
              <a:t> taşınır kayıt ve işlemlerini bu Yönetmelikte belirtilen usule uygun şekilde </a:t>
            </a:r>
            <a:r>
              <a:rPr lang="tr-TR" sz="1800" u="sng" dirty="0">
                <a:solidFill>
                  <a:srgbClr val="0070C0"/>
                </a:solidFill>
                <a:latin typeface="Tahoma" pitchFamily="34" charset="0"/>
                <a:cs typeface="Arial" charset="0"/>
              </a:rPr>
              <a:t>yapabilecek bilgi ve niteliklere sahip personel </a:t>
            </a:r>
            <a:r>
              <a:rPr lang="tr-TR" sz="1800" dirty="0">
                <a:solidFill>
                  <a:prstClr val="black"/>
                </a:solidFill>
                <a:latin typeface="Tahoma" pitchFamily="34" charset="0"/>
                <a:cs typeface="Arial" charset="0"/>
              </a:rPr>
              <a:t>arasından görevlendirilir. Dış temsilciliklerde taşınır kayıt ve kontrol yetkilileri misyon şefleri tarafından görevlendirilir. </a:t>
            </a:r>
            <a:endParaRPr lang="tr-TR" sz="1800" dirty="0" smtClean="0">
              <a:solidFill>
                <a:prstClr val="black"/>
              </a:solidFill>
              <a:latin typeface="Tahoma" pitchFamily="34" charset="0"/>
              <a:cs typeface="Arial" charset="0"/>
            </a:endParaRPr>
          </a:p>
          <a:p>
            <a:pPr algn="just">
              <a:tabLst>
                <a:tab pos="358775" algn="l"/>
              </a:tabLst>
            </a:pPr>
            <a:endParaRPr lang="tr-TR" sz="1800" dirty="0" smtClean="0">
              <a:solidFill>
                <a:prstClr val="black"/>
              </a:solidFill>
              <a:latin typeface="Tahoma" pitchFamily="34" charset="0"/>
              <a:cs typeface="Arial" charset="0"/>
            </a:endParaRPr>
          </a:p>
          <a:p>
            <a:pPr algn="just">
              <a:tabLst>
                <a:tab pos="358775" algn="l"/>
              </a:tabLst>
            </a:pPr>
            <a:r>
              <a:rPr lang="tr-TR" sz="1800" dirty="0" smtClean="0">
                <a:solidFill>
                  <a:srgbClr val="FF0000"/>
                </a:solidFill>
                <a:latin typeface="Tahoma" pitchFamily="34" charset="0"/>
                <a:cs typeface="Arial" charset="0"/>
              </a:rPr>
              <a:t>Taşınır </a:t>
            </a:r>
            <a:r>
              <a:rPr lang="tr-TR" sz="1800" dirty="0">
                <a:solidFill>
                  <a:srgbClr val="FF0000"/>
                </a:solidFill>
                <a:latin typeface="Tahoma" pitchFamily="34" charset="0"/>
                <a:cs typeface="Arial" charset="0"/>
              </a:rPr>
              <a:t>işlemleri yoğun olan harcama birimlerinde birden fazla taşınır kayıt ve kontrol yetkilisi görevlendirilebilir</a:t>
            </a:r>
            <a:r>
              <a:rPr lang="tr-TR" sz="1800" dirty="0" smtClean="0">
                <a:solidFill>
                  <a:srgbClr val="FF0000"/>
                </a:solidFill>
                <a:latin typeface="Tahoma" pitchFamily="34" charset="0"/>
                <a:cs typeface="Arial" charset="0"/>
              </a:rPr>
              <a:t>.</a:t>
            </a:r>
          </a:p>
          <a:p>
            <a:pPr algn="just">
              <a:tabLst>
                <a:tab pos="358775" algn="l"/>
              </a:tabLst>
            </a:pPr>
            <a:endParaRPr lang="tr-TR" sz="1800" dirty="0" smtClean="0">
              <a:solidFill>
                <a:prstClr val="black"/>
              </a:solidFill>
              <a:latin typeface="Tahoma" pitchFamily="34" charset="0"/>
              <a:cs typeface="Arial" charset="0"/>
            </a:endParaRPr>
          </a:p>
          <a:p>
            <a:pPr algn="just">
              <a:tabLst>
                <a:tab pos="358775" algn="l"/>
              </a:tabLst>
            </a:pPr>
            <a:r>
              <a:rPr lang="tr-TR" sz="1800" dirty="0" smtClean="0">
                <a:solidFill>
                  <a:prstClr val="black"/>
                </a:solidFill>
                <a:latin typeface="Tahoma" pitchFamily="34" charset="0"/>
                <a:cs typeface="Arial" charset="0"/>
              </a:rPr>
              <a:t> </a:t>
            </a:r>
            <a:r>
              <a:rPr lang="tr-TR" sz="1800" dirty="0">
                <a:solidFill>
                  <a:prstClr val="black"/>
                </a:solidFill>
                <a:latin typeface="Tahoma" pitchFamily="34" charset="0"/>
                <a:cs typeface="Arial" charset="0"/>
              </a:rPr>
              <a:t>Kamu idarelerince </a:t>
            </a:r>
            <a:r>
              <a:rPr lang="tr-TR" sz="1800" dirty="0">
                <a:solidFill>
                  <a:srgbClr val="FF0000"/>
                </a:solidFill>
                <a:latin typeface="Tahoma" pitchFamily="34" charset="0"/>
                <a:cs typeface="Arial" charset="0"/>
              </a:rPr>
              <a:t>ihtiyaç duyulması halinde birden fazla harcama biriminin taşınır kayıtları harcama birimleri itibarıyla ayrı ayrı tutulmak kaydıyla</a:t>
            </a:r>
            <a:r>
              <a:rPr lang="tr-TR" sz="1800" dirty="0">
                <a:solidFill>
                  <a:prstClr val="black"/>
                </a:solidFill>
                <a:latin typeface="Tahoma" pitchFamily="34" charset="0"/>
                <a:cs typeface="Arial" charset="0"/>
              </a:rPr>
              <a:t>, bir taşınır kayıt ve kontrol yetkilisi tarafından yürütülebilir.</a:t>
            </a:r>
          </a:p>
          <a:p>
            <a:pPr algn="ctr">
              <a:tabLst>
                <a:tab pos="358775" algn="l"/>
              </a:tabLst>
            </a:pPr>
            <a:r>
              <a:rPr lang="tr-TR" sz="1800" dirty="0">
                <a:solidFill>
                  <a:prstClr val="black"/>
                </a:solidFill>
                <a:latin typeface="Tahoma" pitchFamily="34" charset="0"/>
                <a:cs typeface="Arial" charset="0"/>
              </a:rPr>
              <a:t>	</a:t>
            </a:r>
          </a:p>
        </p:txBody>
      </p:sp>
      <p:sp>
        <p:nvSpPr>
          <p:cNvPr id="2" name="Slayt Numarası Yer Tutucusu 1"/>
          <p:cNvSpPr>
            <a:spLocks noGrp="1"/>
          </p:cNvSpPr>
          <p:nvPr>
            <p:ph type="sldNum" sz="quarter" idx="12"/>
          </p:nvPr>
        </p:nvSpPr>
        <p:spPr/>
        <p:txBody>
          <a:bodyPr/>
          <a:lstStyle/>
          <a:p>
            <a:pPr>
              <a:defRPr/>
            </a:pPr>
            <a:fld id="{873AF1F3-4FC4-47C4-B503-1C97E6EDFBF1}" type="slidenum">
              <a:rPr lang="tr-TR" smtClean="0">
                <a:solidFill>
                  <a:srgbClr val="04617B">
                    <a:shade val="90000"/>
                  </a:srgbClr>
                </a:solidFill>
              </a:rPr>
              <a:pPr>
                <a:defRPr/>
              </a:pPr>
              <a:t>13</a:t>
            </a:fld>
            <a:endParaRPr lang="tr-TR">
              <a:solidFill>
                <a:srgbClr val="04617B">
                  <a:shade val="90000"/>
                </a:srgbClr>
              </a:solidFill>
            </a:endParaRPr>
          </a:p>
        </p:txBody>
      </p:sp>
    </p:spTree>
    <p:extLst>
      <p:ext uri="{BB962C8B-B14F-4D97-AF65-F5344CB8AC3E}">
        <p14:creationId xmlns:p14="http://schemas.microsoft.com/office/powerpoint/2010/main" xmlns="" val="17195625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4"/>
          <p:cNvSpPr>
            <a:spLocks noChangeArrowheads="1"/>
          </p:cNvSpPr>
          <p:nvPr/>
        </p:nvSpPr>
        <p:spPr bwMode="auto">
          <a:xfrm>
            <a:off x="179388" y="518388"/>
            <a:ext cx="8653462" cy="5632311"/>
          </a:xfrm>
          <a:prstGeom prst="rect">
            <a:avLst/>
          </a:prstGeom>
          <a:noFill/>
          <a:ln w="9525">
            <a:noFill/>
            <a:miter lim="800000"/>
            <a:headEnd/>
            <a:tailEnd/>
          </a:ln>
        </p:spPr>
        <p:txBody>
          <a:bodyPr anchor="ctr">
            <a:spAutoFit/>
          </a:bodyPr>
          <a:lstStyle/>
          <a:p>
            <a:pPr algn="ctr"/>
            <a:r>
              <a:rPr lang="tr-TR" sz="1800" dirty="0">
                <a:solidFill>
                  <a:prstClr val="black"/>
                </a:solidFill>
                <a:latin typeface="Tahoma" pitchFamily="34" charset="0"/>
                <a:cs typeface="Arial" charset="0"/>
              </a:rPr>
              <a:t>(</a:t>
            </a:r>
            <a:r>
              <a:rPr lang="tr-TR" sz="1800" b="1" dirty="0">
                <a:solidFill>
                  <a:prstClr val="black"/>
                </a:solidFill>
                <a:latin typeface="Tahoma" pitchFamily="34" charset="0"/>
                <a:cs typeface="Arial" charset="0"/>
              </a:rPr>
              <a:t>2) Taşınır kayıt ve kontrol yetkililerinin görev ve sorumlulukları </a:t>
            </a:r>
            <a:endParaRPr lang="tr-TR" sz="1800" b="1" dirty="0" smtClean="0">
              <a:solidFill>
                <a:prstClr val="black"/>
              </a:solidFill>
              <a:latin typeface="Tahoma" pitchFamily="34" charset="0"/>
              <a:cs typeface="Arial" charset="0"/>
            </a:endParaRPr>
          </a:p>
          <a:p>
            <a:pPr algn="ctr"/>
            <a:r>
              <a:rPr lang="tr-TR" sz="1800" b="1" dirty="0" smtClean="0">
                <a:solidFill>
                  <a:prstClr val="black"/>
                </a:solidFill>
                <a:latin typeface="Tahoma" pitchFamily="34" charset="0"/>
                <a:cs typeface="Arial" charset="0"/>
              </a:rPr>
              <a:t>aşağıda </a:t>
            </a:r>
            <a:r>
              <a:rPr lang="tr-TR" sz="1800" b="1" dirty="0">
                <a:solidFill>
                  <a:prstClr val="black"/>
                </a:solidFill>
                <a:latin typeface="Tahoma" pitchFamily="34" charset="0"/>
                <a:cs typeface="Arial" charset="0"/>
              </a:rPr>
              <a:t>belirtilmiştir</a:t>
            </a:r>
            <a:r>
              <a:rPr lang="tr-TR" sz="1800" dirty="0">
                <a:solidFill>
                  <a:prstClr val="black"/>
                </a:solidFill>
                <a:latin typeface="Tahoma" pitchFamily="34" charset="0"/>
                <a:cs typeface="Arial" charset="0"/>
              </a:rPr>
              <a:t>.</a:t>
            </a:r>
          </a:p>
          <a:p>
            <a:pPr algn="just"/>
            <a:r>
              <a:rPr lang="tr-TR" sz="1800" dirty="0">
                <a:solidFill>
                  <a:prstClr val="black"/>
                </a:solidFill>
                <a:latin typeface="Tahoma" pitchFamily="34" charset="0"/>
                <a:cs typeface="Arial" charset="0"/>
              </a:rPr>
              <a:t>	a) Harcama birimince edinilen taşınırlardan muayene ve kabulü yapılanları cins ve niteliklerine göre sayarak, tartarak, ölçerek teslim almak, doğrudan tüketilmeyen ve kullanıma verilmeyen taşınırları sorumluluğundaki ambarlarda muhafaza etmek.</a:t>
            </a:r>
          </a:p>
          <a:p>
            <a:pPr algn="just"/>
            <a:r>
              <a:rPr lang="tr-TR" sz="1800" dirty="0">
                <a:solidFill>
                  <a:prstClr val="black"/>
                </a:solidFill>
                <a:latin typeface="Tahoma" pitchFamily="34" charset="0"/>
                <a:cs typeface="Arial" charset="0"/>
              </a:rPr>
              <a:t>	b) </a:t>
            </a:r>
            <a:r>
              <a:rPr lang="tr-TR" sz="1400" b="1" dirty="0">
                <a:solidFill>
                  <a:prstClr val="black"/>
                </a:solidFill>
                <a:latin typeface="Tahoma" pitchFamily="34" charset="0"/>
                <a:cs typeface="Arial" charset="0"/>
              </a:rPr>
              <a:t>(8/11/2012-28461 sayılı R.G.; 8/10/2012 - 2012/3832 sayılı BKK ile eklenen) </a:t>
            </a:r>
            <a:r>
              <a:rPr lang="tr-TR" sz="1800" dirty="0">
                <a:solidFill>
                  <a:prstClr val="black"/>
                </a:solidFill>
                <a:latin typeface="Tahoma" pitchFamily="34" charset="0"/>
                <a:cs typeface="Arial" charset="0"/>
              </a:rPr>
              <a:t>Muayene ve kabul işlemi hemen yapılamayan taşınırları kontrol ederek teslim almak, bunların kesin kabulü yapılmadan kullanıma verilmesini önlemek. (Ancak, özellikleri nedeniyle kesin kabulleri belli bir dönem kullanıldıktan sonra yapılabilen sarf malzemelerinin kullanıma verilmesinde kesin kabul şartı aranmaz.) </a:t>
            </a:r>
          </a:p>
          <a:p>
            <a:pPr algn="just"/>
            <a:r>
              <a:rPr lang="tr-TR" sz="1800" dirty="0">
                <a:solidFill>
                  <a:prstClr val="black"/>
                </a:solidFill>
                <a:latin typeface="Tahoma" pitchFamily="34" charset="0"/>
                <a:cs typeface="Arial" charset="0"/>
              </a:rPr>
              <a:t>	c) Taşınırların giriş ve çıkışına ilişkin kayıtları tutmak, bunlara ilişkin belge ve cetvelleri düzenlemek ve taşınır yönetim hesap cetvellerini konsolide görevlisine göndermek.</a:t>
            </a:r>
          </a:p>
          <a:p>
            <a:pPr algn="just"/>
            <a:r>
              <a:rPr lang="tr-TR" sz="1800" dirty="0">
                <a:solidFill>
                  <a:prstClr val="black"/>
                </a:solidFill>
                <a:latin typeface="Tahoma" pitchFamily="34" charset="0"/>
                <a:cs typeface="Arial" charset="0"/>
              </a:rPr>
              <a:t>	ç) Tüketime veya kullanıma verilmesi uygun görülen taşınırları ilgililere teslim etmek.</a:t>
            </a:r>
          </a:p>
          <a:p>
            <a:pPr algn="just"/>
            <a:r>
              <a:rPr lang="tr-TR" sz="1800" dirty="0">
                <a:solidFill>
                  <a:prstClr val="black"/>
                </a:solidFill>
                <a:latin typeface="Tahoma" pitchFamily="34" charset="0"/>
                <a:cs typeface="Arial" charset="0"/>
              </a:rPr>
              <a:t>	d) Taşınırların yangına, ıslanmaya, bozulmaya, çalınmaya ve benzeri tehlikelere karşı korunması için gerekli tedbirleri almak ve alınmasını sağlamak.</a:t>
            </a:r>
          </a:p>
          <a:p>
            <a:pPr algn="just"/>
            <a:r>
              <a:rPr lang="tr-TR" sz="1800" dirty="0">
                <a:solidFill>
                  <a:prstClr val="black"/>
                </a:solidFill>
                <a:latin typeface="Tahoma" pitchFamily="34" charset="0"/>
                <a:cs typeface="Arial" charset="0"/>
              </a:rPr>
              <a:t>	e) Ambarda çalınma veya olağanüstü nedenlerden dolayı meydana gelen azalmaları harcama yetkilisine bildirmek.</a:t>
            </a:r>
          </a:p>
        </p:txBody>
      </p:sp>
      <p:sp>
        <p:nvSpPr>
          <p:cNvPr id="2" name="Slayt Numarası Yer Tutucusu 1"/>
          <p:cNvSpPr>
            <a:spLocks noGrp="1"/>
          </p:cNvSpPr>
          <p:nvPr>
            <p:ph type="sldNum" sz="quarter" idx="12"/>
          </p:nvPr>
        </p:nvSpPr>
        <p:spPr/>
        <p:txBody>
          <a:bodyPr/>
          <a:lstStyle/>
          <a:p>
            <a:pPr>
              <a:defRPr/>
            </a:pPr>
            <a:fld id="{873AF1F3-4FC4-47C4-B503-1C97E6EDFBF1}" type="slidenum">
              <a:rPr lang="tr-TR" smtClean="0">
                <a:solidFill>
                  <a:srgbClr val="04617B">
                    <a:shade val="90000"/>
                  </a:srgbClr>
                </a:solidFill>
              </a:rPr>
              <a:pPr>
                <a:defRPr/>
              </a:pPr>
              <a:t>14</a:t>
            </a:fld>
            <a:endParaRPr lang="tr-TR">
              <a:solidFill>
                <a:srgbClr val="04617B">
                  <a:shade val="90000"/>
                </a:srgbClr>
              </a:solidFill>
            </a:endParaRPr>
          </a:p>
        </p:txBody>
      </p:sp>
    </p:spTree>
    <p:extLst>
      <p:ext uri="{BB962C8B-B14F-4D97-AF65-F5344CB8AC3E}">
        <p14:creationId xmlns:p14="http://schemas.microsoft.com/office/powerpoint/2010/main" xmlns="" val="32318401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4"/>
          <p:cNvSpPr>
            <a:spLocks noChangeArrowheads="1"/>
          </p:cNvSpPr>
          <p:nvPr/>
        </p:nvSpPr>
        <p:spPr bwMode="auto">
          <a:xfrm>
            <a:off x="684213" y="692150"/>
            <a:ext cx="7450137" cy="4486275"/>
          </a:xfrm>
          <a:prstGeom prst="rect">
            <a:avLst/>
          </a:prstGeom>
          <a:noFill/>
          <a:ln w="9525">
            <a:noFill/>
            <a:miter lim="800000"/>
            <a:headEnd/>
            <a:tailEnd/>
          </a:ln>
        </p:spPr>
        <p:txBody>
          <a:bodyPr anchor="ctr">
            <a:spAutoFit/>
          </a:bodyPr>
          <a:lstStyle/>
          <a:p>
            <a:pPr algn="just"/>
            <a:r>
              <a:rPr lang="tr-TR" sz="1800" dirty="0" smtClean="0">
                <a:solidFill>
                  <a:prstClr val="black"/>
                </a:solidFill>
                <a:latin typeface="Tahoma" pitchFamily="34" charset="0"/>
                <a:cs typeface="Arial" charset="0"/>
              </a:rPr>
              <a:t>	f</a:t>
            </a:r>
            <a:r>
              <a:rPr lang="tr-TR" sz="1800" dirty="0">
                <a:solidFill>
                  <a:prstClr val="black"/>
                </a:solidFill>
                <a:latin typeface="Tahoma" pitchFamily="34" charset="0"/>
                <a:cs typeface="Arial" charset="0"/>
              </a:rPr>
              <a:t>) Ambar sayımını ve stok kontrolünü yapmak, harcama yetkilisince </a:t>
            </a:r>
            <a:r>
              <a:rPr lang="tr-TR" sz="1800" dirty="0">
                <a:solidFill>
                  <a:srgbClr val="FF0000"/>
                </a:solidFill>
                <a:latin typeface="Tahoma" pitchFamily="34" charset="0"/>
                <a:cs typeface="Arial" charset="0"/>
              </a:rPr>
              <a:t>belirlenen </a:t>
            </a:r>
            <a:r>
              <a:rPr lang="tr-TR" sz="1800" u="sng" dirty="0">
                <a:solidFill>
                  <a:srgbClr val="FF0000"/>
                </a:solidFill>
                <a:latin typeface="Tahoma" pitchFamily="34" charset="0"/>
                <a:cs typeface="Arial" charset="0"/>
              </a:rPr>
              <a:t>asgarî stok seviyesinin </a:t>
            </a:r>
            <a:r>
              <a:rPr lang="tr-TR" sz="1800" dirty="0">
                <a:solidFill>
                  <a:srgbClr val="FF0000"/>
                </a:solidFill>
                <a:latin typeface="Tahoma" pitchFamily="34" charset="0"/>
                <a:cs typeface="Arial" charset="0"/>
              </a:rPr>
              <a:t>altına düşen taşınırları harcama yetkilisine bildirmek.</a:t>
            </a:r>
          </a:p>
          <a:p>
            <a:pPr algn="just"/>
            <a:r>
              <a:rPr lang="tr-TR" sz="1800" dirty="0">
                <a:solidFill>
                  <a:prstClr val="black"/>
                </a:solidFill>
                <a:latin typeface="Tahoma" pitchFamily="34" charset="0"/>
                <a:cs typeface="Arial" charset="0"/>
              </a:rPr>
              <a:t>	g) Kullanımda bulunan dayanıklı taşınırları bulundukları yerde kontrol etmek, sayımlarını yapmak ve yaptırmak.</a:t>
            </a:r>
          </a:p>
          <a:p>
            <a:pPr algn="just"/>
            <a:r>
              <a:rPr lang="tr-TR" sz="1800" dirty="0">
                <a:solidFill>
                  <a:prstClr val="black"/>
                </a:solidFill>
                <a:latin typeface="Tahoma" pitchFamily="34" charset="0"/>
                <a:cs typeface="Arial" charset="0"/>
              </a:rPr>
              <a:t>	ğ) Harcama biriminin malzeme ihtiyaç planlamasının yapılmasına yardımcı olmak.</a:t>
            </a:r>
          </a:p>
          <a:p>
            <a:pPr algn="just"/>
            <a:r>
              <a:rPr lang="tr-TR" sz="1800" dirty="0">
                <a:solidFill>
                  <a:prstClr val="black"/>
                </a:solidFill>
                <a:latin typeface="Tahoma" pitchFamily="34" charset="0"/>
                <a:cs typeface="Arial" charset="0"/>
              </a:rPr>
              <a:t>	h) Kayıtlarını tuttuğu taşınırların yönetim hesabını hazırlamak ve harcama yetkilisine sunmak.</a:t>
            </a:r>
          </a:p>
          <a:p>
            <a:pPr algn="just"/>
            <a:r>
              <a:rPr lang="tr-TR" sz="1800" dirty="0">
                <a:solidFill>
                  <a:prstClr val="black"/>
                </a:solidFill>
                <a:latin typeface="Tahoma" pitchFamily="34" charset="0"/>
                <a:cs typeface="Arial" charset="0"/>
              </a:rPr>
              <a:t>	</a:t>
            </a:r>
          </a:p>
          <a:p>
            <a:pPr algn="just"/>
            <a:r>
              <a:rPr lang="tr-TR" sz="1800" dirty="0">
                <a:solidFill>
                  <a:prstClr val="black"/>
                </a:solidFill>
                <a:latin typeface="Tahoma" pitchFamily="34" charset="0"/>
                <a:cs typeface="Arial" charset="0"/>
              </a:rPr>
              <a:t>	</a:t>
            </a:r>
            <a:r>
              <a:rPr lang="tr-TR" sz="1800" dirty="0" smtClean="0">
                <a:solidFill>
                  <a:prstClr val="black"/>
                </a:solidFill>
                <a:latin typeface="Tahoma" pitchFamily="34" charset="0"/>
                <a:cs typeface="Arial" charset="0"/>
              </a:rPr>
              <a:t>(</a:t>
            </a:r>
            <a:r>
              <a:rPr lang="tr-TR" sz="1800" dirty="0">
                <a:solidFill>
                  <a:prstClr val="black"/>
                </a:solidFill>
                <a:latin typeface="Tahoma" pitchFamily="34" charset="0"/>
                <a:cs typeface="Arial" charset="0"/>
              </a:rPr>
              <a:t>3) Ayrıca taşınır kayıt ve kontrol yetkilileri, sorumluluklarında bulunan ambarlarda kasıt, kusur, ihmal veya tedbirsizlikleri nedeniyle meydana gelen kayıp ve noksanlıklardan sorumludurlar. </a:t>
            </a:r>
          </a:p>
          <a:p>
            <a:pPr algn="just"/>
            <a:r>
              <a:rPr lang="tr-TR" sz="1800" dirty="0">
                <a:solidFill>
                  <a:prstClr val="black"/>
                </a:solidFill>
                <a:latin typeface="Tahoma" pitchFamily="34" charset="0"/>
                <a:cs typeface="Arial" charset="0"/>
              </a:rPr>
              <a:t>	</a:t>
            </a:r>
          </a:p>
          <a:p>
            <a:pPr algn="just"/>
            <a:r>
              <a:rPr lang="tr-TR" sz="1800" dirty="0">
                <a:solidFill>
                  <a:prstClr val="black"/>
                </a:solidFill>
                <a:latin typeface="Tahoma" pitchFamily="34" charset="0"/>
                <a:cs typeface="Arial" charset="0"/>
              </a:rPr>
              <a:t>	(4) Taşınır kayıt ve kontrol yetkilileri sorumluluklarında bulunan ambarları devir ve teslim etmeden görevlerinden ayrılamazlar </a:t>
            </a:r>
          </a:p>
        </p:txBody>
      </p:sp>
      <p:sp>
        <p:nvSpPr>
          <p:cNvPr id="2" name="Slayt Numarası Yer Tutucusu 1"/>
          <p:cNvSpPr>
            <a:spLocks noGrp="1"/>
          </p:cNvSpPr>
          <p:nvPr>
            <p:ph type="sldNum" sz="quarter" idx="12"/>
          </p:nvPr>
        </p:nvSpPr>
        <p:spPr/>
        <p:txBody>
          <a:bodyPr/>
          <a:lstStyle/>
          <a:p>
            <a:pPr>
              <a:defRPr/>
            </a:pPr>
            <a:fld id="{873AF1F3-4FC4-47C4-B503-1C97E6EDFBF1}" type="slidenum">
              <a:rPr lang="tr-TR" smtClean="0">
                <a:solidFill>
                  <a:srgbClr val="04617B">
                    <a:shade val="90000"/>
                  </a:srgbClr>
                </a:solidFill>
              </a:rPr>
              <a:pPr>
                <a:defRPr/>
              </a:pPr>
              <a:t>15</a:t>
            </a:fld>
            <a:endParaRPr lang="tr-TR">
              <a:solidFill>
                <a:srgbClr val="04617B">
                  <a:shade val="90000"/>
                </a:srgbClr>
              </a:solidFill>
            </a:endParaRPr>
          </a:p>
        </p:txBody>
      </p:sp>
    </p:spTree>
    <p:extLst>
      <p:ext uri="{BB962C8B-B14F-4D97-AF65-F5344CB8AC3E}">
        <p14:creationId xmlns:p14="http://schemas.microsoft.com/office/powerpoint/2010/main" xmlns="" val="17993911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4"/>
          <p:cNvSpPr>
            <a:spLocks noChangeArrowheads="1"/>
          </p:cNvSpPr>
          <p:nvPr/>
        </p:nvSpPr>
        <p:spPr bwMode="auto">
          <a:xfrm>
            <a:off x="468313" y="676732"/>
            <a:ext cx="7829550" cy="5355312"/>
          </a:xfrm>
          <a:prstGeom prst="rect">
            <a:avLst/>
          </a:prstGeom>
          <a:noFill/>
          <a:ln w="9525">
            <a:noFill/>
            <a:miter lim="800000"/>
            <a:headEnd/>
            <a:tailEnd/>
          </a:ln>
        </p:spPr>
        <p:txBody>
          <a:bodyPr anchor="ctr">
            <a:spAutoFit/>
          </a:bodyPr>
          <a:lstStyle/>
          <a:p>
            <a:pPr algn="ctr"/>
            <a:r>
              <a:rPr lang="tr-TR" sz="1800" b="1" dirty="0">
                <a:solidFill>
                  <a:prstClr val="black"/>
                </a:solidFill>
                <a:latin typeface="Tahoma" pitchFamily="34" charset="0"/>
                <a:cs typeface="Arial" charset="0"/>
              </a:rPr>
              <a:t>Taşınır konsolide görevlileri </a:t>
            </a:r>
            <a:endParaRPr lang="tr-TR" sz="1800" b="1" dirty="0" smtClean="0">
              <a:solidFill>
                <a:prstClr val="black"/>
              </a:solidFill>
              <a:latin typeface="Tahoma" pitchFamily="34" charset="0"/>
              <a:cs typeface="Arial" charset="0"/>
            </a:endParaRPr>
          </a:p>
          <a:p>
            <a:pPr algn="ctr"/>
            <a:endParaRPr lang="tr-TR" sz="1800" dirty="0">
              <a:solidFill>
                <a:prstClr val="black"/>
              </a:solidFill>
              <a:latin typeface="Tahoma" pitchFamily="34" charset="0"/>
              <a:cs typeface="Arial" charset="0"/>
            </a:endParaRPr>
          </a:p>
          <a:p>
            <a:pPr algn="just"/>
            <a:r>
              <a:rPr lang="tr-TR" sz="1800" b="1" dirty="0">
                <a:solidFill>
                  <a:prstClr val="black"/>
                </a:solidFill>
                <a:latin typeface="Tahoma" pitchFamily="34" charset="0"/>
                <a:cs typeface="Arial" charset="0"/>
              </a:rPr>
              <a:t>	MADDE 7 –</a:t>
            </a:r>
            <a:r>
              <a:rPr lang="tr-TR" sz="1800" dirty="0">
                <a:solidFill>
                  <a:prstClr val="black"/>
                </a:solidFill>
                <a:latin typeface="Tahoma" pitchFamily="34" charset="0"/>
                <a:cs typeface="Arial" charset="0"/>
              </a:rPr>
              <a:t> (1) Kamu idarelerinin merkez ve taşra harcama birimlerinin taşınır hesaplarının, ilçe, il, bölge, dış temsilcilik ve merkez teşkilatları itibarıyla konsolide edilmesi işlemlerini yürütmek üzere merkez, bölge, il ve gerek görülmesi halinde ilçe teşkilatlarında birer taşınır konsolide görevlisi belirlenir. </a:t>
            </a:r>
          </a:p>
          <a:p>
            <a:pPr algn="just"/>
            <a:r>
              <a:rPr lang="tr-TR" sz="1800" dirty="0">
                <a:solidFill>
                  <a:prstClr val="black"/>
                </a:solidFill>
                <a:latin typeface="Tahoma" pitchFamily="34" charset="0"/>
                <a:cs typeface="Arial" charset="0"/>
              </a:rPr>
              <a:t>	</a:t>
            </a:r>
          </a:p>
          <a:p>
            <a:pPr algn="just"/>
            <a:r>
              <a:rPr lang="tr-TR" sz="1800" dirty="0">
                <a:solidFill>
                  <a:prstClr val="black"/>
                </a:solidFill>
                <a:latin typeface="Tahoma" pitchFamily="34" charset="0"/>
                <a:cs typeface="Arial" charset="0"/>
              </a:rPr>
              <a:t>	(2) </a:t>
            </a:r>
            <a:r>
              <a:rPr lang="tr-TR" sz="1800" dirty="0">
                <a:solidFill>
                  <a:srgbClr val="FF0000"/>
                </a:solidFill>
                <a:latin typeface="Tahoma" pitchFamily="34" charset="0"/>
                <a:cs typeface="Arial" charset="0"/>
              </a:rPr>
              <a:t>Taşınır konsolide görevlisi, kamu idarelerinin merkez teşkilatlarında strateji geliştirme birimi yöneticisine bağlı malî hizmetleri yürüten birimin bünyesindeki taşınır kayıt işlemlerinden sorumlu yöneticidir</a:t>
            </a:r>
            <a:r>
              <a:rPr lang="tr-TR" sz="1800" dirty="0">
                <a:solidFill>
                  <a:prstClr val="black"/>
                </a:solidFill>
                <a:latin typeface="Tahoma" pitchFamily="34" charset="0"/>
                <a:cs typeface="Arial" charset="0"/>
              </a:rPr>
              <a:t>. İlçe, il veya bölge teşkilatlarında ise taşınır konsolide görevlisi, bu teşkilatların en üst yöneticileri tarafından belirlenir. </a:t>
            </a:r>
          </a:p>
          <a:p>
            <a:pPr algn="just"/>
            <a:r>
              <a:rPr lang="tr-TR" sz="1800" dirty="0">
                <a:solidFill>
                  <a:prstClr val="black"/>
                </a:solidFill>
                <a:latin typeface="Tahoma" pitchFamily="34" charset="0"/>
                <a:cs typeface="Arial" charset="0"/>
              </a:rPr>
              <a:t>	</a:t>
            </a:r>
          </a:p>
          <a:p>
            <a:pPr algn="just"/>
            <a:r>
              <a:rPr lang="tr-TR" sz="1800" dirty="0">
                <a:solidFill>
                  <a:prstClr val="black"/>
                </a:solidFill>
                <a:latin typeface="Tahoma" pitchFamily="34" charset="0"/>
                <a:cs typeface="Arial" charset="0"/>
              </a:rPr>
              <a:t>	(3) </a:t>
            </a:r>
            <a:r>
              <a:rPr lang="tr-TR" sz="1800" dirty="0">
                <a:solidFill>
                  <a:srgbClr val="FF0000"/>
                </a:solidFill>
                <a:latin typeface="Tahoma" pitchFamily="34" charset="0"/>
                <a:cs typeface="Arial" charset="0"/>
              </a:rPr>
              <a:t>Merkezdeki taşınır konsolide görevlileri, harcama birimleri ile dış temsilciliklerden ve taşradaki taşınır konsolide görevlilerinden aldıkları Taşınır Hesap Cetvellerini konsolide ederek, idarenin Taşınır Kesin Hesap Cetveli ile Taşınır Hesabı İcmal Cetvelini, üst yönetici adına hazırlamakla yükümlüdür.</a:t>
            </a:r>
          </a:p>
        </p:txBody>
      </p:sp>
      <p:sp>
        <p:nvSpPr>
          <p:cNvPr id="2" name="Slayt Numarası Yer Tutucusu 1"/>
          <p:cNvSpPr>
            <a:spLocks noGrp="1"/>
          </p:cNvSpPr>
          <p:nvPr>
            <p:ph type="sldNum" sz="quarter" idx="12"/>
          </p:nvPr>
        </p:nvSpPr>
        <p:spPr/>
        <p:txBody>
          <a:bodyPr/>
          <a:lstStyle/>
          <a:p>
            <a:pPr>
              <a:defRPr/>
            </a:pPr>
            <a:fld id="{873AF1F3-4FC4-47C4-B503-1C97E6EDFBF1}" type="slidenum">
              <a:rPr lang="tr-TR" smtClean="0">
                <a:solidFill>
                  <a:srgbClr val="04617B">
                    <a:shade val="90000"/>
                  </a:srgbClr>
                </a:solidFill>
              </a:rPr>
              <a:pPr>
                <a:defRPr/>
              </a:pPr>
              <a:t>16</a:t>
            </a:fld>
            <a:endParaRPr lang="tr-TR">
              <a:solidFill>
                <a:srgbClr val="04617B">
                  <a:shade val="90000"/>
                </a:srgbClr>
              </a:solidFill>
            </a:endParaRPr>
          </a:p>
        </p:txBody>
      </p:sp>
    </p:spTree>
    <p:extLst>
      <p:ext uri="{BB962C8B-B14F-4D97-AF65-F5344CB8AC3E}">
        <p14:creationId xmlns:p14="http://schemas.microsoft.com/office/powerpoint/2010/main" xmlns="" val="2920958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4"/>
          <p:cNvSpPr>
            <a:spLocks noChangeArrowheads="1"/>
          </p:cNvSpPr>
          <p:nvPr/>
        </p:nvSpPr>
        <p:spPr bwMode="auto">
          <a:xfrm>
            <a:off x="468313" y="746155"/>
            <a:ext cx="8505825" cy="4524315"/>
          </a:xfrm>
          <a:prstGeom prst="rect">
            <a:avLst/>
          </a:prstGeom>
          <a:noFill/>
          <a:ln w="9525">
            <a:noFill/>
            <a:miter lim="800000"/>
            <a:headEnd/>
            <a:tailEnd/>
          </a:ln>
        </p:spPr>
        <p:txBody>
          <a:bodyPr anchor="ctr">
            <a:spAutoFit/>
          </a:bodyPr>
          <a:lstStyle/>
          <a:p>
            <a:pPr algn="ctr"/>
            <a:r>
              <a:rPr lang="tr-TR" sz="1800" b="1" dirty="0">
                <a:solidFill>
                  <a:prstClr val="black"/>
                </a:solidFill>
                <a:latin typeface="Tahoma" pitchFamily="34" charset="0"/>
                <a:cs typeface="Arial" charset="0"/>
              </a:rPr>
              <a:t>Muhasebe yetkililerinin taşınır hesabına ilişkin görev ve </a:t>
            </a:r>
            <a:r>
              <a:rPr lang="tr-TR" sz="1800" b="1" dirty="0" smtClean="0">
                <a:solidFill>
                  <a:prstClr val="black"/>
                </a:solidFill>
                <a:latin typeface="Tahoma" pitchFamily="34" charset="0"/>
                <a:cs typeface="Arial" charset="0"/>
              </a:rPr>
              <a:t>sorumlulukları</a:t>
            </a:r>
          </a:p>
          <a:p>
            <a:pPr algn="ctr"/>
            <a:endParaRPr lang="tr-TR" sz="1800" dirty="0">
              <a:solidFill>
                <a:prstClr val="black"/>
              </a:solidFill>
              <a:latin typeface="Tahoma" pitchFamily="34" charset="0"/>
              <a:cs typeface="Arial" charset="0"/>
            </a:endParaRPr>
          </a:p>
          <a:p>
            <a:pPr algn="just"/>
            <a:r>
              <a:rPr lang="tr-TR" sz="1800" b="1" dirty="0">
                <a:solidFill>
                  <a:prstClr val="black"/>
                </a:solidFill>
                <a:latin typeface="Tahoma" pitchFamily="34" charset="0"/>
                <a:cs typeface="Arial" charset="0"/>
              </a:rPr>
              <a:t>	MADDE 8 –</a:t>
            </a:r>
            <a:r>
              <a:rPr lang="tr-TR" sz="1800" dirty="0">
                <a:solidFill>
                  <a:prstClr val="black"/>
                </a:solidFill>
                <a:latin typeface="Tahoma" pitchFamily="34" charset="0"/>
                <a:cs typeface="Arial" charset="0"/>
              </a:rPr>
              <a:t> (1) Taşınır işlemlerine ilişkin muhasebe kayıtları, Genel Yönetim Muhasebe Yönetmeliğine dayanılarak çıkarılmış ilgili muhasebe düzenlemeleri ve bu Yönetmelik hükümleri çerçevesinde muhasebe yetkilileri tarafından yapılır.</a:t>
            </a:r>
          </a:p>
          <a:p>
            <a:pPr algn="just"/>
            <a:r>
              <a:rPr lang="tr-TR" sz="1800" dirty="0">
                <a:solidFill>
                  <a:prstClr val="black"/>
                </a:solidFill>
                <a:latin typeface="Tahoma" pitchFamily="34" charset="0"/>
                <a:cs typeface="Arial" charset="0"/>
              </a:rPr>
              <a:t>	</a:t>
            </a:r>
          </a:p>
          <a:p>
            <a:pPr algn="just"/>
            <a:r>
              <a:rPr lang="tr-TR" sz="1800" dirty="0">
                <a:solidFill>
                  <a:prstClr val="black"/>
                </a:solidFill>
                <a:latin typeface="Tahoma" pitchFamily="34" charset="0"/>
                <a:cs typeface="Arial" charset="0"/>
              </a:rPr>
              <a:t>	(2) Muhasebe yetkilileri, harcama birimlerince hazırlanan Harcama Birimi Taşınır Yönetim Hesabı Cetvelinde gösterilen tutarların muhasebe kayıtlarıyla uygunluğunu kontrol ederek onayladıktan sonra, harcama yetkilisine göndermekle görevli ve sorumludurlar.</a:t>
            </a:r>
          </a:p>
          <a:p>
            <a:pPr algn="just"/>
            <a:r>
              <a:rPr lang="tr-TR" sz="1800" dirty="0">
                <a:solidFill>
                  <a:prstClr val="black"/>
                </a:solidFill>
                <a:latin typeface="Tahoma" pitchFamily="34" charset="0"/>
                <a:cs typeface="Arial" charset="0"/>
              </a:rPr>
              <a:t>	</a:t>
            </a:r>
          </a:p>
          <a:p>
            <a:pPr algn="just"/>
            <a:r>
              <a:rPr lang="tr-TR" sz="1800" dirty="0">
                <a:solidFill>
                  <a:prstClr val="black"/>
                </a:solidFill>
                <a:latin typeface="Tahoma" pitchFamily="34" charset="0"/>
                <a:cs typeface="Arial" charset="0"/>
              </a:rPr>
              <a:t>	(3) </a:t>
            </a:r>
            <a:r>
              <a:rPr lang="tr-TR" sz="1800" dirty="0">
                <a:solidFill>
                  <a:srgbClr val="FF0000"/>
                </a:solidFill>
                <a:latin typeface="Tahoma" pitchFamily="34" charset="0"/>
                <a:cs typeface="Arial" charset="0"/>
              </a:rPr>
              <a:t>Muhasebe yetkililerinin bu Yönetmelikteki görevleriyle ilgili sorumlulukları, taşınır işlemlerine ilişkin muhasebe kayıtlarının, dayanağı belgelere uygunluğu ile harcama birimlerince hazırlanan Harcama Birimi Taşınır Yönetim Hesabı Cetvellerini inceleyip onaylayarak harcama yetkilisine vermekle sınırlıdır. </a:t>
            </a:r>
          </a:p>
        </p:txBody>
      </p:sp>
      <p:sp>
        <p:nvSpPr>
          <p:cNvPr id="2" name="Slayt Numarası Yer Tutucusu 1"/>
          <p:cNvSpPr>
            <a:spLocks noGrp="1"/>
          </p:cNvSpPr>
          <p:nvPr>
            <p:ph type="sldNum" sz="quarter" idx="12"/>
          </p:nvPr>
        </p:nvSpPr>
        <p:spPr/>
        <p:txBody>
          <a:bodyPr/>
          <a:lstStyle/>
          <a:p>
            <a:pPr>
              <a:defRPr/>
            </a:pPr>
            <a:fld id="{873AF1F3-4FC4-47C4-B503-1C97E6EDFBF1}" type="slidenum">
              <a:rPr lang="tr-TR" smtClean="0">
                <a:solidFill>
                  <a:srgbClr val="04617B">
                    <a:shade val="90000"/>
                  </a:srgbClr>
                </a:solidFill>
              </a:rPr>
              <a:pPr>
                <a:defRPr/>
              </a:pPr>
              <a:t>17</a:t>
            </a:fld>
            <a:endParaRPr lang="tr-TR">
              <a:solidFill>
                <a:srgbClr val="04617B">
                  <a:shade val="90000"/>
                </a:srgbClr>
              </a:solidFill>
            </a:endParaRPr>
          </a:p>
        </p:txBody>
      </p:sp>
    </p:spTree>
    <p:extLst>
      <p:ext uri="{BB962C8B-B14F-4D97-AF65-F5344CB8AC3E}">
        <p14:creationId xmlns:p14="http://schemas.microsoft.com/office/powerpoint/2010/main" xmlns="" val="31789994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8313" y="549275"/>
            <a:ext cx="8229600" cy="6088063"/>
          </a:xfrm>
        </p:spPr>
        <p:txBody>
          <a:bodyPr>
            <a:normAutofit/>
          </a:bodyPr>
          <a:lstStyle/>
          <a:p>
            <a:pPr fontAlgn="auto">
              <a:spcAft>
                <a:spcPts val="0"/>
              </a:spcAft>
              <a:defRPr/>
            </a:pPr>
            <a:r>
              <a:rPr lang="tr-TR" sz="4000" dirty="0" smtClean="0">
                <a:solidFill>
                  <a:schemeClr val="tx1"/>
                </a:solidFill>
              </a:rPr>
              <a:t>Teşekkür ederim…..</a:t>
            </a:r>
            <a:br>
              <a:rPr lang="tr-TR" sz="4000" dirty="0" smtClean="0">
                <a:solidFill>
                  <a:schemeClr val="tx1"/>
                </a:solidFill>
              </a:rPr>
            </a:br>
            <a:r>
              <a:rPr lang="tr-TR" sz="4000" dirty="0">
                <a:solidFill>
                  <a:schemeClr val="tx1"/>
                </a:solidFill>
              </a:rPr>
              <a:t/>
            </a:r>
            <a:br>
              <a:rPr lang="tr-TR" sz="4000" dirty="0">
                <a:solidFill>
                  <a:schemeClr val="tx1"/>
                </a:solidFill>
              </a:rPr>
            </a:br>
            <a:r>
              <a:rPr lang="tr-TR" sz="4000" dirty="0" smtClean="0">
                <a:solidFill>
                  <a:schemeClr val="tx1"/>
                </a:solidFill>
              </a:rPr>
              <a:t/>
            </a:r>
            <a:br>
              <a:rPr lang="tr-TR" sz="4000" dirty="0" smtClean="0">
                <a:solidFill>
                  <a:schemeClr val="tx1"/>
                </a:solidFill>
              </a:rPr>
            </a:br>
            <a:r>
              <a:rPr lang="tr-TR" sz="4000" dirty="0">
                <a:solidFill>
                  <a:schemeClr val="tx1"/>
                </a:solidFill>
              </a:rPr>
              <a:t/>
            </a:r>
            <a:br>
              <a:rPr lang="tr-TR" sz="4000" dirty="0">
                <a:solidFill>
                  <a:schemeClr val="tx1"/>
                </a:solidFill>
              </a:rPr>
            </a:br>
            <a:r>
              <a:rPr lang="tr-TR" sz="4000" dirty="0" smtClean="0">
                <a:solidFill>
                  <a:schemeClr val="tx1"/>
                </a:solidFill>
              </a:rPr>
              <a:t/>
            </a:r>
            <a:br>
              <a:rPr lang="tr-TR" sz="4000" dirty="0" smtClean="0">
                <a:solidFill>
                  <a:schemeClr val="tx1"/>
                </a:solidFill>
              </a:rPr>
            </a:br>
            <a:r>
              <a:rPr lang="tr-TR" sz="4000" dirty="0" smtClean="0">
                <a:solidFill>
                  <a:schemeClr val="tx1"/>
                </a:solidFill>
              </a:rPr>
              <a:t>Bayram KESER</a:t>
            </a:r>
            <a:br>
              <a:rPr lang="tr-TR" sz="4000" dirty="0" smtClean="0">
                <a:solidFill>
                  <a:schemeClr val="tx1"/>
                </a:solidFill>
              </a:rPr>
            </a:br>
            <a:r>
              <a:rPr lang="tr-TR" sz="4000" dirty="0" smtClean="0">
                <a:solidFill>
                  <a:schemeClr val="tx1"/>
                </a:solidFill>
              </a:rPr>
              <a:t>Mali Hizmetler Uzmanı</a:t>
            </a:r>
            <a:br>
              <a:rPr lang="tr-TR" sz="4000" dirty="0" smtClean="0">
                <a:solidFill>
                  <a:schemeClr val="tx1"/>
                </a:solidFill>
              </a:rPr>
            </a:br>
            <a:endParaRPr lang="tr-TR" sz="4000" dirty="0">
              <a:solidFill>
                <a:schemeClr val="tx1"/>
              </a:solidFill>
            </a:endParaRPr>
          </a:p>
        </p:txBody>
      </p:sp>
      <p:sp>
        <p:nvSpPr>
          <p:cNvPr id="43011" name="4 Slayt Numarası Yer Tutucusu"/>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eaLnBrk="1" hangingPunct="1"/>
            <a:fld id="{A227D6F0-BA67-48CD-AB01-22D0ECC7B223}" type="slidenum">
              <a:rPr lang="tr-TR" sz="1200"/>
              <a:pPr eaLnBrk="1" hangingPunct="1"/>
              <a:t>18</a:t>
            </a:fld>
            <a:endParaRPr lang="tr-TR" sz="1200"/>
          </a:p>
        </p:txBody>
      </p:sp>
    </p:spTree>
    <p:extLst>
      <p:ext uri="{BB962C8B-B14F-4D97-AF65-F5344CB8AC3E}">
        <p14:creationId xmlns:p14="http://schemas.microsoft.com/office/powerpoint/2010/main" xmlns="" val="2278249500"/>
      </p:ext>
    </p:extLst>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332656"/>
            <a:ext cx="8281987" cy="5904656"/>
          </a:xfrm>
        </p:spPr>
        <p:txBody>
          <a:bodyPr>
            <a:normAutofit fontScale="90000"/>
          </a:bodyPr>
          <a:lstStyle/>
          <a:p>
            <a:pPr fontAlgn="auto">
              <a:spcAft>
                <a:spcPts val="0"/>
              </a:spcAft>
              <a:defRPr/>
            </a:pPr>
            <a:r>
              <a:rPr lang="tr-TR" sz="2800" dirty="0" smtClean="0">
                <a:solidFill>
                  <a:srgbClr val="FF0000"/>
                </a:solidFill>
              </a:rPr>
              <a:t>Seminer Sunum PLANI</a:t>
            </a:r>
            <a:r>
              <a:rPr lang="tr-TR" sz="2800" dirty="0" smtClean="0">
                <a:solidFill>
                  <a:schemeClr val="tx1"/>
                </a:solidFill>
              </a:rPr>
              <a:t/>
            </a:r>
            <a:br>
              <a:rPr lang="tr-TR" sz="2800" dirty="0" smtClean="0">
                <a:solidFill>
                  <a:schemeClr val="tx1"/>
                </a:solidFill>
              </a:rPr>
            </a:br>
            <a:r>
              <a:rPr lang="tr-TR" sz="2800" dirty="0" smtClean="0">
                <a:solidFill>
                  <a:schemeClr val="tx1"/>
                </a:solidFill>
              </a:rPr>
              <a:t/>
            </a:r>
            <a:br>
              <a:rPr lang="tr-TR" sz="2800" dirty="0" smtClean="0">
                <a:solidFill>
                  <a:schemeClr val="tx1"/>
                </a:solidFill>
              </a:rPr>
            </a:br>
            <a:r>
              <a:rPr lang="tr-TR" sz="2800" dirty="0" smtClean="0">
                <a:solidFill>
                  <a:schemeClr val="tx1"/>
                </a:solidFill>
              </a:rPr>
              <a:t>1. Strateji Geliştirme Başkanlığı </a:t>
            </a:r>
            <a:r>
              <a:rPr lang="tr-TR" sz="2800" dirty="0" err="1" smtClean="0">
                <a:solidFill>
                  <a:schemeClr val="tx1"/>
                </a:solidFill>
              </a:rPr>
              <a:t>nın</a:t>
            </a:r>
            <a:r>
              <a:rPr lang="tr-TR" sz="2800" dirty="0" smtClean="0">
                <a:solidFill>
                  <a:schemeClr val="tx1"/>
                </a:solidFill>
              </a:rPr>
              <a:t> görevi ve yetkileri nelerdir?</a:t>
            </a:r>
            <a:br>
              <a:rPr lang="tr-TR" sz="2800" dirty="0" smtClean="0">
                <a:solidFill>
                  <a:schemeClr val="tx1"/>
                </a:solidFill>
              </a:rPr>
            </a:br>
            <a:r>
              <a:rPr lang="tr-TR" sz="2800" dirty="0" smtClean="0">
                <a:solidFill>
                  <a:schemeClr val="tx1"/>
                </a:solidFill>
              </a:rPr>
              <a:t>2. Taşınır kesin hesabı nasıl çıkarılıyor?</a:t>
            </a:r>
            <a:br>
              <a:rPr lang="tr-TR" sz="2800" dirty="0" smtClean="0">
                <a:solidFill>
                  <a:schemeClr val="tx1"/>
                </a:solidFill>
              </a:rPr>
            </a:br>
            <a:r>
              <a:rPr lang="tr-TR" sz="2800" dirty="0" smtClean="0">
                <a:solidFill>
                  <a:schemeClr val="tx1"/>
                </a:solidFill>
              </a:rPr>
              <a:t>3. Kurum tanımlama işlemleri (Bölünen/birleşen okullar)</a:t>
            </a:r>
            <a:br>
              <a:rPr lang="tr-TR" sz="2800" dirty="0" smtClean="0">
                <a:solidFill>
                  <a:schemeClr val="tx1"/>
                </a:solidFill>
              </a:rPr>
            </a:br>
            <a:r>
              <a:rPr lang="tr-TR" sz="2800" dirty="0" smtClean="0">
                <a:solidFill>
                  <a:schemeClr val="tx1"/>
                </a:solidFill>
              </a:rPr>
              <a:t>4. Harcama yetkilileri/</a:t>
            </a:r>
            <a:r>
              <a:rPr lang="tr-TR" sz="2800" dirty="0" err="1" smtClean="0">
                <a:solidFill>
                  <a:schemeClr val="tx1"/>
                </a:solidFill>
              </a:rPr>
              <a:t>Tkkylerin</a:t>
            </a:r>
            <a:r>
              <a:rPr lang="tr-TR" sz="2800" dirty="0" smtClean="0">
                <a:solidFill>
                  <a:schemeClr val="tx1"/>
                </a:solidFill>
              </a:rPr>
              <a:t> sorumlulukları,</a:t>
            </a:r>
            <a:br>
              <a:rPr lang="tr-TR" sz="2800" dirty="0" smtClean="0">
                <a:solidFill>
                  <a:schemeClr val="tx1"/>
                </a:solidFill>
              </a:rPr>
            </a:br>
            <a:r>
              <a:rPr lang="tr-TR" sz="2800" dirty="0" smtClean="0">
                <a:solidFill>
                  <a:schemeClr val="tx1"/>
                </a:solidFill>
              </a:rPr>
              <a:t>5. Tüketime verme işlemleri ve istek birim yetkilileri,</a:t>
            </a:r>
            <a:br>
              <a:rPr lang="tr-TR" sz="2800" dirty="0" smtClean="0">
                <a:solidFill>
                  <a:schemeClr val="tx1"/>
                </a:solidFill>
              </a:rPr>
            </a:br>
            <a:r>
              <a:rPr lang="tr-TR" sz="2800" dirty="0" smtClean="0">
                <a:solidFill>
                  <a:schemeClr val="tx1"/>
                </a:solidFill>
              </a:rPr>
              <a:t>6. Zimmet işlemleri ve sorumluluk,</a:t>
            </a:r>
            <a:br>
              <a:rPr lang="tr-TR" sz="2800" dirty="0" smtClean="0">
                <a:solidFill>
                  <a:schemeClr val="tx1"/>
                </a:solidFill>
              </a:rPr>
            </a:br>
            <a:r>
              <a:rPr lang="tr-TR" sz="2800" dirty="0" smtClean="0">
                <a:solidFill>
                  <a:schemeClr val="tx1"/>
                </a:solidFill>
              </a:rPr>
              <a:t>7. Öğretmenevleri,</a:t>
            </a:r>
            <a:br>
              <a:rPr lang="tr-TR" sz="2800" dirty="0" smtClean="0">
                <a:solidFill>
                  <a:schemeClr val="tx1"/>
                </a:solidFill>
              </a:rPr>
            </a:br>
            <a:r>
              <a:rPr lang="tr-TR" sz="2800" dirty="0" smtClean="0">
                <a:solidFill>
                  <a:schemeClr val="tx1"/>
                </a:solidFill>
              </a:rPr>
              <a:t>8. FATİH projesi,</a:t>
            </a:r>
            <a:br>
              <a:rPr lang="tr-TR" sz="2800" dirty="0" smtClean="0">
                <a:solidFill>
                  <a:schemeClr val="tx1"/>
                </a:solidFill>
              </a:rPr>
            </a:br>
            <a:r>
              <a:rPr lang="tr-TR" sz="2800" dirty="0" smtClean="0">
                <a:solidFill>
                  <a:schemeClr val="tx1"/>
                </a:solidFill>
              </a:rPr>
              <a:t>9. Hata Düzeltme İşlemleri</a:t>
            </a:r>
            <a:br>
              <a:rPr lang="tr-TR" sz="2800" dirty="0" smtClean="0">
                <a:solidFill>
                  <a:schemeClr val="tx1"/>
                </a:solidFill>
              </a:rPr>
            </a:br>
            <a:r>
              <a:rPr lang="tr-TR" sz="2800" dirty="0" smtClean="0">
                <a:solidFill>
                  <a:schemeClr val="tx1"/>
                </a:solidFill>
              </a:rPr>
              <a:t>10. Hurda İşlemleri</a:t>
            </a:r>
            <a:br>
              <a:rPr lang="tr-TR" sz="2800" dirty="0" smtClean="0">
                <a:solidFill>
                  <a:schemeClr val="tx1"/>
                </a:solidFill>
              </a:rPr>
            </a:br>
            <a:r>
              <a:rPr lang="tr-TR" sz="2800" dirty="0" smtClean="0">
                <a:solidFill>
                  <a:schemeClr val="tx1"/>
                </a:solidFill>
              </a:rPr>
              <a:t>11. Sıkça sorulan sorular</a:t>
            </a:r>
            <a:br>
              <a:rPr lang="tr-TR" sz="2800" dirty="0" smtClean="0">
                <a:solidFill>
                  <a:schemeClr val="tx1"/>
                </a:solidFill>
              </a:rPr>
            </a:br>
            <a:endParaRPr lang="tr-TR" sz="2800" dirty="0">
              <a:solidFill>
                <a:schemeClr val="tx1"/>
              </a:solidFill>
            </a:endParaRPr>
          </a:p>
        </p:txBody>
      </p:sp>
      <p:sp>
        <p:nvSpPr>
          <p:cNvPr id="7171" name="4 Slayt Numarası Yer Tutucusu"/>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eaLnBrk="1" hangingPunct="1"/>
            <a:fld id="{CCF7B8DA-543E-4E10-AB9E-1CFC98D679B4}" type="slidenum">
              <a:rPr lang="tr-TR" sz="1200">
                <a:solidFill>
                  <a:srgbClr val="04617B"/>
                </a:solidFill>
              </a:rPr>
              <a:pPr eaLnBrk="1" hangingPunct="1"/>
              <a:t>2</a:t>
            </a:fld>
            <a:endParaRPr lang="tr-TR" sz="1200">
              <a:solidFill>
                <a:srgbClr val="04617B"/>
              </a:solidFill>
            </a:endParaRPr>
          </a:p>
        </p:txBody>
      </p:sp>
    </p:spTree>
    <p:extLst>
      <p:ext uri="{BB962C8B-B14F-4D97-AF65-F5344CB8AC3E}">
        <p14:creationId xmlns:p14="http://schemas.microsoft.com/office/powerpoint/2010/main" xmlns="" val="2252669807"/>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aşlık 6"/>
          <p:cNvSpPr>
            <a:spLocks noGrp="1"/>
          </p:cNvSpPr>
          <p:nvPr>
            <p:ph type="title"/>
          </p:nvPr>
        </p:nvSpPr>
        <p:spPr/>
        <p:txBody>
          <a:bodyPr/>
          <a:lstStyle/>
          <a:p>
            <a:endParaRPr lang="tr-TR"/>
          </a:p>
        </p:txBody>
      </p:sp>
      <p:sp>
        <p:nvSpPr>
          <p:cNvPr id="5" name="4 Slayt Numarası Yer Tutucusu"/>
          <p:cNvSpPr>
            <a:spLocks noGrp="1"/>
          </p:cNvSpPr>
          <p:nvPr>
            <p:ph type="sldNum" sz="quarter" idx="12"/>
          </p:nvPr>
        </p:nvSpPr>
        <p:spPr/>
        <p:txBody>
          <a:bodyPr/>
          <a:lstStyle/>
          <a:p>
            <a:pPr>
              <a:defRPr/>
            </a:pPr>
            <a:fld id="{CADD2B91-B18D-4448-8775-408E835F5E2D}" type="slidenum">
              <a:rPr lang="tr-TR" smtClean="0"/>
              <a:pPr>
                <a:defRPr/>
              </a:pPr>
              <a:t>3</a:t>
            </a:fld>
            <a:endParaRPr lang="tr-TR"/>
          </a:p>
        </p:txBody>
      </p:sp>
      <p:sp>
        <p:nvSpPr>
          <p:cNvPr id="6" name="5 Dikdörtgen"/>
          <p:cNvSpPr/>
          <p:nvPr/>
        </p:nvSpPr>
        <p:spPr>
          <a:xfrm>
            <a:off x="467544" y="1484784"/>
            <a:ext cx="8280920" cy="4154984"/>
          </a:xfrm>
          <a:prstGeom prst="rect">
            <a:avLst/>
          </a:prstGeom>
        </p:spPr>
        <p:txBody>
          <a:bodyPr wrap="square">
            <a:spAutoFit/>
          </a:bodyPr>
          <a:lstStyle/>
          <a:p>
            <a:r>
              <a:rPr lang="tr-TR" sz="6600" dirty="0"/>
              <a:t>Harcama </a:t>
            </a:r>
            <a:r>
              <a:rPr lang="tr-TR" sz="6600" dirty="0" smtClean="0"/>
              <a:t>yetkilileri ve </a:t>
            </a:r>
          </a:p>
          <a:p>
            <a:r>
              <a:rPr lang="tr-TR" sz="6600" dirty="0" err="1" smtClean="0"/>
              <a:t>Tkkylerin</a:t>
            </a:r>
            <a:r>
              <a:rPr lang="tr-TR" sz="6600" dirty="0" smtClean="0"/>
              <a:t> </a:t>
            </a:r>
            <a:r>
              <a:rPr lang="tr-TR" sz="6600" dirty="0"/>
              <a:t>sorumlulukları</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Slayt Numarası Yer Tutucusu"/>
          <p:cNvSpPr>
            <a:spLocks noGrp="1"/>
          </p:cNvSpPr>
          <p:nvPr>
            <p:ph type="sldNum" sz="quarter" idx="12"/>
          </p:nvPr>
        </p:nvSpPr>
        <p:spPr/>
        <p:txBody>
          <a:bodyPr/>
          <a:lstStyle/>
          <a:p>
            <a:pPr>
              <a:defRPr/>
            </a:pPr>
            <a:fld id="{1A51ACBB-C326-43DB-B252-953F288C1EC3}" type="slidenum">
              <a:rPr lang="tr-TR" smtClean="0">
                <a:solidFill>
                  <a:srgbClr val="04617B">
                    <a:shade val="90000"/>
                  </a:srgbClr>
                </a:solidFill>
              </a:rPr>
              <a:pPr>
                <a:defRPr/>
              </a:pPr>
              <a:t>4</a:t>
            </a:fld>
            <a:endParaRPr lang="tr-TR">
              <a:solidFill>
                <a:srgbClr val="04617B">
                  <a:shade val="90000"/>
                </a:srgbClr>
              </a:solidFill>
            </a:endParaRPr>
          </a:p>
        </p:txBody>
      </p:sp>
      <p:sp>
        <p:nvSpPr>
          <p:cNvPr id="6" name="Rectangle 5"/>
          <p:cNvSpPr txBox="1">
            <a:spLocks noChangeArrowheads="1"/>
          </p:cNvSpPr>
          <p:nvPr/>
        </p:nvSpPr>
        <p:spPr bwMode="auto">
          <a:xfrm>
            <a:off x="250825" y="765175"/>
            <a:ext cx="4038600" cy="4114800"/>
          </a:xfrm>
          <a:prstGeom prst="rect">
            <a:avLst/>
          </a:prstGeom>
          <a:noFill/>
          <a:ln w="9525">
            <a:noFill/>
            <a:miter lim="800000"/>
            <a:headEnd/>
            <a:tailEnd/>
          </a:ln>
        </p:spPr>
        <p:txBody>
          <a:bodyPr/>
          <a:lstStyle/>
          <a:p>
            <a:pPr marL="273050" indent="-273050">
              <a:spcBef>
                <a:spcPct val="20000"/>
              </a:spcBef>
              <a:buClr>
                <a:srgbClr val="0BD0D9"/>
              </a:buClr>
              <a:buSzPct val="95000"/>
              <a:buFont typeface="Wingdings 2" pitchFamily="18" charset="2"/>
              <a:buChar char=""/>
              <a:defRPr/>
            </a:pPr>
            <a:r>
              <a:rPr lang="tr-TR" sz="2800" b="1" u="sng" dirty="0">
                <a:solidFill>
                  <a:srgbClr val="FF0000"/>
                </a:solidFill>
                <a:latin typeface="Constantia"/>
                <a:cs typeface="Arial" charset="0"/>
              </a:rPr>
              <a:t>Taşınır Mal Yönetmeliğinin Kanuni Dayanağı Nedir? </a:t>
            </a:r>
          </a:p>
          <a:p>
            <a:pPr marL="273050" indent="-273050">
              <a:spcBef>
                <a:spcPct val="20000"/>
              </a:spcBef>
              <a:buClr>
                <a:srgbClr val="0BD0D9"/>
              </a:buClr>
              <a:buSzPct val="95000"/>
              <a:defRPr/>
            </a:pPr>
            <a:r>
              <a:rPr lang="tr-TR" sz="2800" b="1" dirty="0">
                <a:solidFill>
                  <a:srgbClr val="FF0000"/>
                </a:solidFill>
                <a:latin typeface="Constantia"/>
                <a:cs typeface="Arial" charset="0"/>
              </a:rPr>
              <a:t>   </a:t>
            </a:r>
            <a:r>
              <a:rPr lang="tr-TR" sz="2800" b="1" dirty="0">
                <a:solidFill>
                  <a:prstClr val="black"/>
                </a:solidFill>
                <a:latin typeface="Constantia"/>
                <a:cs typeface="Arial" charset="0"/>
              </a:rPr>
              <a:t>5018 sayılı Kamu Malî Yönetimi ve Kontrol Kanununun 44 üncü maddesi.</a:t>
            </a:r>
          </a:p>
        </p:txBody>
      </p:sp>
      <p:sp>
        <p:nvSpPr>
          <p:cNvPr id="7" name="Rectangle 6"/>
          <p:cNvSpPr txBox="1">
            <a:spLocks noChangeArrowheads="1"/>
          </p:cNvSpPr>
          <p:nvPr/>
        </p:nvSpPr>
        <p:spPr bwMode="auto">
          <a:xfrm>
            <a:off x="5105400" y="692150"/>
            <a:ext cx="4038600" cy="4114800"/>
          </a:xfrm>
          <a:prstGeom prst="rect">
            <a:avLst/>
          </a:prstGeom>
          <a:noFill/>
          <a:ln w="9525">
            <a:noFill/>
            <a:miter lim="800000"/>
            <a:headEnd/>
            <a:tailEnd/>
          </a:ln>
        </p:spPr>
        <p:txBody>
          <a:bodyPr/>
          <a:lstStyle/>
          <a:p>
            <a:pPr marL="273050" indent="-273050">
              <a:lnSpc>
                <a:spcPct val="90000"/>
              </a:lnSpc>
              <a:spcBef>
                <a:spcPct val="20000"/>
              </a:spcBef>
              <a:buClr>
                <a:srgbClr val="0BD0D9"/>
              </a:buClr>
              <a:buSzPct val="95000"/>
              <a:buFont typeface="Wingdings 2" pitchFamily="18" charset="2"/>
              <a:buChar char=""/>
              <a:defRPr/>
            </a:pPr>
            <a:r>
              <a:rPr lang="tr-TR" sz="2800" b="1" u="sng" dirty="0">
                <a:solidFill>
                  <a:srgbClr val="FF0000"/>
                </a:solidFill>
                <a:latin typeface="Constantia"/>
                <a:cs typeface="Arial" charset="0"/>
              </a:rPr>
              <a:t>Taşınır Mal Yönetmeliğinin Yürürlüğe Girmesi ile Hangi Düzenleme Yürürlükten Kaldırılmıştır?</a:t>
            </a:r>
          </a:p>
          <a:p>
            <a:pPr marL="273050" indent="-273050">
              <a:lnSpc>
                <a:spcPct val="90000"/>
              </a:lnSpc>
              <a:spcBef>
                <a:spcPct val="20000"/>
              </a:spcBef>
              <a:buClr>
                <a:srgbClr val="0BD0D9"/>
              </a:buClr>
              <a:buSzPct val="95000"/>
              <a:defRPr/>
            </a:pPr>
            <a:r>
              <a:rPr lang="tr-TR" sz="2800" b="1" dirty="0">
                <a:solidFill>
                  <a:srgbClr val="DBF5F9"/>
                </a:solidFill>
                <a:latin typeface="Constantia"/>
                <a:cs typeface="Arial" charset="0"/>
              </a:rPr>
              <a:t>	</a:t>
            </a:r>
            <a:r>
              <a:rPr lang="tr-TR" sz="2800" b="1" dirty="0">
                <a:solidFill>
                  <a:prstClr val="black"/>
                </a:solidFill>
                <a:latin typeface="Constantia"/>
                <a:cs typeface="Arial" charset="0"/>
              </a:rPr>
              <a:t>01/06/1939 tarihli Ayniyat Talimatnamesi.</a:t>
            </a:r>
            <a:endParaRPr lang="tr-TR" sz="2800" b="1" dirty="0">
              <a:solidFill>
                <a:srgbClr val="DBF5F9"/>
              </a:solidFill>
              <a:latin typeface="Constantia"/>
              <a:cs typeface="Arial" charset="0"/>
            </a:endParaRPr>
          </a:p>
          <a:p>
            <a:pPr marL="273050" indent="-273050">
              <a:lnSpc>
                <a:spcPct val="90000"/>
              </a:lnSpc>
              <a:spcBef>
                <a:spcPct val="20000"/>
              </a:spcBef>
              <a:buClr>
                <a:srgbClr val="0BD0D9"/>
              </a:buClr>
              <a:buSzPct val="95000"/>
              <a:buFont typeface="Wingdings 2" pitchFamily="18" charset="2"/>
              <a:buChar char=""/>
              <a:defRPr/>
            </a:pPr>
            <a:endParaRPr lang="tr-TR" sz="2800" b="1" dirty="0">
              <a:solidFill>
                <a:prstClr val="black"/>
              </a:solidFill>
              <a:latin typeface="Constantia"/>
              <a:cs typeface="Arial" charset="0"/>
            </a:endParaRPr>
          </a:p>
        </p:txBody>
      </p:sp>
    </p:spTree>
    <p:extLst>
      <p:ext uri="{BB962C8B-B14F-4D97-AF65-F5344CB8AC3E}">
        <p14:creationId xmlns:p14="http://schemas.microsoft.com/office/powerpoint/2010/main" xmlns="" val="29651765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6">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6">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6">
                                            <p:txEl>
                                              <p:pRg st="1" end="1"/>
                                            </p:txEl>
                                          </p:spTgt>
                                        </p:tgtEl>
                                        <p:attrNameLst>
                                          <p:attrName>style.visibility</p:attrName>
                                        </p:attrNameLst>
                                      </p:cBhvr>
                                      <p:to>
                                        <p:strVal val="visible"/>
                                      </p:to>
                                    </p:set>
                                    <p:anim calcmode="lin" valueType="num">
                                      <p:cBhvr>
                                        <p:cTn id="15"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6">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6">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7">
                                            <p:txEl>
                                              <p:pRg st="0" end="0"/>
                                            </p:txEl>
                                          </p:spTgt>
                                        </p:tgtEl>
                                        <p:attrNameLst>
                                          <p:attrName>style.visibility</p:attrName>
                                        </p:attrNameLst>
                                      </p:cBhvr>
                                      <p:to>
                                        <p:strVal val="visible"/>
                                      </p:to>
                                    </p:set>
                                    <p:anim calcmode="lin" valueType="num">
                                      <p:cBhvr>
                                        <p:cTn id="23" dur="500" fill="hold"/>
                                        <p:tgtEl>
                                          <p:spTgt spid="7">
                                            <p:txEl>
                                              <p:pRg st="0" end="0"/>
                                            </p:txEl>
                                          </p:spTgt>
                                        </p:tgtEl>
                                        <p:attrNameLst>
                                          <p:attrName>ppt_w</p:attrName>
                                        </p:attrNameLst>
                                      </p:cBhvr>
                                      <p:tavLst>
                                        <p:tav tm="0">
                                          <p:val>
                                            <p:fltVal val="0"/>
                                          </p:val>
                                        </p:tav>
                                        <p:tav tm="100000">
                                          <p:val>
                                            <p:strVal val="#ppt_w"/>
                                          </p:val>
                                        </p:tav>
                                      </p:tavLst>
                                    </p:anim>
                                    <p:anim calcmode="lin" valueType="num">
                                      <p:cBhvr>
                                        <p:cTn id="24" dur="500" fill="hold"/>
                                        <p:tgtEl>
                                          <p:spTgt spid="7">
                                            <p:txEl>
                                              <p:pRg st="0" end="0"/>
                                            </p:txEl>
                                          </p:spTgt>
                                        </p:tgtEl>
                                        <p:attrNameLst>
                                          <p:attrName>ppt_h</p:attrName>
                                        </p:attrNameLst>
                                      </p:cBhvr>
                                      <p:tavLst>
                                        <p:tav tm="0">
                                          <p:val>
                                            <p:fltVal val="0"/>
                                          </p:val>
                                        </p:tav>
                                        <p:tav tm="100000">
                                          <p:val>
                                            <p:strVal val="#ppt_h"/>
                                          </p:val>
                                        </p:tav>
                                      </p:tavLst>
                                    </p:anim>
                                    <p:anim calcmode="lin" valueType="num">
                                      <p:cBhvr>
                                        <p:cTn id="25" dur="500" fill="hold"/>
                                        <p:tgtEl>
                                          <p:spTgt spid="7">
                                            <p:txEl>
                                              <p:pRg st="0" end="0"/>
                                            </p:txEl>
                                          </p:spTgt>
                                        </p:tgtEl>
                                        <p:attrNameLst>
                                          <p:attrName>style.rotation</p:attrName>
                                        </p:attrNameLst>
                                      </p:cBhvr>
                                      <p:tavLst>
                                        <p:tav tm="0">
                                          <p:val>
                                            <p:fltVal val="360"/>
                                          </p:val>
                                        </p:tav>
                                        <p:tav tm="100000">
                                          <p:val>
                                            <p:fltVal val="0"/>
                                          </p:val>
                                        </p:tav>
                                      </p:tavLst>
                                    </p:anim>
                                    <p:animEffect transition="in" filter="fade">
                                      <p:cBhvr>
                                        <p:cTn id="26" dur="500"/>
                                        <p:tgtEl>
                                          <p:spTgt spid="7">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7">
                                            <p:txEl>
                                              <p:pRg st="1" end="1"/>
                                            </p:txEl>
                                          </p:spTgt>
                                        </p:tgtEl>
                                        <p:attrNameLst>
                                          <p:attrName>style.visibility</p:attrName>
                                        </p:attrNameLst>
                                      </p:cBhvr>
                                      <p:to>
                                        <p:strVal val="visible"/>
                                      </p:to>
                                    </p:set>
                                    <p:anim calcmode="lin" valueType="num">
                                      <p:cBhvr>
                                        <p:cTn id="31" dur="500" fill="hold"/>
                                        <p:tgtEl>
                                          <p:spTgt spid="7">
                                            <p:txEl>
                                              <p:pRg st="1" end="1"/>
                                            </p:txEl>
                                          </p:spTgt>
                                        </p:tgtEl>
                                        <p:attrNameLst>
                                          <p:attrName>ppt_w</p:attrName>
                                        </p:attrNameLst>
                                      </p:cBhvr>
                                      <p:tavLst>
                                        <p:tav tm="0">
                                          <p:val>
                                            <p:fltVal val="0"/>
                                          </p:val>
                                        </p:tav>
                                        <p:tav tm="100000">
                                          <p:val>
                                            <p:strVal val="#ppt_w"/>
                                          </p:val>
                                        </p:tav>
                                      </p:tavLst>
                                    </p:anim>
                                    <p:anim calcmode="lin" valueType="num">
                                      <p:cBhvr>
                                        <p:cTn id="32" dur="500" fill="hold"/>
                                        <p:tgtEl>
                                          <p:spTgt spid="7">
                                            <p:txEl>
                                              <p:pRg st="1" end="1"/>
                                            </p:txEl>
                                          </p:spTgt>
                                        </p:tgtEl>
                                        <p:attrNameLst>
                                          <p:attrName>ppt_h</p:attrName>
                                        </p:attrNameLst>
                                      </p:cBhvr>
                                      <p:tavLst>
                                        <p:tav tm="0">
                                          <p:val>
                                            <p:fltVal val="0"/>
                                          </p:val>
                                        </p:tav>
                                        <p:tav tm="100000">
                                          <p:val>
                                            <p:strVal val="#ppt_h"/>
                                          </p:val>
                                        </p:tav>
                                      </p:tavLst>
                                    </p:anim>
                                    <p:anim calcmode="lin" valueType="num">
                                      <p:cBhvr>
                                        <p:cTn id="33" dur="500" fill="hold"/>
                                        <p:tgtEl>
                                          <p:spTgt spid="7">
                                            <p:txEl>
                                              <p:pRg st="1" end="1"/>
                                            </p:txEl>
                                          </p:spTgt>
                                        </p:tgtEl>
                                        <p:attrNameLst>
                                          <p:attrName>style.rotation</p:attrName>
                                        </p:attrNameLst>
                                      </p:cBhvr>
                                      <p:tavLst>
                                        <p:tav tm="0">
                                          <p:val>
                                            <p:fltVal val="360"/>
                                          </p:val>
                                        </p:tav>
                                        <p:tav tm="100000">
                                          <p:val>
                                            <p:fltVal val="0"/>
                                          </p:val>
                                        </p:tav>
                                      </p:tavLst>
                                    </p:anim>
                                    <p:animEffect transition="in" filter="fade">
                                      <p:cBhvr>
                                        <p:cTn id="34"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5"/>
          <p:cNvSpPr>
            <a:spLocks noChangeArrowheads="1"/>
          </p:cNvSpPr>
          <p:nvPr/>
        </p:nvSpPr>
        <p:spPr bwMode="auto">
          <a:xfrm>
            <a:off x="323850" y="333375"/>
            <a:ext cx="8426450" cy="6134100"/>
          </a:xfrm>
          <a:prstGeom prst="rect">
            <a:avLst/>
          </a:prstGeom>
          <a:noFill/>
          <a:ln w="9525">
            <a:noFill/>
            <a:miter lim="800000"/>
            <a:headEnd/>
            <a:tailEnd/>
          </a:ln>
        </p:spPr>
        <p:txBody>
          <a:bodyPr anchor="ctr">
            <a:spAutoFit/>
          </a:bodyPr>
          <a:lstStyle/>
          <a:p>
            <a:pPr algn="ctr"/>
            <a:r>
              <a:rPr lang="tr-TR" sz="1800" dirty="0">
                <a:solidFill>
                  <a:prstClr val="black"/>
                </a:solidFill>
                <a:latin typeface="Tahoma" pitchFamily="34" charset="0"/>
                <a:cs typeface="Arial" charset="0"/>
              </a:rPr>
              <a:t>	</a:t>
            </a:r>
          </a:p>
          <a:p>
            <a:pPr algn="ctr"/>
            <a:r>
              <a:rPr lang="tr-TR" sz="1800" b="1" dirty="0">
                <a:solidFill>
                  <a:prstClr val="black"/>
                </a:solidFill>
                <a:latin typeface="Tahoma" pitchFamily="34" charset="0"/>
                <a:cs typeface="Arial" charset="0"/>
              </a:rPr>
              <a:t>	Tanımlar</a:t>
            </a:r>
            <a:endParaRPr lang="tr-TR" sz="1800" dirty="0">
              <a:solidFill>
                <a:prstClr val="black"/>
              </a:solidFill>
              <a:latin typeface="Tahoma" pitchFamily="34" charset="0"/>
              <a:cs typeface="Arial" charset="0"/>
            </a:endParaRPr>
          </a:p>
          <a:p>
            <a:pPr algn="ctr"/>
            <a:r>
              <a:rPr lang="tr-TR" sz="1800" b="1" dirty="0">
                <a:solidFill>
                  <a:prstClr val="black"/>
                </a:solidFill>
                <a:latin typeface="Tahoma" pitchFamily="34" charset="0"/>
                <a:cs typeface="Arial" charset="0"/>
              </a:rPr>
              <a:t>	MADDE 4 –</a:t>
            </a:r>
            <a:r>
              <a:rPr lang="tr-TR" sz="1800" dirty="0">
                <a:solidFill>
                  <a:prstClr val="black"/>
                </a:solidFill>
                <a:latin typeface="Tahoma" pitchFamily="34" charset="0"/>
                <a:cs typeface="Arial" charset="0"/>
              </a:rPr>
              <a:t> (1) Bu Yönetmeliğin uygulanmasında;</a:t>
            </a:r>
          </a:p>
          <a:p>
            <a:pPr algn="just"/>
            <a:r>
              <a:rPr lang="tr-TR" sz="1800" dirty="0">
                <a:solidFill>
                  <a:prstClr val="black"/>
                </a:solidFill>
                <a:latin typeface="Tahoma" pitchFamily="34" charset="0"/>
                <a:cs typeface="Arial" charset="0"/>
              </a:rPr>
              <a:t>	a) Ambar: Kamu idarelerine ait taşınırların kullanıma verilinceye kadar veya kullanımdan iade edildiğinde muhafaza edildiği yeri,</a:t>
            </a:r>
          </a:p>
          <a:p>
            <a:pPr algn="just"/>
            <a:r>
              <a:rPr lang="tr-TR" sz="1800" dirty="0">
                <a:solidFill>
                  <a:prstClr val="black"/>
                </a:solidFill>
                <a:latin typeface="Tahoma" pitchFamily="34" charset="0"/>
                <a:cs typeface="Arial" charset="0"/>
              </a:rPr>
              <a:t>	b) Bakanlık: Maliye Bakanlığını,</a:t>
            </a:r>
          </a:p>
          <a:p>
            <a:pPr algn="just"/>
            <a:r>
              <a:rPr lang="tr-TR" sz="1800" dirty="0">
                <a:solidFill>
                  <a:prstClr val="black"/>
                </a:solidFill>
                <a:latin typeface="Tahoma" pitchFamily="34" charset="0"/>
                <a:cs typeface="Arial" charset="0"/>
              </a:rPr>
              <a:t>	c) Dayanıklı taşınırlar: Taşınır Kod Listesinin (B) bölümünde gösterilen makine ve cihazlar ile taşıtlar ve demirbaşları,  </a:t>
            </a:r>
          </a:p>
          <a:p>
            <a:pPr algn="just"/>
            <a:r>
              <a:rPr lang="tr-TR" sz="1800" dirty="0">
                <a:solidFill>
                  <a:prstClr val="black"/>
                </a:solidFill>
                <a:latin typeface="Tahoma" pitchFamily="34" charset="0"/>
                <a:cs typeface="Arial" charset="0"/>
              </a:rPr>
              <a:t>	ç) Demirbaşlar: Belirli bir hizmete tahsis amacıyla edinilen, belli bir süreye tâbi olmaksızın uzun süre kullanılabilen ve kullanılmakla yok olmayan, çeşitleri ile kod numaraları Taşınır Kod Listesinin (B) bölümü 255 hesap detayında yer alan taşınırları,</a:t>
            </a:r>
          </a:p>
          <a:p>
            <a:pPr algn="just"/>
            <a:r>
              <a:rPr lang="tr-TR" sz="1800" dirty="0">
                <a:solidFill>
                  <a:prstClr val="black"/>
                </a:solidFill>
                <a:latin typeface="Tahoma" pitchFamily="34" charset="0"/>
                <a:cs typeface="Arial" charset="0"/>
              </a:rPr>
              <a:t>	d) </a:t>
            </a:r>
            <a:r>
              <a:rPr lang="tr-TR" sz="1800" b="1" dirty="0">
                <a:solidFill>
                  <a:srgbClr val="FF0000"/>
                </a:solidFill>
                <a:latin typeface="Tahoma" pitchFamily="34" charset="0"/>
                <a:cs typeface="Arial" charset="0"/>
              </a:rPr>
              <a:t>Harcama birimi: Kamu idaresi bütçesinde ödenek tahsis edilen ve harcama yetkisi bulunan merkez birimi ile ödenek gönderme belgesiyle harcama yetkisi verilen merkez dışı birimi,</a:t>
            </a:r>
          </a:p>
          <a:p>
            <a:pPr algn="just"/>
            <a:r>
              <a:rPr lang="tr-TR" sz="1800" dirty="0">
                <a:solidFill>
                  <a:prstClr val="black"/>
                </a:solidFill>
                <a:latin typeface="Tahoma" pitchFamily="34" charset="0"/>
                <a:cs typeface="Arial" charset="0"/>
              </a:rPr>
              <a:t>	</a:t>
            </a:r>
            <a:r>
              <a:rPr lang="tr-TR" sz="1800" dirty="0">
                <a:solidFill>
                  <a:srgbClr val="FF0000"/>
                </a:solidFill>
                <a:latin typeface="Tahoma" pitchFamily="34" charset="0"/>
                <a:cs typeface="Arial" charset="0"/>
              </a:rPr>
              <a:t>e) Harcama yetkilisi: Harcama biriminin en üst yöneticisini</a:t>
            </a:r>
            <a:r>
              <a:rPr lang="tr-TR" sz="1800" dirty="0">
                <a:solidFill>
                  <a:prstClr val="black"/>
                </a:solidFill>
                <a:latin typeface="Tahoma" pitchFamily="34" charset="0"/>
                <a:cs typeface="Arial" charset="0"/>
              </a:rPr>
              <a:t>,</a:t>
            </a:r>
          </a:p>
          <a:p>
            <a:pPr algn="just"/>
            <a:r>
              <a:rPr lang="tr-TR" sz="1800" dirty="0">
                <a:solidFill>
                  <a:prstClr val="black"/>
                </a:solidFill>
                <a:latin typeface="Tahoma" pitchFamily="34" charset="0"/>
                <a:cs typeface="Arial" charset="0"/>
              </a:rPr>
              <a:t>	f) Hurda: Ekonomik ömrünü tamamlamış olan veya tamamlamadığı halde teknik ve fiziki nedenlerle alınış amaçları doğrultusunda kullanılması imkânı kalmayan veya tamiri mümkün veya ekonomik olmayan arızalar nedeniyle kullanılmasında yarar görülmeyerek hizmet dışı bırakılan taşınırlar ile üretim sırasında elde edilen kırpıntı, döküntü ve artık parçaları,</a:t>
            </a:r>
          </a:p>
          <a:p>
            <a:pPr algn="just"/>
            <a:r>
              <a:rPr lang="tr-TR" sz="1800" dirty="0">
                <a:solidFill>
                  <a:prstClr val="black"/>
                </a:solidFill>
                <a:latin typeface="Tahoma" pitchFamily="34" charset="0"/>
                <a:cs typeface="Arial" charset="0"/>
              </a:rPr>
              <a:t>	g) Kanun: 5018 sayılı Kamu Malî Yönetimi ve Kontrol Kanununu, </a:t>
            </a:r>
          </a:p>
        </p:txBody>
      </p:sp>
      <p:sp>
        <p:nvSpPr>
          <p:cNvPr id="2" name="Slayt Numarası Yer Tutucusu 1"/>
          <p:cNvSpPr>
            <a:spLocks noGrp="1"/>
          </p:cNvSpPr>
          <p:nvPr>
            <p:ph type="sldNum" sz="quarter" idx="12"/>
          </p:nvPr>
        </p:nvSpPr>
        <p:spPr/>
        <p:txBody>
          <a:bodyPr/>
          <a:lstStyle/>
          <a:p>
            <a:pPr>
              <a:defRPr/>
            </a:pPr>
            <a:fld id="{873AF1F3-4FC4-47C4-B503-1C97E6EDFBF1}" type="slidenum">
              <a:rPr lang="tr-TR" smtClean="0">
                <a:solidFill>
                  <a:srgbClr val="04617B">
                    <a:shade val="90000"/>
                  </a:srgbClr>
                </a:solidFill>
              </a:rPr>
              <a:pPr>
                <a:defRPr/>
              </a:pPr>
              <a:t>5</a:t>
            </a:fld>
            <a:endParaRPr lang="tr-TR">
              <a:solidFill>
                <a:srgbClr val="04617B">
                  <a:shade val="90000"/>
                </a:srgbClr>
              </a:solidFill>
            </a:endParaRPr>
          </a:p>
        </p:txBody>
      </p:sp>
    </p:spTree>
    <p:extLst>
      <p:ext uri="{BB962C8B-B14F-4D97-AF65-F5344CB8AC3E}">
        <p14:creationId xmlns:p14="http://schemas.microsoft.com/office/powerpoint/2010/main" xmlns="" val="15129358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4"/>
          <p:cNvSpPr>
            <a:spLocks noChangeArrowheads="1"/>
          </p:cNvSpPr>
          <p:nvPr/>
        </p:nvSpPr>
        <p:spPr bwMode="auto">
          <a:xfrm>
            <a:off x="395288" y="613213"/>
            <a:ext cx="8569325" cy="4801314"/>
          </a:xfrm>
          <a:prstGeom prst="rect">
            <a:avLst/>
          </a:prstGeom>
          <a:noFill/>
          <a:ln w="9525">
            <a:noFill/>
            <a:miter lim="800000"/>
            <a:headEnd/>
            <a:tailEnd/>
          </a:ln>
        </p:spPr>
        <p:txBody>
          <a:bodyPr anchor="ctr">
            <a:spAutoFit/>
          </a:bodyPr>
          <a:lstStyle/>
          <a:p>
            <a:pPr algn="just"/>
            <a:r>
              <a:rPr lang="tr-TR" sz="1800" dirty="0" smtClean="0">
                <a:solidFill>
                  <a:prstClr val="black"/>
                </a:solidFill>
                <a:latin typeface="Tahoma" pitchFamily="34" charset="0"/>
                <a:cs typeface="Arial" charset="0"/>
              </a:rPr>
              <a:t>	m</a:t>
            </a:r>
            <a:r>
              <a:rPr lang="tr-TR" sz="1800" dirty="0">
                <a:solidFill>
                  <a:prstClr val="black"/>
                </a:solidFill>
                <a:latin typeface="Tahoma" pitchFamily="34" charset="0"/>
                <a:cs typeface="Arial" charset="0"/>
              </a:rPr>
              <a:t>) Taşınır hesap kodu:  3/5/2005 tarihli ve 2005/8844 sayılı Bakanlar Kurulu Kararı ile  yürürlüğe konulan Genel Yönetim Muhasebe Yönetmeliği çerçeve hesap planında yer alan ve taşınırın kaydedildiği ilgili hesap kodunu,</a:t>
            </a:r>
          </a:p>
          <a:p>
            <a:pPr algn="just"/>
            <a:r>
              <a:rPr lang="tr-TR" sz="1800" dirty="0">
                <a:solidFill>
                  <a:prstClr val="black"/>
                </a:solidFill>
                <a:latin typeface="Tahoma" pitchFamily="34" charset="0"/>
                <a:cs typeface="Arial" charset="0"/>
              </a:rPr>
              <a:t>	</a:t>
            </a:r>
            <a:r>
              <a:rPr lang="tr-TR" sz="1800" b="1" dirty="0">
                <a:solidFill>
                  <a:srgbClr val="FF0000"/>
                </a:solidFill>
                <a:latin typeface="Tahoma" pitchFamily="34" charset="0"/>
                <a:cs typeface="Arial" charset="0"/>
              </a:rPr>
              <a:t>n) Taşınır kayıt ve kontrol yetkilisi: </a:t>
            </a:r>
            <a:r>
              <a:rPr lang="tr-TR" sz="1800" b="1" u="sng" dirty="0">
                <a:solidFill>
                  <a:srgbClr val="0070C0"/>
                </a:solidFill>
                <a:latin typeface="Tahoma" pitchFamily="34" charset="0"/>
                <a:cs typeface="Arial" charset="0"/>
              </a:rPr>
              <a:t>Harcama yetkilisi adına </a:t>
            </a:r>
            <a:r>
              <a:rPr lang="tr-TR" sz="1800" b="1" dirty="0">
                <a:solidFill>
                  <a:prstClr val="black"/>
                </a:solidFill>
                <a:latin typeface="Tahoma" pitchFamily="34" charset="0"/>
                <a:cs typeface="Arial" charset="0"/>
              </a:rPr>
              <a:t>taşınırları teslim alan, koruyan, kullanım yerlerine teslim eden, bu Yönetmelikte belirtilen esas ve usullere göre kayıtları tutan ve bunlara ilişkin belge ve cetvelleri düzenleyen ve bu hususlarda hesap verme sorumluluğu çerçevesinde </a:t>
            </a:r>
            <a:r>
              <a:rPr lang="tr-TR" sz="1800" b="1" u="sng" dirty="0">
                <a:solidFill>
                  <a:srgbClr val="0070C0"/>
                </a:solidFill>
                <a:latin typeface="Tahoma" pitchFamily="34" charset="0"/>
                <a:cs typeface="Arial" charset="0"/>
              </a:rPr>
              <a:t>harcama yetkilisine karşı sorumlu olan görevlileri,</a:t>
            </a:r>
          </a:p>
          <a:p>
            <a:pPr algn="just"/>
            <a:r>
              <a:rPr lang="tr-TR" sz="1800" dirty="0">
                <a:solidFill>
                  <a:prstClr val="black"/>
                </a:solidFill>
                <a:latin typeface="Tahoma" pitchFamily="34" charset="0"/>
                <a:cs typeface="Arial" charset="0"/>
              </a:rPr>
              <a:t>	o) Taşınır kodu: Taşınırın kayıtlarda detaylı izlendiği, taşınır hesap kodu ile taşınır I ve II </a:t>
            </a:r>
            <a:r>
              <a:rPr lang="tr-TR" sz="1800" dirty="0" err="1">
                <a:solidFill>
                  <a:prstClr val="black"/>
                </a:solidFill>
                <a:latin typeface="Tahoma" pitchFamily="34" charset="0"/>
                <a:cs typeface="Arial" charset="0"/>
              </a:rPr>
              <a:t>nci</a:t>
            </a:r>
            <a:r>
              <a:rPr lang="tr-TR" sz="1800" dirty="0">
                <a:solidFill>
                  <a:prstClr val="black"/>
                </a:solidFill>
                <a:latin typeface="Tahoma" pitchFamily="34" charset="0"/>
                <a:cs typeface="Arial" charset="0"/>
              </a:rPr>
              <a:t> düzey detay kodu ve sonraki düzey detay kodlarının birleşiminden oluşan kodu,</a:t>
            </a:r>
          </a:p>
          <a:p>
            <a:pPr algn="just"/>
            <a:r>
              <a:rPr lang="tr-TR" sz="1800" dirty="0">
                <a:solidFill>
                  <a:prstClr val="black"/>
                </a:solidFill>
                <a:latin typeface="Tahoma" pitchFamily="34" charset="0"/>
                <a:cs typeface="Arial" charset="0"/>
              </a:rPr>
              <a:t>	</a:t>
            </a:r>
            <a:r>
              <a:rPr lang="tr-TR" sz="1800" b="1" dirty="0">
                <a:solidFill>
                  <a:prstClr val="black"/>
                </a:solidFill>
                <a:latin typeface="Tahoma" pitchFamily="34" charset="0"/>
                <a:cs typeface="Arial" charset="0"/>
              </a:rPr>
              <a:t>ö) </a:t>
            </a:r>
            <a:r>
              <a:rPr lang="tr-TR" sz="1800" b="1" dirty="0">
                <a:solidFill>
                  <a:srgbClr val="FF0000"/>
                </a:solidFill>
                <a:latin typeface="Tahoma" pitchFamily="34" charset="0"/>
                <a:cs typeface="Arial" charset="0"/>
              </a:rPr>
              <a:t>Taşınır konsolide görevlisi: </a:t>
            </a:r>
            <a:r>
              <a:rPr lang="tr-TR" sz="1800" b="1" dirty="0">
                <a:solidFill>
                  <a:prstClr val="black"/>
                </a:solidFill>
                <a:latin typeface="Tahoma" pitchFamily="34" charset="0"/>
                <a:cs typeface="Arial" charset="0"/>
              </a:rPr>
              <a:t>Kamu idaresinin taşınır kayıt ve kontrol yetkililerinden aldığı harcama birimi taşınır hesaplarını konsolide ederek taşınır hesap cetvellerini hazırlamak ve biriminin bir üst teşkilattaki taşınır konsolide görevlisine vermekle sorumlu olan görevlileri,</a:t>
            </a:r>
          </a:p>
        </p:txBody>
      </p:sp>
      <p:sp>
        <p:nvSpPr>
          <p:cNvPr id="2" name="Slayt Numarası Yer Tutucusu 1"/>
          <p:cNvSpPr>
            <a:spLocks noGrp="1"/>
          </p:cNvSpPr>
          <p:nvPr>
            <p:ph type="sldNum" sz="quarter" idx="12"/>
          </p:nvPr>
        </p:nvSpPr>
        <p:spPr/>
        <p:txBody>
          <a:bodyPr/>
          <a:lstStyle/>
          <a:p>
            <a:pPr>
              <a:defRPr/>
            </a:pPr>
            <a:fld id="{873AF1F3-4FC4-47C4-B503-1C97E6EDFBF1}" type="slidenum">
              <a:rPr lang="tr-TR" smtClean="0">
                <a:solidFill>
                  <a:srgbClr val="04617B">
                    <a:shade val="90000"/>
                  </a:srgbClr>
                </a:solidFill>
              </a:rPr>
              <a:pPr>
                <a:defRPr/>
              </a:pPr>
              <a:t>6</a:t>
            </a:fld>
            <a:endParaRPr lang="tr-TR">
              <a:solidFill>
                <a:srgbClr val="04617B">
                  <a:shade val="90000"/>
                </a:srgbClr>
              </a:solidFill>
            </a:endParaRPr>
          </a:p>
        </p:txBody>
      </p:sp>
    </p:spTree>
    <p:extLst>
      <p:ext uri="{BB962C8B-B14F-4D97-AF65-F5344CB8AC3E}">
        <p14:creationId xmlns:p14="http://schemas.microsoft.com/office/powerpoint/2010/main" xmlns="" val="3802198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6016625"/>
          </a:xfrm>
        </p:spPr>
        <p:txBody>
          <a:bodyPr>
            <a:normAutofit fontScale="90000"/>
          </a:bodyPr>
          <a:lstStyle/>
          <a:p>
            <a:pPr fontAlgn="auto">
              <a:spcAft>
                <a:spcPts val="0"/>
              </a:spcAft>
              <a:defRPr/>
            </a:pPr>
            <a:r>
              <a:rPr lang="tr-TR" sz="2800" i="1" dirty="0" smtClean="0">
                <a:solidFill>
                  <a:schemeClr val="tx1"/>
                </a:solidFill>
              </a:rPr>
              <a:t>Taşınır ve taşınmaz işlemleri </a:t>
            </a:r>
            <a:r>
              <a:rPr lang="tr-TR" sz="2800" i="1" dirty="0" smtClean="0">
                <a:solidFill>
                  <a:schemeClr val="tx1"/>
                </a:solidFill>
              </a:rPr>
              <a:t/>
            </a:r>
            <a:br>
              <a:rPr lang="tr-TR" sz="2800" i="1" dirty="0" smtClean="0">
                <a:solidFill>
                  <a:schemeClr val="tx1"/>
                </a:solidFill>
              </a:rPr>
            </a:br>
            <a:r>
              <a:rPr lang="tr-TR" sz="2800" dirty="0" smtClean="0">
                <a:solidFill>
                  <a:schemeClr val="tx1"/>
                </a:solidFill>
              </a:rPr>
              <a:t> 5018 sayılı Kamu Mali Yönetimi ve Kontrol Kanunu </a:t>
            </a:r>
            <a:r>
              <a:rPr lang="tr-TR" sz="2800" i="1" dirty="0" smtClean="0">
                <a:solidFill>
                  <a:schemeClr val="tx1"/>
                </a:solidFill>
              </a:rPr>
              <a:t/>
            </a:r>
            <a:br>
              <a:rPr lang="tr-TR" sz="2800" i="1" dirty="0" smtClean="0">
                <a:solidFill>
                  <a:schemeClr val="tx1"/>
                </a:solidFill>
              </a:rPr>
            </a:br>
            <a:r>
              <a:rPr lang="tr-TR" sz="2800" dirty="0" smtClean="0">
                <a:solidFill>
                  <a:schemeClr val="tx1"/>
                </a:solidFill>
              </a:rPr>
              <a:t>Madde 44- </a:t>
            </a:r>
            <a:r>
              <a:rPr lang="tr-TR" sz="2800" u="sng" dirty="0" smtClean="0">
                <a:solidFill>
                  <a:schemeClr val="tx1"/>
                </a:solidFill>
              </a:rPr>
              <a:t>Genel yönetim kapsamındaki kamu idarelerince</a:t>
            </a:r>
            <a:r>
              <a:rPr lang="tr-TR" sz="2800" dirty="0" smtClean="0">
                <a:solidFill>
                  <a:schemeClr val="tx1"/>
                </a:solidFill>
              </a:rPr>
              <a:t>, </a:t>
            </a:r>
            <a:r>
              <a:rPr lang="tr-TR" sz="2800" u="sng" dirty="0" smtClean="0">
                <a:solidFill>
                  <a:schemeClr val="tx1"/>
                </a:solidFill>
              </a:rPr>
              <a:t>taşınır ve taşınmaz edinilmesi, yönetilmesi, trampası, elden çıkarılması</a:t>
            </a:r>
            <a:r>
              <a:rPr lang="tr-TR" sz="2800" dirty="0" smtClean="0">
                <a:solidFill>
                  <a:schemeClr val="tx1"/>
                </a:solidFill>
              </a:rPr>
              <a:t>, </a:t>
            </a:r>
            <a:r>
              <a:rPr lang="tr-TR" sz="2800" dirty="0" err="1" smtClean="0">
                <a:solidFill>
                  <a:schemeClr val="tx1"/>
                </a:solidFill>
              </a:rPr>
              <a:t>ecrimisilin</a:t>
            </a:r>
            <a:r>
              <a:rPr lang="tr-TR" sz="2800" dirty="0" smtClean="0">
                <a:solidFill>
                  <a:schemeClr val="tx1"/>
                </a:solidFill>
              </a:rPr>
              <a:t> tahsil ve takibinde izlenecek yöntem, Devletin hüküm ve tasarrufu altındaki yerlerin yönetimi ve korunması, işgalli malların tahliyesi gibi hususlar ilgili kanunlarında düzenlenir. </a:t>
            </a:r>
            <a:br>
              <a:rPr lang="tr-TR" sz="2800" dirty="0" smtClean="0">
                <a:solidFill>
                  <a:schemeClr val="tx1"/>
                </a:solidFill>
              </a:rPr>
            </a:br>
            <a:r>
              <a:rPr lang="tr-TR" sz="2800" dirty="0" smtClean="0">
                <a:solidFill>
                  <a:schemeClr val="tx1"/>
                </a:solidFill>
              </a:rPr>
              <a:t/>
            </a:r>
            <a:br>
              <a:rPr lang="tr-TR" sz="2800" dirty="0" smtClean="0">
                <a:solidFill>
                  <a:schemeClr val="tx1"/>
                </a:solidFill>
              </a:rPr>
            </a:br>
            <a:r>
              <a:rPr lang="tr-TR" sz="2800" dirty="0" smtClean="0">
                <a:solidFill>
                  <a:schemeClr val="tx1"/>
                </a:solidFill>
              </a:rPr>
              <a:t>Bu malların kaydı ile taşınırların muhafazası, kullanımı, </a:t>
            </a:r>
            <a:r>
              <a:rPr lang="tr-TR" sz="2800" b="1" u="sng" dirty="0" smtClean="0">
                <a:solidFill>
                  <a:schemeClr val="tx1"/>
                </a:solidFill>
              </a:rPr>
              <a:t>mal yönetim hesabının verilmesi ve mal yönetim sorumlularıyla bunlar adına görev yapacak olanların belirlenmesine ilişkin </a:t>
            </a:r>
            <a:r>
              <a:rPr lang="tr-TR" sz="2800" b="1" u="sng" dirty="0" err="1" smtClean="0">
                <a:solidFill>
                  <a:schemeClr val="tx1"/>
                </a:solidFill>
              </a:rPr>
              <a:t>usûl</a:t>
            </a:r>
            <a:r>
              <a:rPr lang="tr-TR" sz="2800" b="1" u="sng" dirty="0" smtClean="0">
                <a:solidFill>
                  <a:schemeClr val="tx1"/>
                </a:solidFill>
              </a:rPr>
              <a:t> ve esaslar</a:t>
            </a:r>
            <a:r>
              <a:rPr lang="tr-TR" sz="2800" dirty="0" smtClean="0">
                <a:solidFill>
                  <a:schemeClr val="tx1"/>
                </a:solidFill>
              </a:rPr>
              <a:t>, Maliye Bakanlığınca hazırlanacak ve Bakanlar Kurulu tarafından çıkarılacak yönetmeliklerle belirlenir. </a:t>
            </a:r>
            <a:r>
              <a:rPr lang="tr-TR" sz="1800" dirty="0" smtClean="0">
                <a:solidFill>
                  <a:schemeClr val="tx1"/>
                </a:solidFill>
              </a:rPr>
              <a:t/>
            </a:r>
            <a:br>
              <a:rPr lang="tr-TR" sz="1800" dirty="0" smtClean="0">
                <a:solidFill>
                  <a:schemeClr val="tx1"/>
                </a:solidFill>
              </a:rPr>
            </a:br>
            <a:r>
              <a:rPr lang="tr-TR" sz="1800" dirty="0" smtClean="0">
                <a:solidFill>
                  <a:schemeClr val="tx1"/>
                </a:solidFill>
              </a:rPr>
              <a:t/>
            </a:r>
            <a:br>
              <a:rPr lang="tr-TR" sz="1800" dirty="0" smtClean="0">
                <a:solidFill>
                  <a:schemeClr val="tx1"/>
                </a:solidFill>
              </a:rPr>
            </a:br>
            <a:r>
              <a:rPr lang="tr-TR" sz="1800" dirty="0" smtClean="0">
                <a:solidFill>
                  <a:schemeClr val="accent6">
                    <a:tint val="1000"/>
                  </a:schemeClr>
                </a:solidFill>
              </a:rPr>
              <a:t>konulacak yönetmelikle belirlenir. </a:t>
            </a:r>
            <a:endParaRPr lang="tr-TR" sz="1800" dirty="0">
              <a:solidFill>
                <a:schemeClr val="accent6">
                  <a:tint val="1000"/>
                </a:schemeClr>
              </a:solidFill>
            </a:endParaRPr>
          </a:p>
        </p:txBody>
      </p:sp>
      <p:sp>
        <p:nvSpPr>
          <p:cNvPr id="8195" name="4 Slayt Numarası Yer Tutucusu"/>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eaLnBrk="1" hangingPunct="1"/>
            <a:fld id="{ACF09F1C-62A2-4124-B17D-BCF6848B3505}" type="slidenum">
              <a:rPr lang="tr-TR" sz="1200">
                <a:solidFill>
                  <a:schemeClr val="tx2"/>
                </a:solidFill>
              </a:rPr>
              <a:pPr eaLnBrk="1" hangingPunct="1"/>
              <a:t>7</a:t>
            </a:fld>
            <a:endParaRPr lang="tr-TR" sz="1200">
              <a:solidFill>
                <a:schemeClr val="tx2"/>
              </a:solidFill>
            </a:endParaRPr>
          </a:p>
        </p:txBody>
      </p: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3 İçerik Yer Tutucusu"/>
          <p:cNvSpPr>
            <a:spLocks noGrp="1"/>
          </p:cNvSpPr>
          <p:nvPr>
            <p:ph type="title"/>
          </p:nvPr>
        </p:nvSpPr>
        <p:spPr>
          <a:xfrm>
            <a:off x="457200" y="292100"/>
            <a:ext cx="8075613" cy="5873750"/>
          </a:xfrm>
        </p:spPr>
        <p:txBody>
          <a:bodyPr>
            <a:normAutofit/>
          </a:bodyPr>
          <a:lstStyle/>
          <a:p>
            <a:pPr>
              <a:defRPr/>
            </a:pPr>
            <a:r>
              <a:rPr lang="tr-TR" sz="2800" dirty="0" smtClean="0">
                <a:solidFill>
                  <a:schemeClr val="tx1"/>
                </a:solidFill>
              </a:rPr>
              <a:t>5018 sayılı Kamu Mali Yönetimi ve Kontrol Kanunu 8.maddesinde ; “</a:t>
            </a:r>
            <a:r>
              <a:rPr lang="tr-TR" sz="2800" u="sng" dirty="0" smtClean="0"/>
              <a:t>Her türlü kamu kaynağının elde edilmesi ve kullanılmasında görevli ve yetkili olanlar, </a:t>
            </a:r>
            <a:r>
              <a:rPr lang="tr-TR" sz="2800" dirty="0" smtClean="0"/>
              <a:t>kaynakların etkili, ekonomik, verimli ve hukuka uygun olarak elde edilmesinden, </a:t>
            </a:r>
            <a:r>
              <a:rPr lang="tr-TR" sz="2800" u="sng" dirty="0" smtClean="0"/>
              <a:t>kullanılmasından,</a:t>
            </a:r>
            <a:r>
              <a:rPr lang="tr-TR" sz="2800" dirty="0" smtClean="0"/>
              <a:t> muhasebeleştirilmesinden, raporlanmasından ve </a:t>
            </a:r>
            <a:r>
              <a:rPr lang="tr-TR" sz="2800" u="sng" dirty="0" smtClean="0"/>
              <a:t>kötüye kullanılmaması için gerekli önlemlerin alınmasından sorumludur </a:t>
            </a:r>
            <a:r>
              <a:rPr lang="tr-TR" sz="2800" dirty="0" smtClean="0"/>
              <a:t>ve yetkili kılınmış mercilere hesap vermek zorundadır. </a:t>
            </a:r>
            <a:br>
              <a:rPr lang="tr-TR" sz="2800" dirty="0" smtClean="0"/>
            </a:br>
            <a:r>
              <a:rPr lang="tr-TR" sz="2800" dirty="0" smtClean="0">
                <a:solidFill>
                  <a:schemeClr val="tx1"/>
                </a:solidFill>
              </a:rPr>
              <a:t/>
            </a:r>
            <a:br>
              <a:rPr lang="tr-TR" sz="2800" dirty="0" smtClean="0">
                <a:solidFill>
                  <a:schemeClr val="tx1"/>
                </a:solidFill>
              </a:rPr>
            </a:br>
            <a:endParaRPr lang="tr-TR" sz="2800" dirty="0">
              <a:solidFill>
                <a:schemeClr val="tx1"/>
              </a:solidFill>
            </a:endParaRPr>
          </a:p>
        </p:txBody>
      </p:sp>
      <p:sp>
        <p:nvSpPr>
          <p:cNvPr id="9219" name="4 Slayt Numarası Yer Tutucusu"/>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eaLnBrk="1" hangingPunct="1"/>
            <a:fld id="{2B4DFB49-A8ED-4F4F-ABCE-7E94DA962B76}" type="slidenum">
              <a:rPr lang="tr-TR" sz="1200"/>
              <a:pPr eaLnBrk="1" hangingPunct="1"/>
              <a:t>8</a:t>
            </a:fld>
            <a:endParaRPr lang="tr-TR" sz="120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92100"/>
            <a:ext cx="8229600" cy="6376988"/>
          </a:xfrm>
        </p:spPr>
        <p:txBody>
          <a:bodyPr>
            <a:normAutofit/>
          </a:bodyPr>
          <a:lstStyle/>
          <a:p>
            <a:pPr fontAlgn="auto">
              <a:spcAft>
                <a:spcPts val="0"/>
              </a:spcAft>
              <a:defRPr/>
            </a:pPr>
            <a:r>
              <a:rPr lang="tr-TR" sz="3200" u="sng" dirty="0" smtClean="0">
                <a:solidFill>
                  <a:schemeClr val="tx1"/>
                </a:solidFill>
              </a:rPr>
              <a:t>Taşınırların edinilmesinde, kullanılmasında ve yönetilmesinde görevli ve yetkili olan, başta harcama yetkilileri olmak üzere</a:t>
            </a:r>
            <a:r>
              <a:rPr lang="tr-TR" sz="3200" dirty="0" smtClean="0">
                <a:solidFill>
                  <a:schemeClr val="tx1"/>
                </a:solidFill>
              </a:rPr>
              <a:t> gerçekleştirme görevlileri ile taşınır kayıt ve kontrol yetkililerinin, kendilerine mevzuatla verilen görev ve sorumluluğu gerektiği şekilde yerine getirmeleri bakımından sistemin etkin bir şekilde kullanılması, üst yöneticiler ve harcama yetkililerince de bu konuda gerekli tedbirlerin alınması önem </a:t>
            </a:r>
            <a:r>
              <a:rPr lang="tr-TR" sz="3200" dirty="0" err="1" smtClean="0">
                <a:solidFill>
                  <a:schemeClr val="tx1"/>
                </a:solidFill>
              </a:rPr>
              <a:t>arzetmektedir</a:t>
            </a:r>
            <a:r>
              <a:rPr lang="tr-TR" sz="3200" dirty="0" smtClean="0">
                <a:solidFill>
                  <a:schemeClr val="tx1"/>
                </a:solidFill>
              </a:rPr>
              <a:t>.</a:t>
            </a:r>
            <a:br>
              <a:rPr lang="tr-TR" sz="3200" dirty="0" smtClean="0">
                <a:solidFill>
                  <a:schemeClr val="tx1"/>
                </a:solidFill>
              </a:rPr>
            </a:br>
            <a:endParaRPr lang="tr-TR" sz="3200" dirty="0">
              <a:solidFill>
                <a:schemeClr val="tx1"/>
              </a:solidFill>
            </a:endParaRPr>
          </a:p>
        </p:txBody>
      </p:sp>
      <p:sp>
        <p:nvSpPr>
          <p:cNvPr id="11267" name="4 Slayt Numarası Yer Tutucusu"/>
          <p:cNvSpPr>
            <a:spLocks noGrp="1"/>
          </p:cNvSpPr>
          <p:nvPr>
            <p:ph type="sldNum" sz="quarter" idx="12"/>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600">
                <a:solidFill>
                  <a:schemeClr val="tx1"/>
                </a:solidFill>
                <a:latin typeface="Verdana" pitchFamily="34" charset="0"/>
              </a:defRPr>
            </a:lvl1pPr>
            <a:lvl2pPr marL="742950" indent="-285750" eaLnBrk="0" hangingPunct="0">
              <a:defRPr sz="1600">
                <a:solidFill>
                  <a:schemeClr val="tx1"/>
                </a:solidFill>
                <a:latin typeface="Verdana" pitchFamily="34" charset="0"/>
              </a:defRPr>
            </a:lvl2pPr>
            <a:lvl3pPr marL="1143000" indent="-228600" eaLnBrk="0" hangingPunct="0">
              <a:defRPr sz="1600">
                <a:solidFill>
                  <a:schemeClr val="tx1"/>
                </a:solidFill>
                <a:latin typeface="Verdana" pitchFamily="34" charset="0"/>
              </a:defRPr>
            </a:lvl3pPr>
            <a:lvl4pPr marL="1600200" indent="-228600" eaLnBrk="0" hangingPunct="0">
              <a:defRPr sz="1600">
                <a:solidFill>
                  <a:schemeClr val="tx1"/>
                </a:solidFill>
                <a:latin typeface="Verdana" pitchFamily="34" charset="0"/>
              </a:defRPr>
            </a:lvl4pPr>
            <a:lvl5pPr marL="2057400" indent="-228600" eaLnBrk="0" hangingPunct="0">
              <a:defRPr sz="1600">
                <a:solidFill>
                  <a:schemeClr val="tx1"/>
                </a:solidFill>
                <a:latin typeface="Verdana" pitchFamily="34" charset="0"/>
              </a:defRPr>
            </a:lvl5pPr>
            <a:lvl6pPr marL="2514600" indent="-228600" eaLnBrk="0" fontAlgn="base" hangingPunct="0">
              <a:spcBef>
                <a:spcPct val="0"/>
              </a:spcBef>
              <a:spcAft>
                <a:spcPct val="0"/>
              </a:spcAft>
              <a:defRPr sz="1600">
                <a:solidFill>
                  <a:schemeClr val="tx1"/>
                </a:solidFill>
                <a:latin typeface="Verdana" pitchFamily="34" charset="0"/>
              </a:defRPr>
            </a:lvl6pPr>
            <a:lvl7pPr marL="2971800" indent="-228600" eaLnBrk="0" fontAlgn="base" hangingPunct="0">
              <a:spcBef>
                <a:spcPct val="0"/>
              </a:spcBef>
              <a:spcAft>
                <a:spcPct val="0"/>
              </a:spcAft>
              <a:defRPr sz="1600">
                <a:solidFill>
                  <a:schemeClr val="tx1"/>
                </a:solidFill>
                <a:latin typeface="Verdana" pitchFamily="34" charset="0"/>
              </a:defRPr>
            </a:lvl7pPr>
            <a:lvl8pPr marL="3429000" indent="-228600" eaLnBrk="0" fontAlgn="base" hangingPunct="0">
              <a:spcBef>
                <a:spcPct val="0"/>
              </a:spcBef>
              <a:spcAft>
                <a:spcPct val="0"/>
              </a:spcAft>
              <a:defRPr sz="1600">
                <a:solidFill>
                  <a:schemeClr val="tx1"/>
                </a:solidFill>
                <a:latin typeface="Verdana" pitchFamily="34" charset="0"/>
              </a:defRPr>
            </a:lvl8pPr>
            <a:lvl9pPr marL="3886200" indent="-228600" eaLnBrk="0" fontAlgn="base" hangingPunct="0">
              <a:spcBef>
                <a:spcPct val="0"/>
              </a:spcBef>
              <a:spcAft>
                <a:spcPct val="0"/>
              </a:spcAft>
              <a:defRPr sz="1600">
                <a:solidFill>
                  <a:schemeClr val="tx1"/>
                </a:solidFill>
                <a:latin typeface="Verdana" pitchFamily="34" charset="0"/>
              </a:defRPr>
            </a:lvl9pPr>
          </a:lstStyle>
          <a:p>
            <a:pPr eaLnBrk="1" hangingPunct="1"/>
            <a:fld id="{C7158283-15F9-4C77-B78A-FA0E918B5F67}" type="slidenum">
              <a:rPr lang="tr-TR" sz="1200">
                <a:solidFill>
                  <a:schemeClr val="tx2"/>
                </a:solidFill>
              </a:rPr>
              <a:pPr eaLnBrk="1" hangingPunct="1"/>
              <a:t>9</a:t>
            </a:fld>
            <a:endParaRPr lang="tr-TR" sz="1200">
              <a:solidFill>
                <a:schemeClr val="tx2"/>
              </a:solidFill>
            </a:endParaRPr>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2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3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5.xml><?xml version="1.0" encoding="utf-8"?>
<a:theme xmlns:a="http://schemas.openxmlformats.org/drawingml/2006/main" name="4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5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6_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8.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5301</TotalTime>
  <Words>260</Words>
  <Application>Microsoft Office PowerPoint</Application>
  <PresentationFormat>Ekran Gösterisi (4:3)</PresentationFormat>
  <Paragraphs>106</Paragraphs>
  <Slides>18</Slides>
  <Notes>1</Notes>
  <HiddenSlides>0</HiddenSlides>
  <MMClips>0</MMClips>
  <ScaleCrop>false</ScaleCrop>
  <HeadingPairs>
    <vt:vector size="4" baseType="variant">
      <vt:variant>
        <vt:lpstr>Tema</vt:lpstr>
      </vt:variant>
      <vt:variant>
        <vt:i4>7</vt:i4>
      </vt:variant>
      <vt:variant>
        <vt:lpstr>Slayt Başlıkları</vt:lpstr>
      </vt:variant>
      <vt:variant>
        <vt:i4>18</vt:i4>
      </vt:variant>
    </vt:vector>
  </HeadingPairs>
  <TitlesOfParts>
    <vt:vector size="25" baseType="lpstr">
      <vt:lpstr>Akış</vt:lpstr>
      <vt:lpstr>1_Akış</vt:lpstr>
      <vt:lpstr>2_Akış</vt:lpstr>
      <vt:lpstr>3_Akış</vt:lpstr>
      <vt:lpstr>4_Akış</vt:lpstr>
      <vt:lpstr>5_Akış</vt:lpstr>
      <vt:lpstr>6_Akış</vt:lpstr>
      <vt:lpstr>Taşınır Mal Yönetmeliği ve  TAŞINIR KAYIT VE YÖNETİM SİSTEMİ Semineri   Bayram KESER Mali Hizmetler Uzmanı </vt:lpstr>
      <vt:lpstr>Seminer Sunum PLANI  1. Strateji Geliştirme Başkanlığı nın görevi ve yetkileri nelerdir? 2. Taşınır kesin hesabı nasıl çıkarılıyor? 3. Kurum tanımlama işlemleri (Bölünen/birleşen okullar) 4. Harcama yetkilileri/Tkkylerin sorumlulukları, 5. Tüketime verme işlemleri ve istek birim yetkilileri, 6. Zimmet işlemleri ve sorumluluk, 7. Öğretmenevleri, 8. FATİH projesi, 9. Hata Düzeltme İşlemleri 10. Hurda İşlemleri 11. Sıkça sorulan sorular </vt:lpstr>
      <vt:lpstr>Slayt 3</vt:lpstr>
      <vt:lpstr>Slayt 4</vt:lpstr>
      <vt:lpstr>Slayt 5</vt:lpstr>
      <vt:lpstr>Slayt 6</vt:lpstr>
      <vt:lpstr>Taşınır ve taşınmaz işlemleri   5018 sayılı Kamu Mali Yönetimi ve Kontrol Kanunu  Madde 44- Genel yönetim kapsamındaki kamu idarelerince, taşınır ve taşınmaz edinilmesi, yönetilmesi, trampası, elden çıkarılması, ecrimisilin tahsil ve takibinde izlenecek yöntem, Devletin hüküm ve tasarrufu altındaki yerlerin yönetimi ve korunması, işgalli malların tahliyesi gibi hususlar ilgili kanunlarında düzenlenir.   Bu malların kaydı ile taşınırların muhafazası, kullanımı, mal yönetim hesabının verilmesi ve mal yönetim sorumlularıyla bunlar adına görev yapacak olanların belirlenmesine ilişkin usûl ve esaslar, Maliye Bakanlığınca hazırlanacak ve Bakanlar Kurulu tarafından çıkarılacak yönetmeliklerle belirlenir.   konulacak yönetmelikle belirlenir. </vt:lpstr>
      <vt:lpstr>5018 sayılı Kamu Mali Yönetimi ve Kontrol Kanunu 8.maddesinde ; “Her türlü kamu kaynağının elde edilmesi ve kullanılmasında görevli ve yetkili olanlar, kaynakların etkili, ekonomik, verimli ve hukuka uygun olarak elde edilmesinden, kullanılmasından, muhasebeleştirilmesinden, raporlanmasından ve kötüye kullanılmaması için gerekli önlemlerin alınmasından sorumludur ve yetkili kılınmış mercilere hesap vermek zorundadır.   </vt:lpstr>
      <vt:lpstr>Taşınırların edinilmesinde, kullanılmasında ve yönetilmesinde görevli ve yetkili olan, başta harcama yetkilileri olmak üzere gerçekleştirme görevlileri ile taşınır kayıt ve kontrol yetkililerinin, kendilerine mevzuatla verilen görev ve sorumluluğu gerektiği şekilde yerine getirmeleri bakımından sistemin etkin bir şekilde kullanılması, üst yöneticiler ve harcama yetkililerince de bu konuda gerekli tedbirlerin alınması önem arzetmektedir. </vt:lpstr>
      <vt:lpstr>Taşınırlar da kamu kaynağı olup, taşınır kayıt ve işlemlerinin yapılması ve yönetilmesi için Maliye Bakanlığınca KBS Taşınır Kayıt ve Yönetim Sistemi (TKYS) geliştirilmiş ve idarelerin hizmetine sunulmuştur.  </vt:lpstr>
      <vt:lpstr>Slayt 11</vt:lpstr>
      <vt:lpstr>Slayt 12</vt:lpstr>
      <vt:lpstr>Slayt 13</vt:lpstr>
      <vt:lpstr>Slayt 14</vt:lpstr>
      <vt:lpstr>Slayt 15</vt:lpstr>
      <vt:lpstr>Slayt 16</vt:lpstr>
      <vt:lpstr>Slayt 17</vt:lpstr>
      <vt:lpstr>Teşekkür ederim…..     Bayram KESER Mali Hizmetler Uzmanı </vt:lpstr>
    </vt:vector>
  </TitlesOfParts>
  <Company>Maliye Bakanlığı</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ssahin6</dc:creator>
  <cp:lastModifiedBy>Bayram KESER</cp:lastModifiedBy>
  <cp:revision>851</cp:revision>
  <dcterms:created xsi:type="dcterms:W3CDTF">2006-12-23T12:28:52Z</dcterms:created>
  <dcterms:modified xsi:type="dcterms:W3CDTF">2014-08-27T14:10:35Z</dcterms:modified>
</cp:coreProperties>
</file>