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1"/>
    <p:sldMasterId id="2147484513" r:id="rId2"/>
    <p:sldMasterId id="2147484525" r:id="rId3"/>
    <p:sldMasterId id="2147484537" r:id="rId4"/>
  </p:sldMasterIdLst>
  <p:notesMasterIdLst>
    <p:notesMasterId r:id="rId54"/>
  </p:notesMasterIdLst>
  <p:handoutMasterIdLst>
    <p:handoutMasterId r:id="rId55"/>
  </p:handoutMasterIdLst>
  <p:sldIdLst>
    <p:sldId id="974" r:id="rId5"/>
    <p:sldId id="975" r:id="rId6"/>
    <p:sldId id="947" r:id="rId7"/>
    <p:sldId id="959" r:id="rId8"/>
    <p:sldId id="977" r:id="rId9"/>
    <p:sldId id="978" r:id="rId10"/>
    <p:sldId id="979" r:id="rId11"/>
    <p:sldId id="980" r:id="rId12"/>
    <p:sldId id="981" r:id="rId13"/>
    <p:sldId id="982" r:id="rId14"/>
    <p:sldId id="952" r:id="rId15"/>
    <p:sldId id="960" r:id="rId16"/>
    <p:sldId id="955" r:id="rId17"/>
    <p:sldId id="956" r:id="rId18"/>
    <p:sldId id="1006" r:id="rId19"/>
    <p:sldId id="957" r:id="rId20"/>
    <p:sldId id="954" r:id="rId21"/>
    <p:sldId id="953" r:id="rId22"/>
    <p:sldId id="983" r:id="rId23"/>
    <p:sldId id="961" r:id="rId24"/>
    <p:sldId id="970" r:id="rId25"/>
    <p:sldId id="962" r:id="rId26"/>
    <p:sldId id="969" r:id="rId27"/>
    <p:sldId id="968" r:id="rId28"/>
    <p:sldId id="972" r:id="rId29"/>
    <p:sldId id="971" r:id="rId30"/>
    <p:sldId id="985" r:id="rId31"/>
    <p:sldId id="986" r:id="rId32"/>
    <p:sldId id="987" r:id="rId33"/>
    <p:sldId id="988" r:id="rId34"/>
    <p:sldId id="989" r:id="rId35"/>
    <p:sldId id="990" r:id="rId36"/>
    <p:sldId id="991" r:id="rId37"/>
    <p:sldId id="992" r:id="rId38"/>
    <p:sldId id="993" r:id="rId39"/>
    <p:sldId id="994" r:id="rId40"/>
    <p:sldId id="995" r:id="rId41"/>
    <p:sldId id="996" r:id="rId42"/>
    <p:sldId id="997" r:id="rId43"/>
    <p:sldId id="998" r:id="rId44"/>
    <p:sldId id="999" r:id="rId45"/>
    <p:sldId id="1000" r:id="rId46"/>
    <p:sldId id="1001" r:id="rId47"/>
    <p:sldId id="1002" r:id="rId48"/>
    <p:sldId id="1003" r:id="rId49"/>
    <p:sldId id="1004" r:id="rId50"/>
    <p:sldId id="1005" r:id="rId51"/>
    <p:sldId id="1007" r:id="rId52"/>
    <p:sldId id="946" r:id="rId53"/>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000000"/>
    <a:srgbClr val="3366FF"/>
    <a:srgbClr val="808080"/>
    <a:srgbClr val="FF3300"/>
    <a:srgbClr val="6633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7" autoAdjust="0"/>
    <p:restoredTop sz="94728" autoAdjust="0"/>
  </p:normalViewPr>
  <p:slideViewPr>
    <p:cSldViewPr>
      <p:cViewPr>
        <p:scale>
          <a:sx n="66" d="100"/>
          <a:sy n="66" d="100"/>
        </p:scale>
        <p:origin x="-1614" y="-65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202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202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202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D2D8275-1A72-45DE-9092-FA3636C4E33D}" type="slidenum">
              <a:rPr lang="tr-TR"/>
              <a:pPr>
                <a:defRPr/>
              </a:pPr>
              <a:t>‹#›</a:t>
            </a:fld>
            <a:endParaRPr lang="tr-TR"/>
          </a:p>
        </p:txBody>
      </p:sp>
    </p:spTree>
    <p:extLst>
      <p:ext uri="{BB962C8B-B14F-4D97-AF65-F5344CB8AC3E}">
        <p14:creationId xmlns="" xmlns:p14="http://schemas.microsoft.com/office/powerpoint/2010/main" val="74990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28B6095-8339-42C8-831F-CB1B03854C81}" type="slidenum">
              <a:rPr lang="tr-TR"/>
              <a:pPr>
                <a:defRPr/>
              </a:pPr>
              <a:t>‹#›</a:t>
            </a:fld>
            <a:endParaRPr lang="tr-TR"/>
          </a:p>
        </p:txBody>
      </p:sp>
    </p:spTree>
    <p:extLst>
      <p:ext uri="{BB962C8B-B14F-4D97-AF65-F5344CB8AC3E}">
        <p14:creationId xmlns="" xmlns:p14="http://schemas.microsoft.com/office/powerpoint/2010/main" val="93751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5F5AD4CF-DD18-405B-95B7-1FA3980BE650}" type="datetime1">
              <a:rPr lang="tr-TR" smtClean="0"/>
              <a:pPr>
                <a:defRPr/>
              </a:pPr>
              <a:t>27.08.2014</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D729D090-7C8D-4117-BB1E-67E7C1AF10AF}"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395A10D7-D33D-4D04-86FF-03E5EFB97FB5}"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C41CEC7-1297-4D68-8F57-F40ABA041DF5}"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6BCD2CB7-D326-457D-9892-66461F43CCD8}"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3219C28-6FF8-4196-9793-85C4D26ECC25}"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315056645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166092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31800621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34422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36843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09164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06622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11166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A44752EE-5C85-4BB8-A00E-A09CE715E4FD}"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EED6105-C018-4EC7-8FA9-42BD2F62F2F5}" type="slidenum">
              <a:rPr lang="tr-TR" smtClean="0"/>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 xmlns:p14="http://schemas.microsoft.com/office/powerpoint/2010/main" val="40221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310801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0033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28206766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108831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20318601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992344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421234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93514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08466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42161D82-C9D2-43F3-8287-3BFB2168DA5E}"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C211180-291C-4041-864B-AAB008FAF957}"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390258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 xmlns:p14="http://schemas.microsoft.com/office/powerpoint/2010/main" val="3545399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210286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745734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388910083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101459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 xmlns:p14="http://schemas.microsoft.com/office/powerpoint/2010/main" val="211478123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662546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031258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408677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C8037730-E2F7-424F-A9CA-0CBBDFDD540A}"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ADD2B91-B18D-4448-8775-408E835F5E2D}" type="slidenum">
              <a:rPr lang="tr-TR" smtClean="0"/>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550136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1739332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 xmlns:p14="http://schemas.microsoft.com/office/powerpoint/2010/main" val="408337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2519401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 xmlns:p14="http://schemas.microsoft.com/office/powerpoint/2010/main" val="34018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A973AE98-08CE-4A17-992A-9268E1509BC2}" type="datetime1">
              <a:rPr lang="tr-TR" smtClean="0"/>
              <a:pPr>
                <a:defRPr/>
              </a:pPr>
              <a:t>27.08.2014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D98C2F5-8DE7-4700-811A-132565E2C25D}"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BE2B9B99-E7C2-4206-ADEF-8192084F21A3}" type="datetime1">
              <a:rPr lang="tr-TR" smtClean="0"/>
              <a:pPr>
                <a:defRPr/>
              </a:pPr>
              <a:t>27.08.2014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49A2D72-CB06-4C68-B8D1-9E9343FFD9FF}"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3A7A5C-1104-4628-BA77-BFCCE4F367E0}" type="datetime1">
              <a:rPr lang="tr-TR" smtClean="0"/>
              <a:pPr>
                <a:defRPr/>
              </a:pPr>
              <a:t>27.08.2014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8B11A04-EDDC-4E96-BB40-C52FF02262C5}"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3E66C0F5-2759-40CD-AF80-A226B2653D51}"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FB9B725-6185-4D6E-B4A9-3B27BDF0BEE2}"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2A0343B2-DA9C-4078-AB2A-0E2D6545A1C0}"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58D241C-D3AE-4E6E-9D08-F2F6C973FAA8}" type="slidenum">
              <a:rPr lang="tr-TR" smtClean="0"/>
              <a:pPr>
                <a:defRPr/>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7B31324-591F-48C4-BB82-A69572D58327}" type="datetime1">
              <a:rPr lang="tr-TR" smtClean="0"/>
              <a:pPr>
                <a:defRPr/>
              </a:pPr>
              <a:t>27.08.2014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C71F3B4-EEE7-400C-862C-C113AA9B6D1F}" type="slidenum">
              <a:rPr lang="tr-TR" smtClean="0"/>
              <a:pPr>
                <a:defRPr/>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 xmlns:p14="http://schemas.microsoft.com/office/powerpoint/2010/main" val="1894140411"/>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 xmlns:p14="http://schemas.microsoft.com/office/powerpoint/2010/main" val="319818081"/>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 xmlns:p14="http://schemas.microsoft.com/office/powerpoint/2010/main" val="145730193"/>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6900" y="2636912"/>
            <a:ext cx="8281987" cy="3240460"/>
          </a:xfrm>
        </p:spPr>
        <p:txBody>
          <a:bodyPr/>
          <a:lstStyle/>
          <a:p>
            <a:pPr algn="ctr">
              <a:tabLst/>
              <a:defRPr/>
            </a:pPr>
            <a:r>
              <a:rPr lang="tr-TR" sz="2800" dirty="0">
                <a:solidFill>
                  <a:schemeClr val="tx1"/>
                </a:solidFill>
              </a:rPr>
              <a:t>Taşınır Mal Yönetmeliği ve </a:t>
            </a:r>
            <a:br>
              <a:rPr lang="tr-TR" sz="2800" dirty="0">
                <a:solidFill>
                  <a:schemeClr val="tx1"/>
                </a:solidFill>
              </a:rPr>
            </a:br>
            <a:r>
              <a:rPr lang="tr-TR" sz="2800" dirty="0">
                <a:solidFill>
                  <a:schemeClr val="tx1"/>
                </a:solidFill>
              </a:rPr>
              <a:t>TAŞINIR KAYIT VE YÖNETİM SİSTEMİ </a:t>
            </a:r>
            <a:r>
              <a:rPr lang="tr-TR" sz="2800" dirty="0" smtClean="0">
                <a:solidFill>
                  <a:schemeClr val="tx1"/>
                </a:solidFill>
              </a:rPr>
              <a:t>Semineri</a:t>
            </a:r>
            <a:br>
              <a:rPr lang="tr-TR" sz="2800" dirty="0" smtClean="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
            </a:r>
            <a:br>
              <a:rPr lang="tr-TR" sz="2800" dirty="0">
                <a:solidFill>
                  <a:schemeClr val="tx1"/>
                </a:solidFill>
              </a:rPr>
            </a:br>
            <a:r>
              <a:rPr lang="tr-TR" sz="2400" spc="0" dirty="0">
                <a:ln>
                  <a:noFill/>
                </a:ln>
                <a:solidFill>
                  <a:srgbClr val="000000"/>
                </a:solidFill>
                <a:latin typeface="Verdana" pitchFamily="34" charset="0"/>
                <a:ea typeface="+mn-ea"/>
                <a:cs typeface="+mn-cs"/>
              </a:rPr>
              <a:t>Bayram </a:t>
            </a:r>
            <a:r>
              <a:rPr lang="tr-TR" sz="2400" spc="0" dirty="0" smtClean="0">
                <a:ln>
                  <a:noFill/>
                </a:ln>
                <a:solidFill>
                  <a:srgbClr val="000000"/>
                </a:solidFill>
                <a:latin typeface="Verdana" pitchFamily="34" charset="0"/>
                <a:ea typeface="+mn-ea"/>
                <a:cs typeface="+mn-cs"/>
              </a:rPr>
              <a:t>KESER</a:t>
            </a:r>
            <a:br>
              <a:rPr lang="tr-TR" sz="2400" spc="0" dirty="0" smtClean="0">
                <a:ln>
                  <a:noFill/>
                </a:ln>
                <a:solidFill>
                  <a:srgbClr val="000000"/>
                </a:solidFill>
                <a:latin typeface="Verdana" pitchFamily="34" charset="0"/>
                <a:ea typeface="+mn-ea"/>
                <a:cs typeface="+mn-cs"/>
              </a:rPr>
            </a:br>
            <a:r>
              <a:rPr lang="tr-TR" sz="2000" b="0" spc="0" dirty="0" smtClean="0">
                <a:ln>
                  <a:noFill/>
                </a:ln>
                <a:solidFill>
                  <a:srgbClr val="000000"/>
                </a:solidFill>
                <a:latin typeface="Verdana" pitchFamily="34" charset="0"/>
                <a:ea typeface="+mn-ea"/>
                <a:cs typeface="+mn-cs"/>
              </a:rPr>
              <a:t>Mali </a:t>
            </a:r>
            <a:r>
              <a:rPr lang="tr-TR" sz="2000" b="0" spc="0" dirty="0">
                <a:ln>
                  <a:noFill/>
                </a:ln>
                <a:solidFill>
                  <a:srgbClr val="000000"/>
                </a:solidFill>
                <a:latin typeface="Verdana" pitchFamily="34" charset="0"/>
                <a:ea typeface="+mn-ea"/>
                <a:cs typeface="+mn-cs"/>
              </a:rPr>
              <a:t>Hizmetler Uzmanı</a:t>
            </a:r>
            <a:br>
              <a:rPr lang="tr-TR" sz="2000" b="0" spc="0" dirty="0">
                <a:ln>
                  <a:noFill/>
                </a:ln>
                <a:solidFill>
                  <a:srgbClr val="000000"/>
                </a:solidFill>
                <a:latin typeface="Verdana" pitchFamily="34" charset="0"/>
                <a:ea typeface="+mn-ea"/>
                <a:cs typeface="+mn-cs"/>
              </a:rPr>
            </a:br>
            <a:endParaRPr lang="tr-TR" sz="2800" dirty="0">
              <a:solidFill>
                <a:schemeClr val="accent6">
                  <a:tint val="1000"/>
                </a:schemeClr>
              </a:solidFill>
            </a:endParaRPr>
          </a:p>
        </p:txBody>
      </p:sp>
      <p:pic>
        <p:nvPicPr>
          <p:cNvPr id="6149" name="Picture 6"/>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4265613" y="188913"/>
            <a:ext cx="792162" cy="647700"/>
          </a:xfrm>
          <a:noFill/>
        </p:spPr>
      </p:pic>
      <p:sp>
        <p:nvSpPr>
          <p:cNvPr id="6147"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655677B-94CE-4BB5-A0DC-BC1C67396477}" type="slidenum">
              <a:rPr lang="tr-TR" sz="1200">
                <a:solidFill>
                  <a:srgbClr val="04617B"/>
                </a:solidFill>
              </a:rPr>
              <a:pPr eaLnBrk="1" hangingPunct="1"/>
              <a:t>1</a:t>
            </a:fld>
            <a:endParaRPr lang="tr-TR" sz="1200">
              <a:solidFill>
                <a:srgbClr val="04617B"/>
              </a:solidFill>
            </a:endParaRPr>
          </a:p>
        </p:txBody>
      </p:sp>
      <p:sp>
        <p:nvSpPr>
          <p:cNvPr id="6148" name="Text Box 11"/>
          <p:cNvSpPr txBox="1">
            <a:spLocks noChangeArrowheads="1"/>
          </p:cNvSpPr>
          <p:nvPr/>
        </p:nvSpPr>
        <p:spPr bwMode="auto">
          <a:xfrm>
            <a:off x="2916238" y="908050"/>
            <a:ext cx="3643312"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r>
              <a:rPr lang="tr-TR">
                <a:solidFill>
                  <a:prstClr val="black"/>
                </a:solidFill>
                <a:latin typeface="Times New Roman" pitchFamily="18" charset="0"/>
              </a:rPr>
              <a:t>T.C</a:t>
            </a:r>
          </a:p>
          <a:p>
            <a:pPr algn="ctr" eaLnBrk="1" hangingPunct="1"/>
            <a:r>
              <a:rPr lang="tr-TR">
                <a:solidFill>
                  <a:prstClr val="black"/>
                </a:solidFill>
                <a:latin typeface="Times New Roman" pitchFamily="18" charset="0"/>
              </a:rPr>
              <a:t>MİLLÎ EĞİTİM BAKANLIĞI</a:t>
            </a:r>
          </a:p>
          <a:p>
            <a:pPr algn="ctr" eaLnBrk="1" hangingPunct="1"/>
            <a:r>
              <a:rPr lang="tr-TR">
                <a:solidFill>
                  <a:prstClr val="black"/>
                </a:solidFill>
                <a:latin typeface="Times New Roman" pitchFamily="18" charset="0"/>
              </a:rPr>
              <a:t>STRATEJİ GELİŞTİRME BAŞKANLIĞI</a:t>
            </a:r>
          </a:p>
        </p:txBody>
      </p:sp>
      <p:sp>
        <p:nvSpPr>
          <p:cNvPr id="7" name="6 Metin kutusu"/>
          <p:cNvSpPr txBox="1"/>
          <p:nvPr/>
        </p:nvSpPr>
        <p:spPr>
          <a:xfrm>
            <a:off x="2555776" y="5733256"/>
            <a:ext cx="4104456" cy="400110"/>
          </a:xfrm>
          <a:prstGeom prst="rect">
            <a:avLst/>
          </a:prstGeom>
          <a:noFill/>
        </p:spPr>
        <p:txBody>
          <a:bodyPr wrap="square" rtlCol="0">
            <a:spAutoFit/>
          </a:bodyPr>
          <a:lstStyle/>
          <a:p>
            <a:pPr algn="ctr"/>
            <a:r>
              <a:rPr lang="tr-TR" sz="2000" dirty="0" smtClean="0">
                <a:solidFill>
                  <a:prstClr val="black"/>
                </a:solidFill>
              </a:rPr>
              <a:t>Kuşadası, Eylül 2014</a:t>
            </a:r>
            <a:endParaRPr lang="tr-TR" sz="2000" dirty="0">
              <a:solidFill>
                <a:prstClr val="black"/>
              </a:solidFill>
            </a:endParaRPr>
          </a:p>
        </p:txBody>
      </p:sp>
    </p:spTree>
    <p:extLst>
      <p:ext uri="{BB962C8B-B14F-4D97-AF65-F5344CB8AC3E}">
        <p14:creationId xmlns="" xmlns:p14="http://schemas.microsoft.com/office/powerpoint/2010/main" val="19450997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5729288"/>
          </a:xfrm>
        </p:spPr>
        <p:txBody>
          <a:bodyPr/>
          <a:lstStyle/>
          <a:p>
            <a:pPr fontAlgn="auto">
              <a:spcAft>
                <a:spcPts val="0"/>
              </a:spcAft>
              <a:defRPr/>
            </a:pPr>
            <a:r>
              <a:rPr lang="tr-TR" sz="2400" dirty="0" smtClean="0">
                <a:solidFill>
                  <a:schemeClr val="tx1"/>
                </a:solidFill>
              </a:rPr>
              <a:t>2. Harcama birimleri adına işlem yapacak “Taşınır Kayıt ve Kontrol Yetkilileri” ile idarede kullanılan ürünlerin tanımlanmasında standart sağlamakla yükümlü “SGB Taşınır Kullanıcısı” rolünü üstlenecek görevliler, ilgili harcama birimi tarafından muhasebe hizmeti alınan muhasebe birimine, kullanıcıların adı, soyadı, unvanı, T.C. kimlik numarası ve elektronik posta adresleri belirtilerek resmi yazıyla bildirilecek ve bu kişilerin “Yetkilendirme İşlemlerine İlişkin Usul ve Esaslar” çerçevesinde Taşınır Kayıt ve Yönetim Sistemi (TKYS) modülünde tanımlanarak yetkilendirilmeleri sağlanacaktır.</a:t>
            </a:r>
            <a:endParaRPr lang="tr-TR" sz="2400" dirty="0">
              <a:solidFill>
                <a:schemeClr val="tx1"/>
              </a:solidFill>
            </a:endParaRPr>
          </a:p>
        </p:txBody>
      </p:sp>
      <p:sp>
        <p:nvSpPr>
          <p:cNvPr id="21507"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004490EB-9FB5-4136-A196-75034D33846D}" type="slidenum">
              <a:rPr lang="tr-TR" sz="1200">
                <a:solidFill>
                  <a:schemeClr val="tx2"/>
                </a:solidFill>
              </a:rPr>
              <a:pPr eaLnBrk="1" hangingPunct="1"/>
              <a:t>10</a:t>
            </a:fld>
            <a:endParaRPr lang="tr-TR" sz="1200">
              <a:solidFill>
                <a:schemeClr val="tx2"/>
              </a:solidFil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endParaRPr lang="tr-TR" dirty="0"/>
          </a:p>
        </p:txBody>
      </p:sp>
      <p:sp>
        <p:nvSpPr>
          <p:cNvPr id="5" name="Slayt Numarası Yer Tutucusu 4"/>
          <p:cNvSpPr>
            <a:spLocks noGrp="1"/>
          </p:cNvSpPr>
          <p:nvPr>
            <p:ph type="sldNum" sz="quarter" idx="12"/>
          </p:nvPr>
        </p:nvSpPr>
        <p:spPr/>
        <p:txBody>
          <a:bodyPr/>
          <a:lstStyle/>
          <a:p>
            <a:pPr>
              <a:defRPr/>
            </a:pPr>
            <a:fld id="{CADD2B91-B18D-4448-8775-408E835F5E2D}" type="slidenum">
              <a:rPr lang="tr-TR" smtClean="0"/>
              <a:pPr>
                <a:defRPr/>
              </a:pPr>
              <a:t>11</a:t>
            </a:fld>
            <a:endParaRPr lang="tr-TR"/>
          </a:p>
        </p:txBody>
      </p:sp>
      <p:pic>
        <p:nvPicPr>
          <p:cNvPr id="1027" name="Picture 3" descr="C:\Users\Bayram KESER\Desktop\istanbultaşınırseminer2014\istanbulsemineri örnekler\dfönüşenkurumlarpasifetm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6629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12</a:t>
            </a:fld>
            <a:endParaRPr lang="tr-TR"/>
          </a:p>
        </p:txBody>
      </p:sp>
      <p:sp>
        <p:nvSpPr>
          <p:cNvPr id="4" name="Başlık 3"/>
          <p:cNvSpPr>
            <a:spLocks noGrp="1"/>
          </p:cNvSpPr>
          <p:nvPr>
            <p:ph type="title"/>
          </p:nvPr>
        </p:nvSpPr>
        <p:spPr/>
        <p:txBody>
          <a:bodyPr/>
          <a:lstStyle/>
          <a:p>
            <a:endParaRPr lang="tr-TR"/>
          </a:p>
        </p:txBody>
      </p:sp>
      <p:pic>
        <p:nvPicPr>
          <p:cNvPr id="3074" name="Picture 2" descr="C:\Users\Bayram KESER\Desktop\istanbultaşınırseminer2014\istanbulsemineri örnekler\YENİLEÇLERKURULMASISUYURUSU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33575" y="-228600"/>
            <a:ext cx="13011150" cy="7315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337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13</a:t>
            </a:fld>
            <a:endParaRPr lang="tr-TR"/>
          </a:p>
        </p:txBody>
      </p:sp>
      <p:pic>
        <p:nvPicPr>
          <p:cNvPr id="1026" name="Picture 2" descr="C:\Users\Bayram KESER\Desktop\istanbultaşınırseminer2014\istanbulsemineri örnekler\yenikurulanilçelerduyurusu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570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14</a:t>
            </a:fld>
            <a:endParaRPr lang="tr-TR"/>
          </a:p>
        </p:txBody>
      </p:sp>
      <p:pic>
        <p:nvPicPr>
          <p:cNvPr id="2051" name="Picture 3" descr="C:\Users\Bayram KESER\Desktop\istanbultaşınırseminer2014\istanbulsemineri örnekler\dönüşen kurum örnek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93257" y="-766536"/>
            <a:ext cx="12481881"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2839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Slayt Numarası Yer Tutucusu"/>
          <p:cNvSpPr>
            <a:spLocks noGrp="1"/>
          </p:cNvSpPr>
          <p:nvPr>
            <p:ph type="sldNum" sz="quarter" idx="12"/>
          </p:nvPr>
        </p:nvSpPr>
        <p:spPr/>
        <p:txBody>
          <a:bodyPr/>
          <a:lstStyle/>
          <a:p>
            <a:pPr>
              <a:defRPr/>
            </a:pPr>
            <a:fld id="{449A2D72-CB06-4C68-B8D1-9E9343FFD9FF}" type="slidenum">
              <a:rPr lang="tr-TR" smtClean="0"/>
              <a:pPr>
                <a:defRPr/>
              </a:pPr>
              <a:t>15</a:t>
            </a:fld>
            <a:endParaRPr lang="tr-TR"/>
          </a:p>
        </p:txBody>
      </p:sp>
      <p:pic>
        <p:nvPicPr>
          <p:cNvPr id="1026" name="Picture 2" descr="C:\Users\Bayram KESER\Desktop\kuşadasışınırseminer2014\kuşadasıseminerörnekler\kurumdönüşüm.png"/>
          <p:cNvPicPr>
            <a:picLocks noChangeAspect="1" noChangeArrowheads="1"/>
          </p:cNvPicPr>
          <p:nvPr/>
        </p:nvPicPr>
        <p:blipFill>
          <a:blip r:embed="rId2" cstate="print"/>
          <a:srcRect/>
          <a:stretch>
            <a:fillRect/>
          </a:stretch>
        </p:blipFill>
        <p:spPr bwMode="auto">
          <a:xfrm>
            <a:off x="-2286000" y="-857250"/>
            <a:ext cx="13716000" cy="8572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16</a:t>
            </a:fld>
            <a:endParaRPr lang="tr-TR"/>
          </a:p>
        </p:txBody>
      </p:sp>
      <p:pic>
        <p:nvPicPr>
          <p:cNvPr id="3074" name="Picture 2" descr="C:\Users\Bayram KESER\Desktop\istanbultaşınırseminer2014\istanbulsemineri örnekler\ilçedönüşümkurumpasifyapınmesajı.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80496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17</a:t>
            </a:fld>
            <a:endParaRPr lang="tr-TR"/>
          </a:p>
        </p:txBody>
      </p:sp>
      <p:pic>
        <p:nvPicPr>
          <p:cNvPr id="1026" name="Picture 2" descr="C:\Users\Bayram KESER\Desktop\istanbultaşınırseminer2014\istanbulsemineri örnekler\deviralmamükerrerfiş.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26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18</a:t>
            </a:fld>
            <a:endParaRPr lang="tr-TR"/>
          </a:p>
        </p:txBody>
      </p:sp>
      <p:pic>
        <p:nvPicPr>
          <p:cNvPr id="2050" name="Picture 2" descr="C:\Users\Bayram KESER\Desktop\istanbultaşınırseminer2014\istanbulsemineri örnekler\deviryaparkenmükerrerfişyapıyo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2759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Slayt Numarası Yer Tutucusu"/>
          <p:cNvSpPr>
            <a:spLocks noGrp="1"/>
          </p:cNvSpPr>
          <p:nvPr>
            <p:ph type="sldNum" sz="quarter" idx="12"/>
          </p:nvPr>
        </p:nvSpPr>
        <p:spPr/>
        <p:txBody>
          <a:bodyPr/>
          <a:lstStyle/>
          <a:p>
            <a:pPr>
              <a:defRPr/>
            </a:pPr>
            <a:fld id="{449A2D72-CB06-4C68-B8D1-9E9343FFD9FF}" type="slidenum">
              <a:rPr lang="tr-TR" smtClean="0"/>
              <a:pPr>
                <a:defRPr/>
              </a:pPr>
              <a:t>19</a:t>
            </a:fld>
            <a:endParaRPr lang="tr-TR"/>
          </a:p>
        </p:txBody>
      </p:sp>
      <p:pic>
        <p:nvPicPr>
          <p:cNvPr id="1026" name="Picture 2" descr="C:\Users\Bayram KESER\Desktop\kuşadasıseminerörnekler\mükerrertifisilmemaliyeduyurusu.png"/>
          <p:cNvPicPr>
            <a:picLocks noChangeAspect="1" noChangeArrowheads="1"/>
          </p:cNvPicPr>
          <p:nvPr/>
        </p:nvPicPr>
        <p:blipFill>
          <a:blip r:embed="rId2" cstate="print"/>
          <a:srcRect/>
          <a:stretch>
            <a:fillRect/>
          </a:stretch>
        </p:blipFill>
        <p:spPr bwMode="auto">
          <a:xfrm>
            <a:off x="-2286000" y="-857250"/>
            <a:ext cx="13716000" cy="8572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81987" cy="5904656"/>
          </a:xfrm>
        </p:spPr>
        <p:txBody>
          <a:bodyPr>
            <a:normAutofit fontScale="90000"/>
          </a:bodyPr>
          <a:lstStyle/>
          <a:p>
            <a:pPr fontAlgn="auto">
              <a:spcAft>
                <a:spcPts val="0"/>
              </a:spcAft>
              <a:defRPr/>
            </a:pPr>
            <a:r>
              <a:rPr lang="tr-TR" sz="2800" dirty="0" smtClean="0">
                <a:solidFill>
                  <a:srgbClr val="FF0000"/>
                </a:solidFill>
              </a:rPr>
              <a:t>Seminer Sunum PLANI</a:t>
            </a:r>
            <a:r>
              <a:rPr lang="tr-TR" sz="2800" dirty="0" smtClean="0">
                <a:solidFill>
                  <a:schemeClr val="tx1"/>
                </a:solidFill>
              </a:rPr>
              <a:t/>
            </a:r>
            <a:br>
              <a:rPr lang="tr-TR" sz="2800" dirty="0" smtClean="0">
                <a:solidFill>
                  <a:schemeClr val="tx1"/>
                </a:solidFill>
              </a:rPr>
            </a:br>
            <a:r>
              <a:rPr lang="tr-TR" sz="2800" dirty="0" smtClean="0">
                <a:solidFill>
                  <a:schemeClr val="tx1"/>
                </a:solidFill>
              </a:rPr>
              <a:t/>
            </a:r>
            <a:br>
              <a:rPr lang="tr-TR" sz="2800" dirty="0" smtClean="0">
                <a:solidFill>
                  <a:schemeClr val="tx1"/>
                </a:solidFill>
              </a:rPr>
            </a:br>
            <a:r>
              <a:rPr lang="tr-TR" sz="2800" dirty="0" smtClean="0">
                <a:solidFill>
                  <a:schemeClr val="tx1"/>
                </a:solidFill>
              </a:rPr>
              <a:t>1. Strateji Geliştirme Başkanlığı </a:t>
            </a:r>
            <a:r>
              <a:rPr lang="tr-TR" sz="2800" dirty="0" err="1" smtClean="0">
                <a:solidFill>
                  <a:schemeClr val="tx1"/>
                </a:solidFill>
              </a:rPr>
              <a:t>nın</a:t>
            </a:r>
            <a:r>
              <a:rPr lang="tr-TR" sz="2800" dirty="0" smtClean="0">
                <a:solidFill>
                  <a:schemeClr val="tx1"/>
                </a:solidFill>
              </a:rPr>
              <a:t> görevi ve yetkileri nelerdir?</a:t>
            </a:r>
            <a:br>
              <a:rPr lang="tr-TR" sz="2800" dirty="0" smtClean="0">
                <a:solidFill>
                  <a:schemeClr val="tx1"/>
                </a:solidFill>
              </a:rPr>
            </a:br>
            <a:r>
              <a:rPr lang="tr-TR" sz="2800" dirty="0" smtClean="0">
                <a:solidFill>
                  <a:schemeClr val="tx1"/>
                </a:solidFill>
              </a:rPr>
              <a:t>2. Taşınır kesin hesabı nasıl çıkarılıyor?</a:t>
            </a:r>
            <a:br>
              <a:rPr lang="tr-TR" sz="2800" dirty="0" smtClean="0">
                <a:solidFill>
                  <a:schemeClr val="tx1"/>
                </a:solidFill>
              </a:rPr>
            </a:br>
            <a:r>
              <a:rPr lang="tr-TR" sz="2800" dirty="0" smtClean="0">
                <a:solidFill>
                  <a:schemeClr val="tx1"/>
                </a:solidFill>
              </a:rPr>
              <a:t>3. Kurum tanımlama işlemleri (Bölünen/birleşen okullar)</a:t>
            </a:r>
            <a:br>
              <a:rPr lang="tr-TR" sz="2800" dirty="0" smtClean="0">
                <a:solidFill>
                  <a:schemeClr val="tx1"/>
                </a:solidFill>
              </a:rPr>
            </a:br>
            <a:r>
              <a:rPr lang="tr-TR" sz="2800" dirty="0" smtClean="0">
                <a:solidFill>
                  <a:schemeClr val="tx1"/>
                </a:solidFill>
              </a:rPr>
              <a:t>4. Harcama yetkilileri/</a:t>
            </a:r>
            <a:r>
              <a:rPr lang="tr-TR" sz="2800" dirty="0" err="1" smtClean="0">
                <a:solidFill>
                  <a:schemeClr val="tx1"/>
                </a:solidFill>
              </a:rPr>
              <a:t>Tkkylerin</a:t>
            </a:r>
            <a:r>
              <a:rPr lang="tr-TR" sz="2800" dirty="0" smtClean="0">
                <a:solidFill>
                  <a:schemeClr val="tx1"/>
                </a:solidFill>
              </a:rPr>
              <a:t> sorumlulukları,</a:t>
            </a:r>
            <a:br>
              <a:rPr lang="tr-TR" sz="2800" dirty="0" smtClean="0">
                <a:solidFill>
                  <a:schemeClr val="tx1"/>
                </a:solidFill>
              </a:rPr>
            </a:br>
            <a:r>
              <a:rPr lang="tr-TR" sz="2800" dirty="0" smtClean="0">
                <a:solidFill>
                  <a:schemeClr val="tx1"/>
                </a:solidFill>
              </a:rPr>
              <a:t>5. Tüketime verme işlemleri ve istek birim yetkilileri,</a:t>
            </a:r>
            <a:br>
              <a:rPr lang="tr-TR" sz="2800" dirty="0" smtClean="0">
                <a:solidFill>
                  <a:schemeClr val="tx1"/>
                </a:solidFill>
              </a:rPr>
            </a:br>
            <a:r>
              <a:rPr lang="tr-TR" sz="2800" dirty="0" smtClean="0">
                <a:solidFill>
                  <a:schemeClr val="tx1"/>
                </a:solidFill>
              </a:rPr>
              <a:t>6. Zimmet işlemleri ve sorumluluk,</a:t>
            </a:r>
            <a:br>
              <a:rPr lang="tr-TR" sz="2800" dirty="0" smtClean="0">
                <a:solidFill>
                  <a:schemeClr val="tx1"/>
                </a:solidFill>
              </a:rPr>
            </a:br>
            <a:r>
              <a:rPr lang="tr-TR" sz="2800" dirty="0" smtClean="0">
                <a:solidFill>
                  <a:schemeClr val="tx1"/>
                </a:solidFill>
              </a:rPr>
              <a:t>7. Öğretmenevleri,</a:t>
            </a:r>
            <a:br>
              <a:rPr lang="tr-TR" sz="2800" dirty="0" smtClean="0">
                <a:solidFill>
                  <a:schemeClr val="tx1"/>
                </a:solidFill>
              </a:rPr>
            </a:br>
            <a:r>
              <a:rPr lang="tr-TR" sz="2800" dirty="0" smtClean="0">
                <a:solidFill>
                  <a:schemeClr val="tx1"/>
                </a:solidFill>
              </a:rPr>
              <a:t>8. FATİH projesi,</a:t>
            </a:r>
            <a:br>
              <a:rPr lang="tr-TR" sz="2800" dirty="0" smtClean="0">
                <a:solidFill>
                  <a:schemeClr val="tx1"/>
                </a:solidFill>
              </a:rPr>
            </a:br>
            <a:r>
              <a:rPr lang="tr-TR" sz="2800" dirty="0" smtClean="0">
                <a:solidFill>
                  <a:schemeClr val="tx1"/>
                </a:solidFill>
              </a:rPr>
              <a:t>9. Hata Düzeltme İşlemleri</a:t>
            </a:r>
            <a:br>
              <a:rPr lang="tr-TR" sz="2800" dirty="0" smtClean="0">
                <a:solidFill>
                  <a:schemeClr val="tx1"/>
                </a:solidFill>
              </a:rPr>
            </a:br>
            <a:r>
              <a:rPr lang="tr-TR" sz="2800" dirty="0" smtClean="0">
                <a:solidFill>
                  <a:schemeClr val="tx1"/>
                </a:solidFill>
              </a:rPr>
              <a:t>10. Hurda İşlemleri</a:t>
            </a:r>
            <a:br>
              <a:rPr lang="tr-TR" sz="2800" dirty="0" smtClean="0">
                <a:solidFill>
                  <a:schemeClr val="tx1"/>
                </a:solidFill>
              </a:rPr>
            </a:br>
            <a:r>
              <a:rPr lang="tr-TR" sz="2800" dirty="0" smtClean="0">
                <a:solidFill>
                  <a:schemeClr val="tx1"/>
                </a:solidFill>
              </a:rPr>
              <a:t>11. Sıkça sorulan sorular</a:t>
            </a:r>
            <a:br>
              <a:rPr lang="tr-TR" sz="2800" dirty="0" smtClean="0">
                <a:solidFill>
                  <a:schemeClr val="tx1"/>
                </a:solidFill>
              </a:rPr>
            </a:br>
            <a:endParaRPr lang="tr-TR" sz="2800" dirty="0">
              <a:solidFill>
                <a:schemeClr val="tx1"/>
              </a:solidFill>
            </a:endParaRPr>
          </a:p>
        </p:txBody>
      </p:sp>
      <p:sp>
        <p:nvSpPr>
          <p:cNvPr id="7171"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CCF7B8DA-543E-4E10-AB9E-1CFC98D679B4}" type="slidenum">
              <a:rPr lang="tr-TR" sz="1200">
                <a:solidFill>
                  <a:srgbClr val="04617B"/>
                </a:solidFill>
              </a:rPr>
              <a:pPr eaLnBrk="1" hangingPunct="1"/>
              <a:t>2</a:t>
            </a:fld>
            <a:endParaRPr lang="tr-TR" sz="1200">
              <a:solidFill>
                <a:srgbClr val="04617B"/>
              </a:solidFill>
            </a:endParaRPr>
          </a:p>
        </p:txBody>
      </p:sp>
    </p:spTree>
    <p:extLst>
      <p:ext uri="{BB962C8B-B14F-4D97-AF65-F5344CB8AC3E}">
        <p14:creationId xmlns="" xmlns:p14="http://schemas.microsoft.com/office/powerpoint/2010/main" val="256395737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20</a:t>
            </a:fld>
            <a:endParaRPr lang="tr-TR"/>
          </a:p>
        </p:txBody>
      </p:sp>
      <p:pic>
        <p:nvPicPr>
          <p:cNvPr id="3074" name="Picture 2" descr="C:\Users\Bayram KESER\Desktop\istanbultaşınırseminer2014\istanbulsemineri örnekler\deviralmadaambargüncellemetamamlamamış.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0554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21</a:t>
            </a:fld>
            <a:endParaRPr lang="tr-TR"/>
          </a:p>
        </p:txBody>
      </p:sp>
      <p:pic>
        <p:nvPicPr>
          <p:cNvPr id="1026" name="Picture 2" descr="C:\Users\Bayram KESER\Desktop\istanbultaşınırseminer2014\istanbulsemineri örnekler\kurumlarıönceKBSyetanıtınız.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211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22</a:t>
            </a:fld>
            <a:endParaRPr lang="tr-TR"/>
          </a:p>
        </p:txBody>
      </p:sp>
      <p:pic>
        <p:nvPicPr>
          <p:cNvPr id="4098" name="Picture 2" descr="C:\Users\Bayram KESER\Desktop\istanbultaşınırseminer2014\istanbulsemineri örnekler\KBSye kurum tanımlam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5893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23</a:t>
            </a:fld>
            <a:endParaRPr lang="tr-TR"/>
          </a:p>
        </p:txBody>
      </p:sp>
      <p:pic>
        <p:nvPicPr>
          <p:cNvPr id="5122" name="Picture 2" descr="C:\Users\Bayram KESER\Desktop\istanbultaşınırseminer2014\istanbulsemineri örnekler\KBSye kurum tanımlamadogru.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9491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24</a:t>
            </a:fld>
            <a:endParaRPr lang="tr-TR"/>
          </a:p>
        </p:txBody>
      </p:sp>
      <p:pic>
        <p:nvPicPr>
          <p:cNvPr id="2050" name="Picture 2" descr="C:\Users\Bayram KESER\Desktop\istanbultaşınırseminer2014\istanbulsemineri örnekler\çorum hat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857250"/>
            <a:ext cx="13716000" cy="857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67927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323850" y="1349385"/>
            <a:ext cx="8585200" cy="3970318"/>
          </a:xfrm>
          <a:prstGeom prst="rect">
            <a:avLst/>
          </a:prstGeom>
          <a:noFill/>
          <a:ln w="9525">
            <a:noFill/>
            <a:miter lim="800000"/>
            <a:headEnd/>
            <a:tailEnd/>
          </a:ln>
          <a:effectLst/>
        </p:spPr>
        <p:txBody>
          <a:bodyPr anchor="ctr">
            <a:spAutoFit/>
          </a:bodyPr>
          <a:lstStyle/>
          <a:p>
            <a:pPr algn="ctr"/>
            <a:r>
              <a:rPr lang="tr-TR" sz="1800" b="1" dirty="0">
                <a:solidFill>
                  <a:prstClr val="black"/>
                </a:solidFill>
                <a:latin typeface="Tahoma" pitchFamily="34" charset="0"/>
                <a:cs typeface="Arial" charset="0"/>
              </a:rPr>
              <a:t>	</a:t>
            </a:r>
            <a:endParaRPr lang="tr-TR" sz="1800" dirty="0">
              <a:solidFill>
                <a:prstClr val="black"/>
              </a:solidFill>
              <a:latin typeface="Tahoma" pitchFamily="34" charset="0"/>
              <a:cs typeface="Arial" charset="0"/>
            </a:endParaRPr>
          </a:p>
          <a:p>
            <a:pPr algn="ctr"/>
            <a:r>
              <a:rPr lang="tr-TR" sz="1800" b="1" dirty="0">
                <a:solidFill>
                  <a:prstClr val="black"/>
                </a:solidFill>
                <a:latin typeface="Tahoma" pitchFamily="34" charset="0"/>
                <a:cs typeface="Arial" charset="0"/>
              </a:rPr>
              <a:t>	Devir suretiyle </a:t>
            </a:r>
            <a:r>
              <a:rPr lang="tr-TR" sz="1800" b="1" dirty="0" smtClean="0">
                <a:solidFill>
                  <a:prstClr val="black"/>
                </a:solidFill>
                <a:latin typeface="Tahoma" pitchFamily="34" charset="0"/>
                <a:cs typeface="Arial" charset="0"/>
              </a:rPr>
              <a:t>çıkış</a:t>
            </a:r>
          </a:p>
          <a:p>
            <a:pPr algn="ctr"/>
            <a:endParaRPr lang="tr-TR" sz="1800" dirty="0">
              <a:solidFill>
                <a:prstClr val="black"/>
              </a:solidFill>
              <a:latin typeface="Tahoma" pitchFamily="34" charset="0"/>
              <a:cs typeface="Arial" charset="0"/>
            </a:endParaRPr>
          </a:p>
          <a:p>
            <a:pPr algn="just"/>
            <a:r>
              <a:rPr lang="tr-TR" sz="1800" b="1" dirty="0">
                <a:solidFill>
                  <a:prstClr val="black"/>
                </a:solidFill>
                <a:latin typeface="Tahoma" pitchFamily="34" charset="0"/>
                <a:cs typeface="Arial" charset="0"/>
              </a:rPr>
              <a:t>	MADDE 24 –</a:t>
            </a:r>
            <a:r>
              <a:rPr lang="tr-TR" sz="1800" dirty="0">
                <a:solidFill>
                  <a:prstClr val="black"/>
                </a:solidFill>
                <a:latin typeface="Tahoma" pitchFamily="34" charset="0"/>
                <a:cs typeface="Arial" charset="0"/>
              </a:rPr>
              <a:t> (1) Kamu idarelerince 31 inci madde hükümlerine göre bedelsiz olarak devredilen taşınırların çıkışı Taşınır İşlem Fişi düzenlenerek yapılır. Fişin bir nüshası taşınırın devredildiği idareye verilir. Devir alan idareden alınan Fiş, düzenlenen Fişin ekine bağlanır.</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(2) Aynı kamu idaresinin muhtelif harcama birimlerinin ambarları arasında devredilen taşınırlar için de Taşınır İşlem Fişi düzenlenir ve Fişin birinci nüshası devredilen harcama biriminin taşınır kayıt ve kontrol yetkilisine verilir.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(3) </a:t>
            </a:r>
            <a:r>
              <a:rPr lang="tr-TR" sz="1800" dirty="0">
                <a:solidFill>
                  <a:srgbClr val="FF0000"/>
                </a:solidFill>
                <a:latin typeface="Tahoma" pitchFamily="34" charset="0"/>
                <a:cs typeface="Arial" charset="0"/>
              </a:rPr>
              <a:t>Aynı harcama biriminin ambarları arasındaki taşınır devirlerinde de Taşınır İşlem Fişi düzenlenir, ancak bu Fişler muhasebe birimine gönderilmez.</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25</a:t>
            </a:fld>
            <a:endParaRPr lang="tr-TR">
              <a:solidFill>
                <a:srgbClr val="04617B">
                  <a:shade val="90000"/>
                </a:srgbClr>
              </a:solidFill>
            </a:endParaRPr>
          </a:p>
        </p:txBody>
      </p:sp>
    </p:spTree>
    <p:extLst>
      <p:ext uri="{BB962C8B-B14F-4D97-AF65-F5344CB8AC3E}">
        <p14:creationId xmlns="" xmlns:p14="http://schemas.microsoft.com/office/powerpoint/2010/main" val="1346066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684213" y="1143826"/>
            <a:ext cx="7640637" cy="4524315"/>
          </a:xfrm>
          <a:prstGeom prst="rect">
            <a:avLst/>
          </a:prstGeom>
          <a:noFill/>
          <a:ln w="9525">
            <a:noFill/>
            <a:miter lim="800000"/>
            <a:headEnd/>
            <a:tailEnd/>
          </a:ln>
          <a:effectLst/>
        </p:spPr>
        <p:txBody>
          <a:bodyPr anchor="ctr">
            <a:spAutoFit/>
          </a:bodyPr>
          <a:lstStyle/>
          <a:p>
            <a:pPr algn="ctr"/>
            <a:r>
              <a:rPr lang="tr-TR" sz="1800" b="1" dirty="0">
                <a:solidFill>
                  <a:prstClr val="black"/>
                </a:solidFill>
                <a:latin typeface="Tahoma" pitchFamily="34" charset="0"/>
                <a:cs typeface="Arial" charset="0"/>
              </a:rPr>
              <a:t>	</a:t>
            </a:r>
            <a:endParaRPr lang="tr-TR" sz="1800" dirty="0">
              <a:solidFill>
                <a:prstClr val="black"/>
              </a:solidFill>
              <a:latin typeface="Tahoma" pitchFamily="34" charset="0"/>
              <a:cs typeface="Arial" charset="0"/>
            </a:endParaRPr>
          </a:p>
          <a:p>
            <a:pPr algn="ctr"/>
            <a:r>
              <a:rPr lang="tr-TR" sz="1800" b="1" dirty="0">
                <a:solidFill>
                  <a:prstClr val="black"/>
                </a:solidFill>
                <a:latin typeface="Tahoma" pitchFamily="34" charset="0"/>
                <a:cs typeface="Arial" charset="0"/>
              </a:rPr>
              <a:t>	Devir alınan taşınırların girişi</a:t>
            </a:r>
            <a:endParaRPr lang="tr-TR" sz="1800" dirty="0">
              <a:solidFill>
                <a:prstClr val="black"/>
              </a:solidFill>
              <a:latin typeface="Tahoma" pitchFamily="34" charset="0"/>
              <a:cs typeface="Arial" charset="0"/>
            </a:endParaRPr>
          </a:p>
          <a:p>
            <a:pPr algn="just"/>
            <a:r>
              <a:rPr lang="tr-TR" sz="1800" b="1" dirty="0">
                <a:solidFill>
                  <a:prstClr val="black"/>
                </a:solidFill>
                <a:latin typeface="Tahoma" pitchFamily="34" charset="0"/>
                <a:cs typeface="Arial" charset="0"/>
              </a:rPr>
              <a:t>	MADDE 19 –</a:t>
            </a:r>
            <a:r>
              <a:rPr lang="tr-TR" sz="1800" dirty="0">
                <a:solidFill>
                  <a:prstClr val="black"/>
                </a:solidFill>
                <a:latin typeface="Tahoma" pitchFamily="34" charset="0"/>
                <a:cs typeface="Arial" charset="0"/>
              </a:rPr>
              <a:t> (1) Kamu idarelerince 31 inci madde hükümlerine göre bedelsiz olarak devir alınan taşınırlar, devreden idarenin Taşınır İşlem Fişinde gösterilen değer esas alınarak düzenlenecek Taşınır İşlem Fişi ile giriş kaydedilir ve </a:t>
            </a:r>
            <a:r>
              <a:rPr lang="tr-TR" sz="1800" dirty="0" smtClean="0">
                <a:solidFill>
                  <a:srgbClr val="FF0000"/>
                </a:solidFill>
                <a:latin typeface="Tahoma" pitchFamily="34" charset="0"/>
                <a:cs typeface="Arial" charset="0"/>
              </a:rPr>
              <a:t>Taşınır </a:t>
            </a:r>
            <a:r>
              <a:rPr lang="tr-TR" sz="1800" dirty="0">
                <a:solidFill>
                  <a:srgbClr val="FF0000"/>
                </a:solidFill>
                <a:latin typeface="Tahoma" pitchFamily="34" charset="0"/>
                <a:cs typeface="Arial" charset="0"/>
              </a:rPr>
              <a:t>İşlem Fişine bağlanmak üzere gönderilir. </a:t>
            </a:r>
            <a:r>
              <a:rPr lang="tr-TR" sz="1800" dirty="0" smtClean="0">
                <a:solidFill>
                  <a:srgbClr val="FF0000"/>
                </a:solidFill>
                <a:latin typeface="Tahoma" pitchFamily="34" charset="0"/>
                <a:cs typeface="Arial" charset="0"/>
              </a:rPr>
              <a:t>Fişin bir nüshası </a:t>
            </a:r>
            <a:r>
              <a:rPr lang="tr-TR" sz="1800" b="1" dirty="0" smtClean="0">
                <a:solidFill>
                  <a:srgbClr val="FF0000"/>
                </a:solidFill>
                <a:latin typeface="Tahoma" pitchFamily="34" charset="0"/>
                <a:cs typeface="Arial" charset="0"/>
              </a:rPr>
              <a:t>yedi gün </a:t>
            </a:r>
            <a:r>
              <a:rPr lang="tr-TR" sz="1800" dirty="0" smtClean="0">
                <a:solidFill>
                  <a:srgbClr val="FF0000"/>
                </a:solidFill>
                <a:latin typeface="Tahoma" pitchFamily="34" charset="0"/>
                <a:cs typeface="Arial" charset="0"/>
              </a:rPr>
              <a:t>içerisinde devreden idarenin çıkış kaydına esas </a:t>
            </a:r>
          </a:p>
          <a:p>
            <a:pPr algn="just"/>
            <a:r>
              <a:rPr lang="tr-TR" sz="1800" dirty="0" smtClean="0">
                <a:solidFill>
                  <a:prstClr val="black"/>
                </a:solidFill>
                <a:latin typeface="Tahoma" pitchFamily="34" charset="0"/>
                <a:cs typeface="Arial" charset="0"/>
              </a:rPr>
              <a:t>Devralan </a:t>
            </a:r>
            <a:r>
              <a:rPr lang="tr-TR" sz="1800" dirty="0">
                <a:solidFill>
                  <a:prstClr val="black"/>
                </a:solidFill>
                <a:latin typeface="Tahoma" pitchFamily="34" charset="0"/>
                <a:cs typeface="Arial" charset="0"/>
              </a:rPr>
              <a:t>idarenin yapmış olduğu taşıma giderleri taşınırın değeri ile ilişkilendirilmez</a:t>
            </a:r>
            <a:r>
              <a:rPr lang="tr-TR" sz="1800" dirty="0" smtClean="0">
                <a:solidFill>
                  <a:prstClr val="black"/>
                </a:solidFill>
                <a:latin typeface="Tahoma" pitchFamily="34" charset="0"/>
                <a:cs typeface="Arial" charset="0"/>
              </a:rPr>
              <a:t>.</a:t>
            </a:r>
          </a:p>
          <a:p>
            <a:pPr algn="just"/>
            <a:endParaRPr lang="tr-TR" sz="1800" dirty="0" smtClean="0">
              <a:solidFill>
                <a:prstClr val="black"/>
              </a:solidFill>
              <a:latin typeface="Tahoma" pitchFamily="34" charset="0"/>
              <a:cs typeface="Arial" charset="0"/>
            </a:endParaRPr>
          </a:p>
          <a:p>
            <a:pPr algn="just"/>
            <a:r>
              <a:rPr lang="tr-TR" sz="1800" dirty="0">
                <a:solidFill>
                  <a:prstClr val="black"/>
                </a:solidFill>
                <a:latin typeface="Tahoma" pitchFamily="34" charset="0"/>
                <a:cs typeface="Arial" charset="0"/>
              </a:rPr>
              <a:t>(2) Aynı kamu idaresinin muhtelif harcama birimlerinin ambarları arasında devredilen taşınırların alınmasında da Taşınır İşlem Fişi düzenlenir ve Fişin birinci nüshası ilgili taşınır kayıt ve kontrol yetkilisine verilir. </a:t>
            </a:r>
          </a:p>
          <a:p>
            <a:pPr algn="just"/>
            <a:r>
              <a:rPr lang="tr-TR" sz="1800" dirty="0">
                <a:solidFill>
                  <a:prstClr val="black"/>
                </a:solidFill>
                <a:latin typeface="Tahoma" pitchFamily="34" charset="0"/>
                <a:cs typeface="Arial" charset="0"/>
              </a:rPr>
              <a:t>	</a:t>
            </a:r>
          </a:p>
          <a:p>
            <a:pPr algn="just"/>
            <a:r>
              <a:rPr lang="tr-TR" sz="1800" dirty="0" smtClean="0">
                <a:solidFill>
                  <a:prstClr val="black"/>
                </a:solidFill>
                <a:latin typeface="Tahoma" pitchFamily="34" charset="0"/>
                <a:cs typeface="Arial" charset="0"/>
              </a:rPr>
              <a:t>(</a:t>
            </a:r>
            <a:r>
              <a:rPr lang="tr-TR" sz="1800" dirty="0">
                <a:solidFill>
                  <a:prstClr val="black"/>
                </a:solidFill>
                <a:latin typeface="Tahoma" pitchFamily="34" charset="0"/>
                <a:cs typeface="Arial" charset="0"/>
              </a:rPr>
              <a:t>3) </a:t>
            </a:r>
            <a:r>
              <a:rPr lang="tr-TR" sz="1800" dirty="0">
                <a:solidFill>
                  <a:srgbClr val="FF0000"/>
                </a:solidFill>
                <a:latin typeface="Tahoma" pitchFamily="34" charset="0"/>
                <a:cs typeface="Arial" charset="0"/>
              </a:rPr>
              <a:t>Aynı harcama biriminin ambarları arasındaki taşınır devirlerinde düzenlenen Taşınır İşlem Fişi muhasebe birimine gönderilmez.</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26</a:t>
            </a:fld>
            <a:endParaRPr lang="tr-TR">
              <a:solidFill>
                <a:srgbClr val="04617B">
                  <a:shade val="90000"/>
                </a:srgbClr>
              </a:solidFill>
            </a:endParaRPr>
          </a:p>
        </p:txBody>
      </p:sp>
    </p:spTree>
    <p:extLst>
      <p:ext uri="{BB962C8B-B14F-4D97-AF65-F5344CB8AC3E}">
        <p14:creationId xmlns="" xmlns:p14="http://schemas.microsoft.com/office/powerpoint/2010/main" val="316868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559DC582-D6B2-45AA-B3E9-3F2A5629E25E}" type="slidenum">
              <a:rPr lang="tr-TR"/>
              <a:pPr>
                <a:defRPr/>
              </a:pPr>
              <a:t>27</a:t>
            </a:fld>
            <a:endParaRPr lang="tr-TR"/>
          </a:p>
        </p:txBody>
      </p:sp>
      <p:sp>
        <p:nvSpPr>
          <p:cNvPr id="6" name="1 Başlık"/>
          <p:cNvSpPr>
            <a:spLocks noGrp="1"/>
          </p:cNvSpPr>
          <p:nvPr>
            <p:ph type="title"/>
          </p:nvPr>
        </p:nvSpPr>
        <p:spPr>
          <a:xfrm>
            <a:off x="395288" y="1196975"/>
            <a:ext cx="8497887" cy="2511425"/>
          </a:xfrm>
        </p:spPr>
        <p:txBody>
          <a:bodyPr>
            <a:normAutofit/>
          </a:bodyPr>
          <a:lstStyle/>
          <a:p>
            <a:pPr eaLnBrk="1" hangingPunct="1"/>
            <a:r>
              <a:rPr lang="tr-TR" b="1" smtClean="0">
                <a:solidFill>
                  <a:srgbClr val="000099"/>
                </a:solidFill>
              </a:rPr>
              <a:t>MİLLİ EĞİTİM BAKANLIĞINA BAĞLI KURUMLAR ARASINDAKİ DEVİR İŞLEMLERİ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F605A6DE-0AB9-4201-99C8-8FDC79F43C0A}" type="slidenum">
              <a:rPr lang="tr-TR"/>
              <a:pPr>
                <a:defRPr/>
              </a:pPr>
              <a:t>28</a:t>
            </a:fld>
            <a:endParaRPr lang="tr-TR"/>
          </a:p>
        </p:txBody>
      </p:sp>
      <p:sp>
        <p:nvSpPr>
          <p:cNvPr id="6" name="1 Başlık"/>
          <p:cNvSpPr>
            <a:spLocks noGrp="1"/>
          </p:cNvSpPr>
          <p:nvPr>
            <p:ph type="title"/>
          </p:nvPr>
        </p:nvSpPr>
        <p:spPr>
          <a:xfrm>
            <a:off x="395288" y="1196975"/>
            <a:ext cx="8497887" cy="2511425"/>
          </a:xfrm>
        </p:spPr>
        <p:txBody>
          <a:bodyPr>
            <a:normAutofit/>
          </a:bodyPr>
          <a:lstStyle/>
          <a:p>
            <a:pPr eaLnBrk="1" hangingPunct="1"/>
            <a:r>
              <a:rPr lang="tr-TR" b="1" smtClean="0">
                <a:solidFill>
                  <a:srgbClr val="000099"/>
                </a:solidFill>
              </a:rPr>
              <a:t>DEVRETME İŞLEMİ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8E7E0C06-3FAF-4C34-A799-D18DF73C2871}" type="slidenum">
              <a:rPr lang="tr-TR"/>
              <a:pPr>
                <a:defRPr/>
              </a:pPr>
              <a:t>29</a:t>
            </a:fld>
            <a:endParaRPr lang="tr-TR"/>
          </a:p>
        </p:txBody>
      </p:sp>
      <p:pic>
        <p:nvPicPr>
          <p:cNvPr id="88066" name="Picture 3" descr="DEVRETME 1"/>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6" name="15 Düz Ok Bağlayıcısı"/>
          <p:cNvCxnSpPr/>
          <p:nvPr/>
        </p:nvCxnSpPr>
        <p:spPr>
          <a:xfrm flipH="1">
            <a:off x="971550" y="1484313"/>
            <a:ext cx="3683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15 Düz Ok Bağlayıcısı"/>
          <p:cNvCxnSpPr/>
          <p:nvPr/>
        </p:nvCxnSpPr>
        <p:spPr>
          <a:xfrm flipV="1">
            <a:off x="2411413" y="549275"/>
            <a:ext cx="9525" cy="23177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 name="15 Düz Ok Bağlayıcısı"/>
          <p:cNvCxnSpPr/>
          <p:nvPr/>
        </p:nvCxnSpPr>
        <p:spPr>
          <a:xfrm flipH="1">
            <a:off x="4500563" y="2133600"/>
            <a:ext cx="3683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88070" name="11 Metin kutusu"/>
          <p:cNvSpPr txBox="1">
            <a:spLocks noChangeArrowheads="1"/>
          </p:cNvSpPr>
          <p:nvPr/>
        </p:nvSpPr>
        <p:spPr bwMode="auto">
          <a:xfrm>
            <a:off x="2268538" y="7651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88071" name="11 Metin kutusu"/>
          <p:cNvSpPr txBox="1">
            <a:spLocks noChangeArrowheads="1"/>
          </p:cNvSpPr>
          <p:nvPr/>
        </p:nvSpPr>
        <p:spPr bwMode="auto">
          <a:xfrm>
            <a:off x="4932363" y="19891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
        <p:nvSpPr>
          <p:cNvPr id="88072" name="11 Metin kutusu"/>
          <p:cNvSpPr txBox="1">
            <a:spLocks noChangeArrowheads="1"/>
          </p:cNvSpPr>
          <p:nvPr/>
        </p:nvSpPr>
        <p:spPr bwMode="auto">
          <a:xfrm>
            <a:off x="1403350" y="13414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a:t>
            </a:fld>
            <a:endParaRPr lang="tr-TR"/>
          </a:p>
        </p:txBody>
      </p:sp>
      <p:sp>
        <p:nvSpPr>
          <p:cNvPr id="6" name="5 Dikdörtgen"/>
          <p:cNvSpPr/>
          <p:nvPr/>
        </p:nvSpPr>
        <p:spPr>
          <a:xfrm>
            <a:off x="467544" y="1484784"/>
            <a:ext cx="8280920" cy="5170646"/>
          </a:xfrm>
          <a:prstGeom prst="rect">
            <a:avLst/>
          </a:prstGeom>
        </p:spPr>
        <p:txBody>
          <a:bodyPr wrap="square">
            <a:spAutoFit/>
          </a:bodyPr>
          <a:lstStyle/>
          <a:p>
            <a:r>
              <a:rPr lang="tr-TR" sz="6600" dirty="0" smtClean="0"/>
              <a:t>Bölünen Birleşen Okullar ve Yeni kurulan İlçelerin okulları</a:t>
            </a:r>
          </a:p>
          <a:p>
            <a:endParaRPr lang="tr-TR" sz="6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122875FC-0435-438B-817C-EAD8795D8AF5}" type="slidenum">
              <a:rPr lang="tr-TR"/>
              <a:pPr>
                <a:defRPr/>
              </a:pPr>
              <a:t>30</a:t>
            </a:fld>
            <a:endParaRPr lang="tr-TR"/>
          </a:p>
        </p:txBody>
      </p:sp>
      <p:pic>
        <p:nvPicPr>
          <p:cNvPr id="89090" name="Picture 3" descr="DEVRETME 2"/>
          <p:cNvPicPr>
            <a:picLocks noChangeAspect="1" noChangeArrowheads="1"/>
          </p:cNvPicPr>
          <p:nvPr/>
        </p:nvPicPr>
        <p:blipFill>
          <a:blip r:embed="rId2" cstate="print"/>
          <a:srcRect/>
          <a:stretch>
            <a:fillRect/>
          </a:stretch>
        </p:blipFill>
        <p:spPr bwMode="auto">
          <a:xfrm>
            <a:off x="0" y="0"/>
            <a:ext cx="9144000" cy="5373688"/>
          </a:xfrm>
          <a:prstGeom prst="rect">
            <a:avLst/>
          </a:prstGeom>
          <a:noFill/>
          <a:ln w="9525">
            <a:noFill/>
            <a:miter lim="800000"/>
            <a:headEnd/>
            <a:tailEnd/>
          </a:ln>
        </p:spPr>
      </p:pic>
      <p:sp>
        <p:nvSpPr>
          <p:cNvPr id="89091" name="Line 4"/>
          <p:cNvSpPr>
            <a:spLocks noChangeShapeType="1"/>
          </p:cNvSpPr>
          <p:nvPr/>
        </p:nvSpPr>
        <p:spPr bwMode="auto">
          <a:xfrm>
            <a:off x="2195513" y="1700213"/>
            <a:ext cx="4176712" cy="0"/>
          </a:xfrm>
          <a:prstGeom prst="line">
            <a:avLst/>
          </a:prstGeom>
          <a:noFill/>
          <a:ln w="9525">
            <a:solidFill>
              <a:srgbClr val="FF0000"/>
            </a:solidFill>
            <a:round/>
            <a:headEnd/>
            <a:tailEnd/>
          </a:ln>
        </p:spPr>
        <p:txBody>
          <a:bodyPr/>
          <a:lstStyle/>
          <a:p>
            <a:endParaRPr lang="tr-TR"/>
          </a:p>
        </p:txBody>
      </p:sp>
      <p:cxnSp>
        <p:nvCxnSpPr>
          <p:cNvPr id="16" name="15 Düz Ok Bağlayıcısı"/>
          <p:cNvCxnSpPr/>
          <p:nvPr/>
        </p:nvCxnSpPr>
        <p:spPr>
          <a:xfrm flipH="1">
            <a:off x="6877050" y="1628775"/>
            <a:ext cx="3683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89093" name="11 Metin kutusu"/>
          <p:cNvSpPr txBox="1">
            <a:spLocks noChangeArrowheads="1"/>
          </p:cNvSpPr>
          <p:nvPr/>
        </p:nvSpPr>
        <p:spPr bwMode="auto">
          <a:xfrm>
            <a:off x="7235825" y="14128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cxnSp>
        <p:nvCxnSpPr>
          <p:cNvPr id="2" name="15 Düz Ok Bağlayıcısı"/>
          <p:cNvCxnSpPr/>
          <p:nvPr/>
        </p:nvCxnSpPr>
        <p:spPr>
          <a:xfrm flipV="1">
            <a:off x="4572000" y="2060575"/>
            <a:ext cx="9525" cy="23177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89095" name="11 Metin kutusu"/>
          <p:cNvSpPr txBox="1">
            <a:spLocks noChangeArrowheads="1"/>
          </p:cNvSpPr>
          <p:nvPr/>
        </p:nvSpPr>
        <p:spPr bwMode="auto">
          <a:xfrm>
            <a:off x="4500563" y="23495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cxnSp>
        <p:nvCxnSpPr>
          <p:cNvPr id="3" name="15 Düz Ok Bağlayıcısı"/>
          <p:cNvCxnSpPr/>
          <p:nvPr/>
        </p:nvCxnSpPr>
        <p:spPr>
          <a:xfrm flipV="1">
            <a:off x="6227763" y="5229225"/>
            <a:ext cx="9525" cy="23177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89097" name="11 Metin kutusu"/>
          <p:cNvSpPr txBox="1">
            <a:spLocks noChangeArrowheads="1"/>
          </p:cNvSpPr>
          <p:nvPr/>
        </p:nvSpPr>
        <p:spPr bwMode="auto">
          <a:xfrm>
            <a:off x="5940425" y="55165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DEVRETME 4"/>
          <p:cNvPicPr>
            <a:picLocks noChangeAspect="1" noChangeArrowheads="1"/>
          </p:cNvPicPr>
          <p:nvPr/>
        </p:nvPicPr>
        <p:blipFill>
          <a:blip r:embed="rId2" cstate="print"/>
          <a:srcRect/>
          <a:stretch>
            <a:fillRect/>
          </a:stretch>
        </p:blipFill>
        <p:spPr bwMode="auto">
          <a:xfrm>
            <a:off x="179388" y="0"/>
            <a:ext cx="8964612" cy="5516563"/>
          </a:xfrm>
          <a:prstGeom prst="rect">
            <a:avLst/>
          </a:prstGeom>
          <a:noFill/>
          <a:ln w="9525">
            <a:noFill/>
            <a:miter lim="800000"/>
            <a:headEnd/>
            <a:tailEnd/>
          </a:ln>
        </p:spPr>
      </p:pic>
      <p:cxnSp>
        <p:nvCxnSpPr>
          <p:cNvPr id="16" name="15 Düz Ok Bağlayıcısı"/>
          <p:cNvCxnSpPr/>
          <p:nvPr/>
        </p:nvCxnSpPr>
        <p:spPr>
          <a:xfrm flipV="1">
            <a:off x="4356100" y="2636838"/>
            <a:ext cx="9525" cy="23177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15 Düz Ok Bağlayıcısı"/>
          <p:cNvCxnSpPr/>
          <p:nvPr/>
        </p:nvCxnSpPr>
        <p:spPr>
          <a:xfrm flipV="1">
            <a:off x="5219700" y="4868863"/>
            <a:ext cx="9525" cy="23177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90116" name="11 Metin kutusu"/>
          <p:cNvSpPr txBox="1">
            <a:spLocks noChangeArrowheads="1"/>
          </p:cNvSpPr>
          <p:nvPr/>
        </p:nvSpPr>
        <p:spPr bwMode="auto">
          <a:xfrm>
            <a:off x="4140200" y="29241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90117" name="11 Metin kutusu"/>
          <p:cNvSpPr txBox="1">
            <a:spLocks noChangeArrowheads="1"/>
          </p:cNvSpPr>
          <p:nvPr/>
        </p:nvSpPr>
        <p:spPr bwMode="auto">
          <a:xfrm>
            <a:off x="5003800" y="515778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descr="DEVRETME 5"/>
          <p:cNvPicPr>
            <a:picLocks noChangeAspect="1" noChangeArrowheads="1"/>
          </p:cNvPicPr>
          <p:nvPr/>
        </p:nvPicPr>
        <p:blipFill>
          <a:blip r:embed="rId2" cstate="print"/>
          <a:srcRect/>
          <a:stretch>
            <a:fillRect/>
          </a:stretch>
        </p:blipFill>
        <p:spPr bwMode="auto">
          <a:xfrm>
            <a:off x="0" y="0"/>
            <a:ext cx="9144000" cy="5734050"/>
          </a:xfrm>
          <a:prstGeom prst="rect">
            <a:avLst/>
          </a:prstGeom>
          <a:noFill/>
          <a:ln w="9525">
            <a:noFill/>
            <a:miter lim="800000"/>
            <a:headEnd/>
            <a:tailEnd/>
          </a:ln>
        </p:spPr>
      </p:pic>
      <p:sp>
        <p:nvSpPr>
          <p:cNvPr id="91138" name="Line 5"/>
          <p:cNvSpPr>
            <a:spLocks noChangeShapeType="1"/>
          </p:cNvSpPr>
          <p:nvPr/>
        </p:nvSpPr>
        <p:spPr bwMode="auto">
          <a:xfrm>
            <a:off x="5219700" y="2636838"/>
            <a:ext cx="1728788" cy="0"/>
          </a:xfrm>
          <a:prstGeom prst="line">
            <a:avLst/>
          </a:prstGeom>
          <a:noFill/>
          <a:ln w="28575">
            <a:solidFill>
              <a:srgbClr val="FF0000"/>
            </a:solidFill>
            <a:round/>
            <a:headEnd/>
            <a:tailEnd/>
          </a:ln>
        </p:spPr>
        <p:txBody>
          <a:bodyPr/>
          <a:lstStyle/>
          <a:p>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descr="DEVRETME 6"/>
          <p:cNvPicPr>
            <a:picLocks noChangeAspect="1" noChangeArrowheads="1"/>
          </p:cNvPicPr>
          <p:nvPr/>
        </p:nvPicPr>
        <p:blipFill>
          <a:blip r:embed="rId2" cstate="print"/>
          <a:srcRect/>
          <a:stretch>
            <a:fillRect/>
          </a:stretch>
        </p:blipFill>
        <p:spPr bwMode="auto">
          <a:xfrm>
            <a:off x="0" y="0"/>
            <a:ext cx="9144000" cy="5734050"/>
          </a:xfrm>
          <a:prstGeom prst="rect">
            <a:avLst/>
          </a:prstGeom>
          <a:noFill/>
          <a:ln w="9525">
            <a:noFill/>
            <a:miter lim="800000"/>
            <a:headEnd/>
            <a:tailEnd/>
          </a:ln>
        </p:spPr>
      </p:pic>
      <p:cxnSp>
        <p:nvCxnSpPr>
          <p:cNvPr id="16" name="15 Düz Ok Bağlayıcısı"/>
          <p:cNvCxnSpPr/>
          <p:nvPr/>
        </p:nvCxnSpPr>
        <p:spPr>
          <a:xfrm flipH="1">
            <a:off x="5364163" y="1916113"/>
            <a:ext cx="3683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15 Düz Ok Bağlayıcısı"/>
          <p:cNvCxnSpPr/>
          <p:nvPr/>
        </p:nvCxnSpPr>
        <p:spPr>
          <a:xfrm flipH="1">
            <a:off x="7235825" y="2349500"/>
            <a:ext cx="3683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92164" name="11 Metin kutusu"/>
          <p:cNvSpPr txBox="1">
            <a:spLocks noChangeArrowheads="1"/>
          </p:cNvSpPr>
          <p:nvPr/>
        </p:nvSpPr>
        <p:spPr bwMode="auto">
          <a:xfrm>
            <a:off x="5724525" y="17732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92165" name="11 Metin kutusu"/>
          <p:cNvSpPr txBox="1">
            <a:spLocks noChangeArrowheads="1"/>
          </p:cNvSpPr>
          <p:nvPr/>
        </p:nvSpPr>
        <p:spPr bwMode="auto">
          <a:xfrm>
            <a:off x="7596188" y="22050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DEVRETME 7"/>
          <p:cNvPicPr>
            <a:picLocks noChangeAspect="1" noChangeArrowheads="1"/>
          </p:cNvPicPr>
          <p:nvPr/>
        </p:nvPicPr>
        <p:blipFill>
          <a:blip r:embed="rId2" cstate="print"/>
          <a:srcRect/>
          <a:stretch>
            <a:fillRect/>
          </a:stretch>
        </p:blipFill>
        <p:spPr bwMode="auto">
          <a:xfrm>
            <a:off x="0" y="0"/>
            <a:ext cx="9144000" cy="4868863"/>
          </a:xfrm>
          <a:prstGeom prst="rect">
            <a:avLst/>
          </a:prstGeom>
          <a:noFill/>
          <a:ln w="9525">
            <a:noFill/>
            <a:miter lim="800000"/>
            <a:headEnd/>
            <a:tailEnd/>
          </a:ln>
        </p:spPr>
      </p:pic>
      <p:cxnSp>
        <p:nvCxnSpPr>
          <p:cNvPr id="16" name="15 Düz Ok Bağlayıcısı"/>
          <p:cNvCxnSpPr/>
          <p:nvPr/>
        </p:nvCxnSpPr>
        <p:spPr>
          <a:xfrm flipH="1">
            <a:off x="4643438" y="1700213"/>
            <a:ext cx="3683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15 Düz Ok Bağlayıcısı"/>
          <p:cNvCxnSpPr/>
          <p:nvPr/>
        </p:nvCxnSpPr>
        <p:spPr>
          <a:xfrm flipH="1">
            <a:off x="4859338" y="1412875"/>
            <a:ext cx="36830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1" name="10 Düz Ok Bağlayıcısı"/>
          <p:cNvCxnSpPr/>
          <p:nvPr/>
        </p:nvCxnSpPr>
        <p:spPr>
          <a:xfrm flipH="1">
            <a:off x="2051050" y="4437063"/>
            <a:ext cx="217488" cy="14446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93189" name="11 Metin kutusu"/>
          <p:cNvSpPr txBox="1">
            <a:spLocks noChangeArrowheads="1"/>
          </p:cNvSpPr>
          <p:nvPr/>
        </p:nvSpPr>
        <p:spPr bwMode="auto">
          <a:xfrm>
            <a:off x="2268538" y="42211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4</a:t>
            </a:r>
            <a:endParaRPr lang="tr-TR"/>
          </a:p>
        </p:txBody>
      </p:sp>
      <p:sp>
        <p:nvSpPr>
          <p:cNvPr id="93190" name="11 Metin kutusu"/>
          <p:cNvSpPr txBox="1">
            <a:spLocks noChangeArrowheads="1"/>
          </p:cNvSpPr>
          <p:nvPr/>
        </p:nvSpPr>
        <p:spPr bwMode="auto">
          <a:xfrm>
            <a:off x="5219700" y="12684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93191" name="11 Metin kutusu"/>
          <p:cNvSpPr txBox="1">
            <a:spLocks noChangeArrowheads="1"/>
          </p:cNvSpPr>
          <p:nvPr/>
        </p:nvSpPr>
        <p:spPr bwMode="auto">
          <a:xfrm>
            <a:off x="5003800" y="15573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cxnSp>
        <p:nvCxnSpPr>
          <p:cNvPr id="3" name="10 Düz Ok Bağlayıcısı"/>
          <p:cNvCxnSpPr/>
          <p:nvPr/>
        </p:nvCxnSpPr>
        <p:spPr>
          <a:xfrm flipH="1">
            <a:off x="7596188" y="1196975"/>
            <a:ext cx="217487" cy="144463"/>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93193" name="11 Metin kutusu"/>
          <p:cNvSpPr txBox="1">
            <a:spLocks noChangeArrowheads="1"/>
          </p:cNvSpPr>
          <p:nvPr/>
        </p:nvSpPr>
        <p:spPr bwMode="auto">
          <a:xfrm>
            <a:off x="7812088" y="90805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DEVRETME 8"/>
          <p:cNvPicPr>
            <a:picLocks noChangeAspect="1" noChangeArrowheads="1"/>
          </p:cNvPicPr>
          <p:nvPr/>
        </p:nvPicPr>
        <p:blipFill>
          <a:blip r:embed="rId2" cstate="print"/>
          <a:srcRect/>
          <a:stretch>
            <a:fillRect/>
          </a:stretch>
        </p:blipFill>
        <p:spPr bwMode="auto">
          <a:xfrm>
            <a:off x="0" y="0"/>
            <a:ext cx="9144000" cy="4191000"/>
          </a:xfrm>
          <a:prstGeom prst="rect">
            <a:avLst/>
          </a:prstGeom>
          <a:noFill/>
          <a:ln w="9525">
            <a:noFill/>
            <a:miter lim="800000"/>
            <a:headEnd/>
            <a:tailEnd/>
          </a:ln>
        </p:spPr>
      </p:pic>
      <p:sp>
        <p:nvSpPr>
          <p:cNvPr id="94210" name="Line 3"/>
          <p:cNvSpPr>
            <a:spLocks noChangeShapeType="1"/>
          </p:cNvSpPr>
          <p:nvPr/>
        </p:nvSpPr>
        <p:spPr bwMode="auto">
          <a:xfrm>
            <a:off x="5219700" y="2349500"/>
            <a:ext cx="1728788" cy="0"/>
          </a:xfrm>
          <a:prstGeom prst="line">
            <a:avLst/>
          </a:prstGeom>
          <a:noFill/>
          <a:ln w="9525">
            <a:solidFill>
              <a:srgbClr val="FF0000"/>
            </a:solidFill>
            <a:round/>
            <a:headEnd/>
            <a:tailEnd/>
          </a:ln>
        </p:spPr>
        <p:txBody>
          <a:bodyPr/>
          <a:lstStyle/>
          <a:p>
            <a:endParaRPr lang="tr-TR"/>
          </a:p>
        </p:txBody>
      </p:sp>
      <p:sp>
        <p:nvSpPr>
          <p:cNvPr id="94211" name="Line 4"/>
          <p:cNvSpPr>
            <a:spLocks noChangeShapeType="1"/>
          </p:cNvSpPr>
          <p:nvPr/>
        </p:nvSpPr>
        <p:spPr bwMode="auto">
          <a:xfrm>
            <a:off x="323850" y="2420938"/>
            <a:ext cx="1728788" cy="0"/>
          </a:xfrm>
          <a:prstGeom prst="line">
            <a:avLst/>
          </a:prstGeom>
          <a:noFill/>
          <a:ln w="12700">
            <a:solidFill>
              <a:srgbClr val="FF0000"/>
            </a:solidFill>
            <a:round/>
            <a:headEnd/>
            <a:tailEnd/>
          </a:ln>
        </p:spPr>
        <p:txBody>
          <a:bodyPr/>
          <a:lstStyle/>
          <a:p>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DEVRETME 9"/>
          <p:cNvPicPr>
            <a:picLocks noChangeAspect="1" noChangeArrowheads="1"/>
          </p:cNvPicPr>
          <p:nvPr/>
        </p:nvPicPr>
        <p:blipFill>
          <a:blip r:embed="rId2" cstate="print"/>
          <a:srcRect/>
          <a:stretch>
            <a:fillRect/>
          </a:stretch>
        </p:blipFill>
        <p:spPr bwMode="auto">
          <a:xfrm>
            <a:off x="0" y="0"/>
            <a:ext cx="9144000" cy="4953000"/>
          </a:xfrm>
          <a:prstGeom prst="rect">
            <a:avLst/>
          </a:prstGeom>
          <a:noFill/>
          <a:ln w="9525">
            <a:noFill/>
            <a:miter lim="800000"/>
            <a:headEnd/>
            <a:tailEnd/>
          </a:ln>
        </p:spPr>
      </p:pic>
      <p:cxnSp>
        <p:nvCxnSpPr>
          <p:cNvPr id="10" name="9 Düz Ok Bağlayıcısı"/>
          <p:cNvCxnSpPr/>
          <p:nvPr/>
        </p:nvCxnSpPr>
        <p:spPr>
          <a:xfrm flipH="1">
            <a:off x="3635375" y="692150"/>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3563938" y="170021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4643438" y="1052513"/>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95237" name="11 Metin kutusu"/>
          <p:cNvSpPr txBox="1">
            <a:spLocks noChangeArrowheads="1"/>
          </p:cNvSpPr>
          <p:nvPr/>
        </p:nvSpPr>
        <p:spPr bwMode="auto">
          <a:xfrm>
            <a:off x="3924300" y="47625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95238" name="11 Metin kutusu"/>
          <p:cNvSpPr txBox="1">
            <a:spLocks noChangeArrowheads="1"/>
          </p:cNvSpPr>
          <p:nvPr/>
        </p:nvSpPr>
        <p:spPr bwMode="auto">
          <a:xfrm>
            <a:off x="3348038" y="20605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95239" name="11 Metin kutusu"/>
          <p:cNvSpPr txBox="1">
            <a:spLocks noChangeArrowheads="1"/>
          </p:cNvSpPr>
          <p:nvPr/>
        </p:nvSpPr>
        <p:spPr bwMode="auto">
          <a:xfrm>
            <a:off x="4932363" y="8366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DEVRETME 10"/>
          <p:cNvPicPr>
            <a:picLocks noChangeAspect="1" noChangeArrowheads="1"/>
          </p:cNvPicPr>
          <p:nvPr/>
        </p:nvPicPr>
        <p:blipFill>
          <a:blip r:embed="rId2" cstate="print"/>
          <a:srcRect/>
          <a:stretch>
            <a:fillRect/>
          </a:stretch>
        </p:blipFill>
        <p:spPr bwMode="auto">
          <a:xfrm>
            <a:off x="0" y="0"/>
            <a:ext cx="9144000" cy="4886325"/>
          </a:xfrm>
          <a:prstGeom prst="rect">
            <a:avLst/>
          </a:prstGeom>
          <a:noFill/>
          <a:ln w="9525">
            <a:noFill/>
            <a:miter lim="800000"/>
            <a:headEnd/>
            <a:tailEnd/>
          </a:ln>
        </p:spPr>
      </p:pic>
      <p:cxnSp>
        <p:nvCxnSpPr>
          <p:cNvPr id="18" name="17 Düz Ok Bağlayıcısı"/>
          <p:cNvCxnSpPr/>
          <p:nvPr/>
        </p:nvCxnSpPr>
        <p:spPr>
          <a:xfrm flipV="1">
            <a:off x="4500563" y="38608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DEVRETME 11"/>
          <p:cNvPicPr>
            <a:picLocks noChangeAspect="1" noChangeArrowheads="1"/>
          </p:cNvPicPr>
          <p:nvPr/>
        </p:nvPicPr>
        <p:blipFill>
          <a:blip r:embed="rId2" cstate="print"/>
          <a:srcRect/>
          <a:stretch>
            <a:fillRect/>
          </a:stretch>
        </p:blipFill>
        <p:spPr bwMode="auto">
          <a:xfrm>
            <a:off x="0" y="0"/>
            <a:ext cx="9144000" cy="580548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DEVRETME 12"/>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323850" y="446952"/>
            <a:ext cx="8459788" cy="5632311"/>
          </a:xfrm>
          <a:prstGeom prst="rect">
            <a:avLst/>
          </a:prstGeom>
          <a:noFill/>
          <a:ln w="9525">
            <a:noFill/>
            <a:miter lim="800000"/>
            <a:headEnd/>
            <a:tailEnd/>
          </a:ln>
          <a:effectLst/>
        </p:spPr>
        <p:txBody>
          <a:bodyPr anchor="ctr">
            <a:spAutoFit/>
          </a:bodyPr>
          <a:lstStyle/>
          <a:p>
            <a:pPr algn="ctr"/>
            <a:r>
              <a:rPr lang="tr-TR" sz="1800" b="1" dirty="0">
                <a:solidFill>
                  <a:prstClr val="black"/>
                </a:solidFill>
                <a:latin typeface="Tahoma" pitchFamily="34" charset="0"/>
                <a:cs typeface="Arial" charset="0"/>
              </a:rPr>
              <a:t>	</a:t>
            </a:r>
            <a:endParaRPr lang="tr-TR" sz="1800" dirty="0">
              <a:solidFill>
                <a:prstClr val="black"/>
              </a:solidFill>
              <a:latin typeface="Tahoma" pitchFamily="34" charset="0"/>
              <a:cs typeface="Arial" charset="0"/>
            </a:endParaRPr>
          </a:p>
          <a:p>
            <a:pPr algn="ctr"/>
            <a:r>
              <a:rPr lang="tr-TR" sz="1800" b="1" dirty="0">
                <a:solidFill>
                  <a:prstClr val="black"/>
                </a:solidFill>
                <a:latin typeface="Tahoma" pitchFamily="34" charset="0"/>
                <a:cs typeface="Arial" charset="0"/>
              </a:rPr>
              <a:t>	Bölünen, birleşen veya kaldırılan harcama birimlerine ait taşınırlar hakkında yapılacak </a:t>
            </a:r>
            <a:r>
              <a:rPr lang="tr-TR" sz="1800" b="1" dirty="0" smtClean="0">
                <a:solidFill>
                  <a:prstClr val="black"/>
                </a:solidFill>
                <a:latin typeface="Tahoma" pitchFamily="34" charset="0"/>
                <a:cs typeface="Arial" charset="0"/>
              </a:rPr>
              <a:t>işlemler</a:t>
            </a:r>
          </a:p>
          <a:p>
            <a:pPr algn="ctr"/>
            <a:endParaRPr lang="tr-TR" sz="1800" b="1" dirty="0">
              <a:solidFill>
                <a:prstClr val="black"/>
              </a:solidFill>
              <a:latin typeface="Tahoma" pitchFamily="34" charset="0"/>
              <a:cs typeface="Arial" charset="0"/>
            </a:endParaRPr>
          </a:p>
          <a:p>
            <a:pPr algn="ctr"/>
            <a:endParaRPr lang="tr-TR" sz="1800" dirty="0">
              <a:solidFill>
                <a:prstClr val="black"/>
              </a:solidFill>
              <a:latin typeface="Tahoma" pitchFamily="34" charset="0"/>
              <a:cs typeface="Arial" charset="0"/>
            </a:endParaRPr>
          </a:p>
          <a:p>
            <a:pPr algn="just"/>
            <a:r>
              <a:rPr lang="tr-TR" sz="1800" b="1" dirty="0">
                <a:solidFill>
                  <a:prstClr val="black"/>
                </a:solidFill>
                <a:latin typeface="Tahoma" pitchFamily="34" charset="0"/>
                <a:cs typeface="Arial" charset="0"/>
              </a:rPr>
              <a:t>	MADDE 29 –</a:t>
            </a:r>
            <a:r>
              <a:rPr lang="tr-TR" sz="1800" dirty="0">
                <a:solidFill>
                  <a:prstClr val="black"/>
                </a:solidFill>
                <a:latin typeface="Tahoma" pitchFamily="34" charset="0"/>
                <a:cs typeface="Arial" charset="0"/>
              </a:rPr>
              <a:t> (1) Kamu idarelerinin yeniden yapılanmaları sonucu teşkilat yapılarında meydana gelen değişiklikler nedeniyle bölünmesine, birleşmesine veya kaldırılmasına karar verilen harcama birimlerine ait taşınırlar;</a:t>
            </a:r>
          </a:p>
          <a:p>
            <a:pPr algn="just"/>
            <a:r>
              <a:rPr lang="tr-TR" sz="1800" dirty="0">
                <a:solidFill>
                  <a:prstClr val="black"/>
                </a:solidFill>
                <a:latin typeface="Tahoma" pitchFamily="34" charset="0"/>
                <a:cs typeface="Arial" charset="0"/>
              </a:rPr>
              <a:t>	a) Bölünerek ayrı bir harcama birimi haline gelen birimin kullanımına terk edilmesi halinde, bölünen harcama biriminin kayıtlarına çıkış, yeni oluşan harcama biriminin kayıtlarına giriş,</a:t>
            </a:r>
          </a:p>
          <a:p>
            <a:pPr algn="just"/>
            <a:r>
              <a:rPr lang="tr-TR" sz="1800" dirty="0">
                <a:solidFill>
                  <a:prstClr val="black"/>
                </a:solidFill>
                <a:latin typeface="Tahoma" pitchFamily="34" charset="0"/>
                <a:cs typeface="Arial" charset="0"/>
              </a:rPr>
              <a:t>	b) Başka bir harcama birimi ile birleşme sonucunda kaldırılan birimin kayıtlarına çıkış, bünyesinde birleşilen birimin kayıtlarına giriş,</a:t>
            </a:r>
          </a:p>
          <a:p>
            <a:pPr algn="just"/>
            <a:r>
              <a:rPr lang="tr-TR" sz="1800" dirty="0">
                <a:solidFill>
                  <a:prstClr val="black"/>
                </a:solidFill>
                <a:latin typeface="Tahoma" pitchFamily="34" charset="0"/>
                <a:cs typeface="Arial" charset="0"/>
              </a:rPr>
              <a:t>	c) Kaldırılma halinde, kaldırılan harcama biriminin kayıtlarına çıkış, devredilmesi kararlaştırılan harcama biriminin kayıtlarına giriş, </a:t>
            </a:r>
          </a:p>
          <a:p>
            <a:pPr algn="just"/>
            <a:r>
              <a:rPr lang="tr-TR" sz="1800" dirty="0">
                <a:solidFill>
                  <a:prstClr val="black"/>
                </a:solidFill>
                <a:latin typeface="Tahoma" pitchFamily="34" charset="0"/>
                <a:cs typeface="Arial" charset="0"/>
              </a:rPr>
              <a:t>	kaydedilir.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(2) Giriş ve çıkış kayıtları Taşınır İşlem Fişi ile yapılır. Düzenlenen fişlerin birer nüshası, muhasebe birimine gönderilir.  </a:t>
            </a:r>
          </a:p>
          <a:p>
            <a:pPr algn="ctr"/>
            <a:r>
              <a:rPr lang="tr-TR" sz="1800" b="1" dirty="0">
                <a:solidFill>
                  <a:prstClr val="black"/>
                </a:solidFill>
                <a:latin typeface="Tahoma" pitchFamily="34" charset="0"/>
                <a:cs typeface="Arial" charset="0"/>
              </a:rPr>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4</a:t>
            </a:fld>
            <a:endParaRPr lang="tr-TR">
              <a:solidFill>
                <a:srgbClr val="04617B">
                  <a:shade val="90000"/>
                </a:srgbClr>
              </a:solidFill>
            </a:endParaRPr>
          </a:p>
        </p:txBody>
      </p:sp>
    </p:spTree>
    <p:extLst>
      <p:ext uri="{BB962C8B-B14F-4D97-AF65-F5344CB8AC3E}">
        <p14:creationId xmlns="" xmlns:p14="http://schemas.microsoft.com/office/powerpoint/2010/main" val="3631041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1 Başlık"/>
          <p:cNvSpPr>
            <a:spLocks/>
          </p:cNvSpPr>
          <p:nvPr/>
        </p:nvSpPr>
        <p:spPr bwMode="auto">
          <a:xfrm>
            <a:off x="395288" y="1196975"/>
            <a:ext cx="8497887" cy="2511425"/>
          </a:xfrm>
          <a:prstGeom prst="rect">
            <a:avLst/>
          </a:prstGeom>
          <a:noFill/>
          <a:ln w="9525">
            <a:noFill/>
            <a:miter lim="800000"/>
            <a:headEnd/>
            <a:tailEnd/>
          </a:ln>
        </p:spPr>
        <p:txBody>
          <a:bodyPr lIns="0" rIns="0" bIns="0" anchor="b"/>
          <a:lstStyle/>
          <a:p>
            <a:pPr algn="ctr"/>
            <a:r>
              <a:rPr lang="tr-TR" sz="5400" b="1">
                <a:solidFill>
                  <a:srgbClr val="000099"/>
                </a:solidFill>
                <a:latin typeface="Calibri" pitchFamily="34" charset="0"/>
              </a:rPr>
              <a:t>DEV</a:t>
            </a:r>
            <a:r>
              <a:rPr lang="tr-TR" sz="4800" b="1">
                <a:solidFill>
                  <a:srgbClr val="000099"/>
                </a:solidFill>
                <a:latin typeface="Arial" charset="0"/>
              </a:rPr>
              <a:t>İR ALMA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DEVİR ALMA"/>
          <p:cNvPicPr>
            <a:picLocks noChangeAspect="1" noChangeArrowheads="1"/>
          </p:cNvPicPr>
          <p:nvPr/>
        </p:nvPicPr>
        <p:blipFill>
          <a:blip r:embed="rId2" cstate="print"/>
          <a:srcRect/>
          <a:stretch>
            <a:fillRect/>
          </a:stretch>
        </p:blipFill>
        <p:spPr bwMode="auto">
          <a:xfrm>
            <a:off x="0" y="0"/>
            <a:ext cx="9144000" cy="4797425"/>
          </a:xfrm>
          <a:prstGeom prst="rect">
            <a:avLst/>
          </a:prstGeom>
          <a:noFill/>
          <a:ln w="9525">
            <a:noFill/>
            <a:miter lim="800000"/>
            <a:headEnd/>
            <a:tailEnd/>
          </a:ln>
        </p:spPr>
      </p:pic>
      <p:cxnSp>
        <p:nvCxnSpPr>
          <p:cNvPr id="10" name="9 Düz Ok Bağlayıcısı"/>
          <p:cNvCxnSpPr/>
          <p:nvPr/>
        </p:nvCxnSpPr>
        <p:spPr>
          <a:xfrm flipH="1">
            <a:off x="1187450" y="1989138"/>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3635375" y="692150"/>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2627313" y="11255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 name="17 Düz Ok Bağlayıcısı"/>
          <p:cNvCxnSpPr/>
          <p:nvPr/>
        </p:nvCxnSpPr>
        <p:spPr>
          <a:xfrm flipV="1">
            <a:off x="4859338" y="16287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00358" name="11 Metin kutusu"/>
          <p:cNvSpPr txBox="1">
            <a:spLocks noChangeArrowheads="1"/>
          </p:cNvSpPr>
          <p:nvPr/>
        </p:nvSpPr>
        <p:spPr bwMode="auto">
          <a:xfrm>
            <a:off x="1476375" y="17732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00359" name="11 Metin kutusu"/>
          <p:cNvSpPr txBox="1">
            <a:spLocks noChangeArrowheads="1"/>
          </p:cNvSpPr>
          <p:nvPr/>
        </p:nvSpPr>
        <p:spPr bwMode="auto">
          <a:xfrm>
            <a:off x="3924300" y="47625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00360" name="11 Metin kutusu"/>
          <p:cNvSpPr txBox="1">
            <a:spLocks noChangeArrowheads="1"/>
          </p:cNvSpPr>
          <p:nvPr/>
        </p:nvSpPr>
        <p:spPr bwMode="auto">
          <a:xfrm>
            <a:off x="4787900" y="19161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
        <p:nvSpPr>
          <p:cNvPr id="100361" name="11 Metin kutusu"/>
          <p:cNvSpPr txBox="1">
            <a:spLocks noChangeArrowheads="1"/>
          </p:cNvSpPr>
          <p:nvPr/>
        </p:nvSpPr>
        <p:spPr bwMode="auto">
          <a:xfrm>
            <a:off x="2411413" y="15573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4</a:t>
            </a:r>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DEVİR ALMA 2"/>
          <p:cNvPicPr>
            <a:picLocks noChangeAspect="1" noChangeArrowheads="1"/>
          </p:cNvPicPr>
          <p:nvPr/>
        </p:nvPicPr>
        <p:blipFill>
          <a:blip r:embed="rId2" cstate="print"/>
          <a:srcRect/>
          <a:stretch>
            <a:fillRect/>
          </a:stretch>
        </p:blipFill>
        <p:spPr bwMode="auto">
          <a:xfrm>
            <a:off x="0" y="0"/>
            <a:ext cx="9144000" cy="4724400"/>
          </a:xfrm>
          <a:prstGeom prst="rect">
            <a:avLst/>
          </a:prstGeom>
          <a:noFill/>
          <a:ln w="9525">
            <a:noFill/>
            <a:miter lim="800000"/>
            <a:headEnd/>
            <a:tailEnd/>
          </a:ln>
        </p:spPr>
      </p:pic>
      <p:cxnSp>
        <p:nvCxnSpPr>
          <p:cNvPr id="18" name="17 Düz Ok Bağlayıcısı"/>
          <p:cNvCxnSpPr/>
          <p:nvPr/>
        </p:nvCxnSpPr>
        <p:spPr>
          <a:xfrm flipV="1">
            <a:off x="2411413" y="36449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9 Düz Ok Bağlayıcısı"/>
          <p:cNvCxnSpPr/>
          <p:nvPr/>
        </p:nvCxnSpPr>
        <p:spPr>
          <a:xfrm flipH="1">
            <a:off x="5292725" y="2997200"/>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01380" name="11 Metin kutusu"/>
          <p:cNvSpPr txBox="1">
            <a:spLocks noChangeArrowheads="1"/>
          </p:cNvSpPr>
          <p:nvPr/>
        </p:nvSpPr>
        <p:spPr bwMode="auto">
          <a:xfrm>
            <a:off x="2268538" y="40052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01381" name="11 Metin kutusu"/>
          <p:cNvSpPr txBox="1">
            <a:spLocks noChangeArrowheads="1"/>
          </p:cNvSpPr>
          <p:nvPr/>
        </p:nvSpPr>
        <p:spPr bwMode="auto">
          <a:xfrm>
            <a:off x="5580063" y="27813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DEVİR ALMA 3"/>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0" name="9 Düz Ok Bağlayıcısı"/>
          <p:cNvCxnSpPr/>
          <p:nvPr/>
        </p:nvCxnSpPr>
        <p:spPr>
          <a:xfrm flipH="1">
            <a:off x="7956550" y="2492375"/>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02404" name="11 Metin kutusu"/>
          <p:cNvSpPr txBox="1">
            <a:spLocks noChangeArrowheads="1"/>
          </p:cNvSpPr>
          <p:nvPr/>
        </p:nvSpPr>
        <p:spPr bwMode="auto">
          <a:xfrm>
            <a:off x="8316913" y="22764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cxnSp>
        <p:nvCxnSpPr>
          <p:cNvPr id="18" name="17 Düz Ok Bağlayıcısı"/>
          <p:cNvCxnSpPr/>
          <p:nvPr/>
        </p:nvCxnSpPr>
        <p:spPr>
          <a:xfrm flipV="1">
            <a:off x="7308850" y="28527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02407" name="11 Metin kutusu"/>
          <p:cNvSpPr txBox="1">
            <a:spLocks noChangeArrowheads="1"/>
          </p:cNvSpPr>
          <p:nvPr/>
        </p:nvSpPr>
        <p:spPr bwMode="auto">
          <a:xfrm>
            <a:off x="7164388" y="31416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DEVİR ALMA 4"/>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8" name="17 Düz Ok Bağlayıcısı"/>
          <p:cNvCxnSpPr/>
          <p:nvPr/>
        </p:nvCxnSpPr>
        <p:spPr>
          <a:xfrm flipV="1">
            <a:off x="4787900" y="32845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DEVİR ALMA 5"/>
          <p:cNvPicPr>
            <a:picLocks noChangeAspect="1" noChangeArrowheads="1"/>
          </p:cNvPicPr>
          <p:nvPr/>
        </p:nvPicPr>
        <p:blipFill>
          <a:blip r:embed="rId2" cstate="print"/>
          <a:srcRect/>
          <a:stretch>
            <a:fillRect/>
          </a:stretch>
        </p:blipFill>
        <p:spPr bwMode="auto">
          <a:xfrm>
            <a:off x="0" y="0"/>
            <a:ext cx="9144000" cy="5445125"/>
          </a:xfrm>
          <a:prstGeom prst="rect">
            <a:avLst/>
          </a:prstGeom>
          <a:noFill/>
          <a:ln w="9525">
            <a:noFill/>
            <a:miter lim="800000"/>
            <a:headEnd/>
            <a:tailEnd/>
          </a:ln>
        </p:spPr>
      </p:pic>
      <p:cxnSp>
        <p:nvCxnSpPr>
          <p:cNvPr id="18" name="17 Düz Ok Bağlayıcısı"/>
          <p:cNvCxnSpPr/>
          <p:nvPr/>
        </p:nvCxnSpPr>
        <p:spPr>
          <a:xfrm flipV="1">
            <a:off x="3995738" y="30686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DEVİR ALMA 6"/>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0" name="9 Düz Ok Bağlayıcısı"/>
          <p:cNvCxnSpPr/>
          <p:nvPr/>
        </p:nvCxnSpPr>
        <p:spPr>
          <a:xfrm flipH="1">
            <a:off x="7380288" y="18446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a:off x="4427538" y="69215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4500563" y="43656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05478" name="11 Metin kutusu"/>
          <p:cNvSpPr txBox="1">
            <a:spLocks noChangeArrowheads="1"/>
          </p:cNvSpPr>
          <p:nvPr/>
        </p:nvSpPr>
        <p:spPr bwMode="auto">
          <a:xfrm>
            <a:off x="4284663" y="3333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05479" name="11 Metin kutusu"/>
          <p:cNvSpPr txBox="1">
            <a:spLocks noChangeArrowheads="1"/>
          </p:cNvSpPr>
          <p:nvPr/>
        </p:nvSpPr>
        <p:spPr bwMode="auto">
          <a:xfrm>
            <a:off x="4356100" y="46529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
        <p:nvSpPr>
          <p:cNvPr id="105480" name="11 Metin kutusu"/>
          <p:cNvSpPr txBox="1">
            <a:spLocks noChangeArrowheads="1"/>
          </p:cNvSpPr>
          <p:nvPr/>
        </p:nvSpPr>
        <p:spPr bwMode="auto">
          <a:xfrm>
            <a:off x="7740650" y="17002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DEVİR ALMA 7"/>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48</a:t>
            </a:fld>
            <a:endParaRPr lang="tr-TR"/>
          </a:p>
        </p:txBody>
      </p:sp>
      <p:pic>
        <p:nvPicPr>
          <p:cNvPr id="2050" name="Picture 2" descr="C:\Users\Bayram KESER\Desktop\kuşadasışınırseminer2014\kuşadasıseminerörnekler\mebbisüzeridndeviryapmış.png"/>
          <p:cNvPicPr>
            <a:picLocks noChangeAspect="1" noChangeArrowheads="1"/>
          </p:cNvPicPr>
          <p:nvPr/>
        </p:nvPicPr>
        <p:blipFill>
          <a:blip r:embed="rId2" cstate="print"/>
          <a:srcRect/>
          <a:stretch>
            <a:fillRect/>
          </a:stretch>
        </p:blipFill>
        <p:spPr bwMode="auto">
          <a:xfrm>
            <a:off x="-2286000" y="-857250"/>
            <a:ext cx="13716000" cy="85725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549275"/>
            <a:ext cx="8229600" cy="6088063"/>
          </a:xfrm>
        </p:spPr>
        <p:txBody>
          <a:bodyPr>
            <a:normAutofit/>
          </a:bodyPr>
          <a:lstStyle/>
          <a:p>
            <a:pPr fontAlgn="auto">
              <a:spcAft>
                <a:spcPts val="0"/>
              </a:spcAft>
              <a:defRPr/>
            </a:pPr>
            <a:r>
              <a:rPr lang="tr-TR" sz="4000" dirty="0" smtClean="0">
                <a:solidFill>
                  <a:schemeClr val="tx1"/>
                </a:solidFill>
              </a:rPr>
              <a:t>Teşekkür ederim…..</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Bayram KESER</a:t>
            </a:r>
            <a:br>
              <a:rPr lang="tr-TR" sz="4000" dirty="0" smtClean="0">
                <a:solidFill>
                  <a:schemeClr val="tx1"/>
                </a:solidFill>
              </a:rPr>
            </a:br>
            <a:r>
              <a:rPr lang="tr-TR" sz="4000" dirty="0" smtClean="0">
                <a:solidFill>
                  <a:schemeClr val="tx1"/>
                </a:solidFill>
              </a:rPr>
              <a:t>Mali Hizmetler Uzmanı</a:t>
            </a:r>
            <a:br>
              <a:rPr lang="tr-TR" sz="4000" dirty="0" smtClean="0">
                <a:solidFill>
                  <a:schemeClr val="tx1"/>
                </a:solidFill>
              </a:rPr>
            </a:br>
            <a:endParaRPr lang="tr-TR" sz="4000" dirty="0">
              <a:solidFill>
                <a:schemeClr val="tx1"/>
              </a:solidFill>
            </a:endParaRPr>
          </a:p>
        </p:txBody>
      </p:sp>
      <p:sp>
        <p:nvSpPr>
          <p:cNvPr id="43011"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A227D6F0-BA67-48CD-AB01-22D0ECC7B223}" type="slidenum">
              <a:rPr lang="tr-TR" sz="1200"/>
              <a:pPr eaLnBrk="1" hangingPunct="1"/>
              <a:t>49</a:t>
            </a:fld>
            <a:endParaRPr lang="tr-TR" sz="1200"/>
          </a:p>
        </p:txBody>
      </p:sp>
    </p:spTree>
    <p:extLst>
      <p:ext uri="{BB962C8B-B14F-4D97-AF65-F5344CB8AC3E}">
        <p14:creationId xmlns="" xmlns:p14="http://schemas.microsoft.com/office/powerpoint/2010/main" val="227824950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5729288"/>
          </a:xfrm>
        </p:spPr>
        <p:txBody>
          <a:bodyPr>
            <a:normAutofit/>
          </a:bodyPr>
          <a:lstStyle/>
          <a:p>
            <a:pPr fontAlgn="auto">
              <a:spcAft>
                <a:spcPts val="0"/>
              </a:spcAft>
              <a:defRPr/>
            </a:pPr>
            <a:r>
              <a:rPr lang="tr-TR" sz="2400" dirty="0" smtClean="0">
                <a:solidFill>
                  <a:schemeClr val="tx1"/>
                </a:solidFill>
              </a:rPr>
              <a:t>Bunun için öncelikle; </a:t>
            </a:r>
            <a:br>
              <a:rPr lang="tr-TR" sz="2400" dirty="0" smtClean="0">
                <a:solidFill>
                  <a:schemeClr val="tx1"/>
                </a:solidFill>
              </a:rPr>
            </a:br>
            <a:r>
              <a:rPr lang="tr-TR" sz="2400" dirty="0" smtClean="0">
                <a:solidFill>
                  <a:schemeClr val="tx1"/>
                </a:solidFill>
              </a:rPr>
              <a:t>1.1. Bakanlığınız teşkilat yapısındaki değişikliğe ve değişen kurumsal kodlara göre, halen kullanılmakta olan taşınır kayıt ve yönetim sisteminde 13.01.00.06, 13.01.00.09, 13.01.00.13, 13.01.00.14, 13.01.00.15, 13.01.00.17, 13.01.00.18, 13.01.30.62, 13.01.34.62, 13.01.35.62, 13.01.45.00 ve 13.01.45.62 (Burada yer almamakla birlikte kaldırılmış veya kodu değişmiş birimler adına kayıtlı olanlar da dahil olmak üzere) kurumsal kodlarda tanımlanan merkez ve taşra birimleri adına kayıtlı taşınırların, son düzenlemeye göre belirlenen harcama birim kodlarına envanter ve muhasebe kayıtlarında devredilmesi ve bu işlemlerin en geç 31/12/2012 tarihine kadar tamamlanması istenilmişti. </a:t>
            </a:r>
            <a:endParaRPr lang="tr-TR" sz="2400" dirty="0">
              <a:solidFill>
                <a:schemeClr val="tx1"/>
              </a:solidFill>
            </a:endParaRPr>
          </a:p>
        </p:txBody>
      </p:sp>
      <p:sp>
        <p:nvSpPr>
          <p:cNvPr id="16387"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CD597B6-7F9A-4DF4-B6A1-AB8F8A3426B3}" type="slidenum">
              <a:rPr lang="tr-TR" sz="1200">
                <a:solidFill>
                  <a:schemeClr val="tx2"/>
                </a:solidFill>
              </a:rPr>
              <a:pPr eaLnBrk="1" hangingPunct="1"/>
              <a:t>5</a:t>
            </a:fld>
            <a:endParaRPr lang="tr-TR" sz="1200">
              <a:solidFill>
                <a:schemeClr val="tx2"/>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5729288"/>
          </a:xfrm>
        </p:spPr>
        <p:txBody>
          <a:bodyPr/>
          <a:lstStyle/>
          <a:p>
            <a:pPr fontAlgn="auto">
              <a:spcAft>
                <a:spcPts val="0"/>
              </a:spcAft>
              <a:defRPr/>
            </a:pPr>
            <a:r>
              <a:rPr lang="tr-TR" sz="2800" dirty="0" smtClean="0">
                <a:solidFill>
                  <a:schemeClr val="tx1"/>
                </a:solidFill>
              </a:rPr>
              <a:t>4+4+4 veya ortaöğretimin yeniden yapılandırılma kapsamında birleştirilmek suretiyle yeni bir yapıya kavuşturulup adı ve kodu değiştirilmiş olan okullarla ilgili olarak; eski kurumsal kodlarında bulunan taşınırların tanımlanan yeni kodlara aktarılması; </a:t>
            </a:r>
            <a:br>
              <a:rPr lang="tr-TR" sz="2800" dirty="0" smtClean="0">
                <a:solidFill>
                  <a:schemeClr val="tx1"/>
                </a:solidFill>
              </a:rPr>
            </a:br>
            <a:r>
              <a:rPr lang="tr-TR" sz="2800" dirty="0" smtClean="0">
                <a:solidFill>
                  <a:schemeClr val="tx1"/>
                </a:solidFill>
              </a:rPr>
              <a:t>bu okulların say2000i deki kodu da değişmiş ise, aktarmaya ilişkin taşınır işlem fişlerinin birer örneği muhasebe birimine gönderilmek suretiyle aynı aktarma işleminin muhasebe kayıtlarında da yapılmasının sağlanması gerekmektedir. </a:t>
            </a:r>
            <a:endParaRPr lang="tr-TR" sz="2800" dirty="0">
              <a:solidFill>
                <a:schemeClr val="tx1"/>
              </a:solidFill>
            </a:endParaRPr>
          </a:p>
        </p:txBody>
      </p:sp>
      <p:sp>
        <p:nvSpPr>
          <p:cNvPr id="17411"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A5D955FE-8E73-4633-BFB7-4EC97AB2A652}" type="slidenum">
              <a:rPr lang="tr-TR" sz="1200">
                <a:solidFill>
                  <a:schemeClr val="tx2"/>
                </a:solidFill>
              </a:rPr>
              <a:pPr eaLnBrk="1" hangingPunct="1"/>
              <a:t>6</a:t>
            </a:fld>
            <a:endParaRPr lang="tr-TR" sz="1200">
              <a:solidFill>
                <a:schemeClr val="tx2"/>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5729288"/>
          </a:xfrm>
        </p:spPr>
        <p:txBody>
          <a:bodyPr/>
          <a:lstStyle/>
          <a:p>
            <a:pPr fontAlgn="auto">
              <a:spcAft>
                <a:spcPts val="0"/>
              </a:spcAft>
              <a:defRPr/>
            </a:pPr>
            <a:r>
              <a:rPr lang="tr-TR" sz="2400" u="sng" dirty="0" smtClean="0">
                <a:solidFill>
                  <a:schemeClr val="tx1"/>
                </a:solidFill>
              </a:rPr>
              <a:t>Ödeme Emri Belgesi düzenleme ve muhasebeleştirme işlemleri Harcama Yönetim Sisteminden (HYS), mal alımlarına ilişkin ödenek kontrolleri de yapılmak suretiyle sonuçlandırıldığından</a:t>
            </a:r>
            <a:r>
              <a:rPr lang="tr-TR" sz="2400" dirty="0" smtClean="0">
                <a:solidFill>
                  <a:schemeClr val="tx1"/>
                </a:solidFill>
              </a:rPr>
              <a:t>, gerek kullanılan taşınır yönetim sisteminde gerekse say2000i sisteminde yukarıda belirtilen kod düzeltme ve kayıt aktarma işlemleri yapılmadığı sürece </a:t>
            </a:r>
            <a:r>
              <a:rPr lang="tr-TR" sz="2400" dirty="0" err="1" smtClean="0">
                <a:solidFill>
                  <a:schemeClr val="tx1"/>
                </a:solidFill>
              </a:rPr>
              <a:t>HYS’de</a:t>
            </a:r>
            <a:r>
              <a:rPr lang="tr-TR" sz="2400" dirty="0" smtClean="0">
                <a:solidFill>
                  <a:schemeClr val="tx1"/>
                </a:solidFill>
              </a:rPr>
              <a:t> işlem yapılamayacaktır. </a:t>
            </a:r>
            <a:br>
              <a:rPr lang="tr-TR" sz="2400" dirty="0" smtClean="0">
                <a:solidFill>
                  <a:schemeClr val="tx1"/>
                </a:solidFill>
              </a:rPr>
            </a:br>
            <a:r>
              <a:rPr lang="tr-TR" sz="2400" dirty="0" smtClean="0">
                <a:solidFill>
                  <a:schemeClr val="tx1"/>
                </a:solidFill>
              </a:rPr>
              <a:t/>
            </a:r>
            <a:br>
              <a:rPr lang="tr-TR" sz="2400" dirty="0" smtClean="0">
                <a:solidFill>
                  <a:schemeClr val="tx1"/>
                </a:solidFill>
              </a:rPr>
            </a:br>
            <a:r>
              <a:rPr lang="tr-TR" sz="2400" dirty="0" smtClean="0">
                <a:solidFill>
                  <a:schemeClr val="tx1"/>
                </a:solidFill>
              </a:rPr>
              <a:t>Örneğin; say2000i de mal ve hizmet alımlarına ilişkin ödenek gönderilen birim kodu 13 1 0 4 801 olan bir harcama birimi taşınır kayıtlarını 13 1 0 4 801 koduyla yapmak zorunda olup, bu harcama birimi taşınır  kayıtlarının tutulduğu 13 1 32 62 801  koduyla taşınır işlemi yapması halinde </a:t>
            </a:r>
            <a:r>
              <a:rPr lang="tr-TR" sz="2400" dirty="0" err="1" smtClean="0">
                <a:solidFill>
                  <a:schemeClr val="tx1"/>
                </a:solidFill>
              </a:rPr>
              <a:t>HYS’de</a:t>
            </a:r>
            <a:r>
              <a:rPr lang="tr-TR" sz="2400" dirty="0" smtClean="0">
                <a:solidFill>
                  <a:schemeClr val="tx1"/>
                </a:solidFill>
              </a:rPr>
              <a:t> işlem sonuçlandırılamayacak ve </a:t>
            </a:r>
            <a:r>
              <a:rPr lang="tr-TR" sz="2400" dirty="0" err="1" smtClean="0">
                <a:solidFill>
                  <a:schemeClr val="tx1"/>
                </a:solidFill>
              </a:rPr>
              <a:t>tkys</a:t>
            </a:r>
            <a:r>
              <a:rPr lang="tr-TR" sz="2400" dirty="0" smtClean="0">
                <a:solidFill>
                  <a:schemeClr val="tx1"/>
                </a:solidFill>
              </a:rPr>
              <a:t> ile say2000 kayıtları arasında uyumsuzluk olacaktır. </a:t>
            </a:r>
            <a:br>
              <a:rPr lang="tr-TR" sz="2400" dirty="0" smtClean="0">
                <a:solidFill>
                  <a:schemeClr val="tx1"/>
                </a:solidFill>
              </a:rPr>
            </a:br>
            <a:r>
              <a:rPr lang="tr-TR" sz="2400" dirty="0" smtClean="0">
                <a:solidFill>
                  <a:schemeClr val="tx1"/>
                </a:solidFill>
              </a:rPr>
              <a:t> </a:t>
            </a:r>
            <a:endParaRPr lang="tr-TR" sz="2400" dirty="0">
              <a:solidFill>
                <a:schemeClr val="tx1"/>
              </a:solidFill>
            </a:endParaRPr>
          </a:p>
        </p:txBody>
      </p:sp>
      <p:sp>
        <p:nvSpPr>
          <p:cNvPr id="19459"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2002339D-4826-42F8-B982-9A4DB4CB7DC4}" type="slidenum">
              <a:rPr lang="tr-TR" sz="1200">
                <a:solidFill>
                  <a:schemeClr val="tx2"/>
                </a:solidFill>
              </a:rPr>
              <a:pPr eaLnBrk="1" hangingPunct="1"/>
              <a:t>7</a:t>
            </a:fld>
            <a:endParaRPr lang="tr-TR" sz="1200">
              <a:solidFill>
                <a:schemeClr val="tx2"/>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5729288"/>
          </a:xfrm>
        </p:spPr>
        <p:txBody>
          <a:bodyPr/>
          <a:lstStyle/>
          <a:p>
            <a:pPr fontAlgn="auto">
              <a:spcAft>
                <a:spcPts val="0"/>
              </a:spcAft>
              <a:defRPr/>
            </a:pPr>
            <a:r>
              <a:rPr lang="tr-TR" sz="2400" dirty="0" smtClean="0">
                <a:solidFill>
                  <a:schemeClr val="tx1"/>
                </a:solidFill>
              </a:rPr>
              <a:t>Taşınır Kayıt ve Yönetim Sistemine sağlıklı bir geçiş ve işlemlerin sorunsuz yürütülmesi bakımından; yukarıda belirtilen açıklamalara göre işlemlerin mutlaka süresinde sonuçlandırılması, kaldırılan, adı ve kodu değişen harcama birimi veya okullara ait eski kodlarda hiçbir taşınırın bırakılmaması, envanter ve muhasebe kayıtlarında yeni kodlarına aktarma (devir) işleminin yapılması gerekmektedir.</a:t>
            </a:r>
            <a:br>
              <a:rPr lang="tr-TR" sz="2400" dirty="0" smtClean="0">
                <a:solidFill>
                  <a:schemeClr val="tx1"/>
                </a:solidFill>
              </a:rPr>
            </a:br>
            <a:r>
              <a:rPr lang="tr-TR" sz="2400" dirty="0" smtClean="0">
                <a:solidFill>
                  <a:schemeClr val="tx1"/>
                </a:solidFill>
              </a:rPr>
              <a:t>. </a:t>
            </a:r>
            <a:endParaRPr lang="tr-TR" sz="2400" dirty="0">
              <a:solidFill>
                <a:schemeClr val="tx1"/>
              </a:solidFill>
            </a:endParaRPr>
          </a:p>
        </p:txBody>
      </p:sp>
      <p:sp>
        <p:nvSpPr>
          <p:cNvPr id="20483"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46E7687-4D94-4F8B-A5A7-13198CDB0792}" type="slidenum">
              <a:rPr lang="tr-TR" sz="1200">
                <a:solidFill>
                  <a:schemeClr val="tx2"/>
                </a:solidFill>
              </a:rPr>
              <a:pPr eaLnBrk="1" hangingPunct="1"/>
              <a:t>8</a:t>
            </a:fld>
            <a:endParaRPr lang="tr-TR" sz="1200">
              <a:solidFill>
                <a:schemeClr val="tx2"/>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5729288"/>
          </a:xfrm>
        </p:spPr>
        <p:txBody>
          <a:bodyPr/>
          <a:lstStyle/>
          <a:p>
            <a:pPr fontAlgn="auto">
              <a:spcAft>
                <a:spcPts val="0"/>
              </a:spcAft>
              <a:defRPr/>
            </a:pPr>
            <a:r>
              <a:rPr lang="tr-TR" sz="2400" u="sng" dirty="0" smtClean="0">
                <a:solidFill>
                  <a:schemeClr val="tx1"/>
                </a:solidFill>
              </a:rPr>
              <a:t>Harcama birimi olmamakla birlikte</a:t>
            </a:r>
            <a:r>
              <a:rPr lang="tr-TR" sz="2400" dirty="0" smtClean="0">
                <a:solidFill>
                  <a:schemeClr val="tx1"/>
                </a:solidFill>
              </a:rPr>
              <a:t> say2000i sisteminde ayrı bir harcama birimi gibi tanımlanmış bulunan ilçe milli eğitim müdürlüğüne bağlı 13.01.31.62.301, 13.01.31.62.304, 13.01.31.62.320 gibi kodlarla tanımlı ilköğretim okulları, bağlı oldukları ilçe milli eğitim müdürlüğünün birer ambarı olsalar da ayrı işlem yapacaklarından bu okulların her birinde taşınır kayıt ve kontrol yetkilisi yetkilendirilecektir.</a:t>
            </a:r>
            <a:endParaRPr lang="tr-TR" sz="2400" dirty="0">
              <a:solidFill>
                <a:schemeClr val="tx1"/>
              </a:solidFill>
            </a:endParaRPr>
          </a:p>
        </p:txBody>
      </p:sp>
      <p:sp>
        <p:nvSpPr>
          <p:cNvPr id="22531" name="4 Slayt Numarası Yer Tutucusu"/>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B1E913B5-70BE-48AA-8834-FEDC21C930A9}" type="slidenum">
              <a:rPr lang="tr-TR" sz="1200">
                <a:solidFill>
                  <a:schemeClr val="tx2"/>
                </a:solidFill>
              </a:rPr>
              <a:pPr eaLnBrk="1" hangingPunct="1"/>
              <a:t>9</a:t>
            </a:fld>
            <a:endParaRPr lang="tr-TR" sz="1200">
              <a:solidFill>
                <a:schemeClr val="tx2"/>
              </a:solidFill>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5290</TotalTime>
  <Words>373</Words>
  <Application>Microsoft Office PowerPoint</Application>
  <PresentationFormat>Ekran Gösterisi (4:3)</PresentationFormat>
  <Paragraphs>105</Paragraphs>
  <Slides>49</Slides>
  <Notes>0</Notes>
  <HiddenSlides>0</HiddenSlides>
  <MMClips>0</MMClips>
  <ScaleCrop>false</ScaleCrop>
  <HeadingPairs>
    <vt:vector size="4" baseType="variant">
      <vt:variant>
        <vt:lpstr>Tema</vt:lpstr>
      </vt:variant>
      <vt:variant>
        <vt:i4>4</vt:i4>
      </vt:variant>
      <vt:variant>
        <vt:lpstr>Slayt Başlıkları</vt:lpstr>
      </vt:variant>
      <vt:variant>
        <vt:i4>49</vt:i4>
      </vt:variant>
    </vt:vector>
  </HeadingPairs>
  <TitlesOfParts>
    <vt:vector size="53" baseType="lpstr">
      <vt:lpstr>Akış</vt:lpstr>
      <vt:lpstr>1_Akış</vt:lpstr>
      <vt:lpstr>2_Akış</vt:lpstr>
      <vt:lpstr>3_Akış</vt:lpstr>
      <vt:lpstr>Taşınır Mal Yönetmeliği ve  TAŞINIR KAYIT VE YÖNETİM SİSTEMİ Semineri   Bayram KESER Mali Hizmetler Uzmanı </vt:lpstr>
      <vt:lpstr>Seminer Sunum PLANI  1. Strateji Geliştirme Başkanlığı nın görevi ve yetkileri nelerdir? 2. Taşınır kesin hesabı nasıl çıkarılıyor? 3. Kurum tanımlama işlemleri (Bölünen/birleşen okullar) 4. Harcama yetkilileri/Tkkylerin sorumlulukları, 5. Tüketime verme işlemleri ve istek birim yetkilileri, 6. Zimmet işlemleri ve sorumluluk, 7. Öğretmenevleri, 8. FATİH projesi, 9. Hata Düzeltme İşlemleri 10. Hurda İşlemleri 11. Sıkça sorulan sorular </vt:lpstr>
      <vt:lpstr>Slayt 3</vt:lpstr>
      <vt:lpstr>Slayt 4</vt:lpstr>
      <vt:lpstr>Bunun için öncelikle;  1.1. Bakanlığınız teşkilat yapısındaki değişikliğe ve değişen kurumsal kodlara göre, halen kullanılmakta olan taşınır kayıt ve yönetim sisteminde 13.01.00.06, 13.01.00.09, 13.01.00.13, 13.01.00.14, 13.01.00.15, 13.01.00.17, 13.01.00.18, 13.01.30.62, 13.01.34.62, 13.01.35.62, 13.01.45.00 ve 13.01.45.62 (Burada yer almamakla birlikte kaldırılmış veya kodu değişmiş birimler adına kayıtlı olanlar da dahil olmak üzere) kurumsal kodlarda tanımlanan merkez ve taşra birimleri adına kayıtlı taşınırların, son düzenlemeye göre belirlenen harcama birim kodlarına envanter ve muhasebe kayıtlarında devredilmesi ve bu işlemlerin en geç 31/12/2012 tarihine kadar tamamlanması istenilmişti. </vt:lpstr>
      <vt:lpstr>4+4+4 veya ortaöğretimin yeniden yapılandırılma kapsamında birleştirilmek suretiyle yeni bir yapıya kavuşturulup adı ve kodu değiştirilmiş olan okullarla ilgili olarak; eski kurumsal kodlarında bulunan taşınırların tanımlanan yeni kodlara aktarılması;  bu okulların say2000i deki kodu da değişmiş ise, aktarmaya ilişkin taşınır işlem fişlerinin birer örneği muhasebe birimine gönderilmek suretiyle aynı aktarma işleminin muhasebe kayıtlarında da yapılmasının sağlanması gerekmektedir. </vt:lpstr>
      <vt:lpstr>Ödeme Emri Belgesi düzenleme ve muhasebeleştirme işlemleri Harcama Yönetim Sisteminden (HYS), mal alımlarına ilişkin ödenek kontrolleri de yapılmak suretiyle sonuçlandırıldığından, gerek kullanılan taşınır yönetim sisteminde gerekse say2000i sisteminde yukarıda belirtilen kod düzeltme ve kayıt aktarma işlemleri yapılmadığı sürece HYS’de işlem yapılamayacaktır.   Örneğin; say2000i de mal ve hizmet alımlarına ilişkin ödenek gönderilen birim kodu 13 1 0 4 801 olan bir harcama birimi taşınır kayıtlarını 13 1 0 4 801 koduyla yapmak zorunda olup, bu harcama birimi taşınır  kayıtlarının tutulduğu 13 1 32 62 801  koduyla taşınır işlemi yapması halinde HYS’de işlem sonuçlandırılamayacak ve tkys ile say2000 kayıtları arasında uyumsuzluk olacaktır.   </vt:lpstr>
      <vt:lpstr>Taşınır Kayıt ve Yönetim Sistemine sağlıklı bir geçiş ve işlemlerin sorunsuz yürütülmesi bakımından; yukarıda belirtilen açıklamalara göre işlemlerin mutlaka süresinde sonuçlandırılması, kaldırılan, adı ve kodu değişen harcama birimi veya okullara ait eski kodlarda hiçbir taşınırın bırakılmaması, envanter ve muhasebe kayıtlarında yeni kodlarına aktarma (devir) işleminin yapılması gerekmektedir. . </vt:lpstr>
      <vt:lpstr>Harcama birimi olmamakla birlikte say2000i sisteminde ayrı bir harcama birimi gibi tanımlanmış bulunan ilçe milli eğitim müdürlüğüne bağlı 13.01.31.62.301, 13.01.31.62.304, 13.01.31.62.320 gibi kodlarla tanımlı ilköğretim okulları, bağlı oldukları ilçe milli eğitim müdürlüğünün birer ambarı olsalar da ayrı işlem yapacaklarından bu okulların her birinde taşınır kayıt ve kontrol yetkilisi yetkilendirilecektir.</vt:lpstr>
      <vt:lpstr>2. Harcama birimleri adına işlem yapacak “Taşınır Kayıt ve Kontrol Yetkilileri” ile idarede kullanılan ürünlerin tanımlanmasında standart sağlamakla yükümlü “SGB Taşınır Kullanıcısı” rolünü üstlenecek görevliler, ilgili harcama birimi tarafından muhasebe hizmeti alınan muhasebe birimine, kullanıcıların adı, soyadı, unvanı, T.C. kimlik numarası ve elektronik posta adresleri belirtilerek resmi yazıyla bildirilecek ve bu kişilerin “Yetkilendirme İşlemlerine İlişkin Usul ve Esaslar” çerçevesinde Taşınır Kayıt ve Yönetim Sistemi (TKYS) modülünde tanımlanarak yetkilendirilmeleri sağlanacaktır.</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MİLLİ EĞİTİM BAKANLIĞINA BAĞLI KURUMLAR ARASINDAKİ DEVİR İŞLEMLERİ</vt:lpstr>
      <vt:lpstr>DEVRETME İŞLEMİ</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Teşekkür ederim…..     Bayram KESER Mali Hizmetler Uzmanı </vt:lpstr>
    </vt:vector>
  </TitlesOfParts>
  <Company>Maliye Bakanlığı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ssahin6</dc:creator>
  <cp:lastModifiedBy>Bayram KESER</cp:lastModifiedBy>
  <cp:revision>852</cp:revision>
  <dcterms:created xsi:type="dcterms:W3CDTF">2006-12-23T12:28:52Z</dcterms:created>
  <dcterms:modified xsi:type="dcterms:W3CDTF">2014-08-27T14:52:43Z</dcterms:modified>
</cp:coreProperties>
</file>