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1" r:id="rId1"/>
    <p:sldMasterId id="2147484513" r:id="rId2"/>
    <p:sldMasterId id="2147484525" r:id="rId3"/>
    <p:sldMasterId id="2147484537" r:id="rId4"/>
  </p:sldMasterIdLst>
  <p:notesMasterIdLst>
    <p:notesMasterId r:id="rId42"/>
  </p:notesMasterIdLst>
  <p:handoutMasterIdLst>
    <p:handoutMasterId r:id="rId43"/>
  </p:handoutMasterIdLst>
  <p:sldIdLst>
    <p:sldId id="906" r:id="rId5"/>
    <p:sldId id="972" r:id="rId6"/>
    <p:sldId id="947" r:id="rId7"/>
    <p:sldId id="960" r:id="rId8"/>
    <p:sldId id="978" r:id="rId9"/>
    <p:sldId id="979" r:id="rId10"/>
    <p:sldId id="980" r:id="rId11"/>
    <p:sldId id="981" r:id="rId12"/>
    <p:sldId id="982" r:id="rId13"/>
    <p:sldId id="985" r:id="rId14"/>
    <p:sldId id="984" r:id="rId15"/>
    <p:sldId id="974" r:id="rId16"/>
    <p:sldId id="976" r:id="rId17"/>
    <p:sldId id="963" r:id="rId18"/>
    <p:sldId id="973" r:id="rId19"/>
    <p:sldId id="986" r:id="rId20"/>
    <p:sldId id="987" r:id="rId21"/>
    <p:sldId id="961" r:id="rId22"/>
    <p:sldId id="949" r:id="rId23"/>
    <p:sldId id="956" r:id="rId24"/>
    <p:sldId id="959" r:id="rId25"/>
    <p:sldId id="955" r:id="rId26"/>
    <p:sldId id="958" r:id="rId27"/>
    <p:sldId id="954" r:id="rId28"/>
    <p:sldId id="953" r:id="rId29"/>
    <p:sldId id="952" r:id="rId30"/>
    <p:sldId id="951" r:id="rId31"/>
    <p:sldId id="966" r:id="rId32"/>
    <p:sldId id="967" r:id="rId33"/>
    <p:sldId id="968" r:id="rId34"/>
    <p:sldId id="969" r:id="rId35"/>
    <p:sldId id="970" r:id="rId36"/>
    <p:sldId id="971" r:id="rId37"/>
    <p:sldId id="950" r:id="rId38"/>
    <p:sldId id="948" r:id="rId39"/>
    <p:sldId id="988" r:id="rId40"/>
    <p:sldId id="946" r:id="rId41"/>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FF9900"/>
    <a:srgbClr val="000000"/>
    <a:srgbClr val="3366FF"/>
    <a:srgbClr val="808080"/>
    <a:srgbClr val="663300"/>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7" autoAdjust="0"/>
    <p:restoredTop sz="94728" autoAdjust="0"/>
  </p:normalViewPr>
  <p:slideViewPr>
    <p:cSldViewPr>
      <p:cViewPr>
        <p:scale>
          <a:sx n="66" d="100"/>
          <a:sy n="66" d="100"/>
        </p:scale>
        <p:origin x="-1614" y="-654"/>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202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202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202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D2D8275-1A72-45DE-9092-FA3636C4E33D}" type="slidenum">
              <a:rPr lang="tr-TR"/>
              <a:pPr>
                <a:defRPr/>
              </a:pPr>
              <a:t>‹#›</a:t>
            </a:fld>
            <a:endParaRPr lang="tr-TR"/>
          </a:p>
        </p:txBody>
      </p:sp>
    </p:spTree>
    <p:extLst>
      <p:ext uri="{BB962C8B-B14F-4D97-AF65-F5344CB8AC3E}">
        <p14:creationId xmlns="" xmlns:p14="http://schemas.microsoft.com/office/powerpoint/2010/main" val="749903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28B6095-8339-42C8-831F-CB1B03854C81}" type="slidenum">
              <a:rPr lang="tr-TR"/>
              <a:pPr>
                <a:defRPr/>
              </a:pPr>
              <a:t>‹#›</a:t>
            </a:fld>
            <a:endParaRPr lang="tr-TR"/>
          </a:p>
        </p:txBody>
      </p:sp>
    </p:spTree>
    <p:extLst>
      <p:ext uri="{BB962C8B-B14F-4D97-AF65-F5344CB8AC3E}">
        <p14:creationId xmlns="" xmlns:p14="http://schemas.microsoft.com/office/powerpoint/2010/main" val="937512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E0F5897-7BD6-4ECD-B5B1-4C37C93BA35F}" type="slidenum">
              <a:rPr lang="tr-TR" smtClean="0">
                <a:solidFill>
                  <a:prstClr val="black"/>
                </a:solidFill>
              </a:rPr>
              <a:pPr/>
              <a:t>13</a:t>
            </a:fld>
            <a:endParaRPr lang="tr-TR">
              <a:solidFill>
                <a:prstClr val="black"/>
              </a:solidFill>
            </a:endParaRPr>
          </a:p>
        </p:txBody>
      </p:sp>
    </p:spTree>
    <p:extLst>
      <p:ext uri="{BB962C8B-B14F-4D97-AF65-F5344CB8AC3E}">
        <p14:creationId xmlns="" xmlns:p14="http://schemas.microsoft.com/office/powerpoint/2010/main" val="91498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fld id="{5F5AD4CF-DD18-405B-95B7-1FA3980BE650}" type="datetime1">
              <a:rPr lang="tr-TR" smtClean="0"/>
              <a:pPr>
                <a:defRPr/>
              </a:pPr>
              <a:t>28.08.2014</a:t>
            </a:fld>
            <a:endParaRPr lang="tr-TR"/>
          </a:p>
        </p:txBody>
      </p:sp>
      <p:sp>
        <p:nvSpPr>
          <p:cNvPr id="19" name="Footer Placeholder 18"/>
          <p:cNvSpPr>
            <a:spLocks noGrp="1"/>
          </p:cNvSpPr>
          <p:nvPr>
            <p:ph type="ftr" sz="quarter" idx="11"/>
          </p:nvPr>
        </p:nvSpPr>
        <p:spPr/>
        <p:txBody>
          <a:bodyPr/>
          <a:lstStyle/>
          <a:p>
            <a:pPr>
              <a:defRPr/>
            </a:pPr>
            <a:endParaRPr lang="tr-TR"/>
          </a:p>
        </p:txBody>
      </p:sp>
      <p:sp>
        <p:nvSpPr>
          <p:cNvPr id="27" name="Slide Number Placeholder 26"/>
          <p:cNvSpPr>
            <a:spLocks noGrp="1"/>
          </p:cNvSpPr>
          <p:nvPr>
            <p:ph type="sldNum" sz="quarter" idx="12"/>
          </p:nvPr>
        </p:nvSpPr>
        <p:spPr/>
        <p:txBody>
          <a:bodyPr/>
          <a:lstStyle/>
          <a:p>
            <a:pPr>
              <a:defRPr/>
            </a:pPr>
            <a:fld id="{D729D090-7C8D-4117-BB1E-67E7C1AF10AF}"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395A10D7-D33D-4D04-86FF-03E5EFB97FB5}" type="datetime1">
              <a:rPr lang="tr-TR" smtClean="0"/>
              <a:pPr>
                <a:defRPr/>
              </a:pPr>
              <a:t>28.08.2014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C41CEC7-1297-4D68-8F57-F40ABA041DF5}"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6BCD2CB7-D326-457D-9892-66461F43CCD8}" type="datetime1">
              <a:rPr lang="tr-TR" smtClean="0"/>
              <a:pPr>
                <a:defRPr/>
              </a:pPr>
              <a:t>28.08.2014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3219C28-6FF8-4196-9793-85C4D26ECC25}" type="slidenum">
              <a:rPr lang="tr-TR" smtClean="0"/>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42858876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571568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8377193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90768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265700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805516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426533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7582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A44752EE-5C85-4BB8-A00E-A09CE715E4FD}" type="datetime1">
              <a:rPr lang="tr-TR" smtClean="0"/>
              <a:pPr>
                <a:defRPr/>
              </a:pPr>
              <a:t>28.08.2014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EED6105-C018-4EC7-8FA9-42BD2F62F2F5}" type="slidenum">
              <a:rPr lang="tr-TR" smtClean="0"/>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 xmlns:p14="http://schemas.microsoft.com/office/powerpoint/2010/main" val="3627260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428596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4280524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419579814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796348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397459817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498124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939103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072033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91441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fld id="{42161D82-C9D2-43F3-8287-3BFB2168DA5E}" type="datetime1">
              <a:rPr lang="tr-TR" smtClean="0"/>
              <a:pPr>
                <a:defRPr/>
              </a:pPr>
              <a:t>28.08.2014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C211180-291C-4041-864B-AAB008FAF957}"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042271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 xmlns:p14="http://schemas.microsoft.com/office/powerpoint/2010/main" val="98676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898240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856548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89772743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4209325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190195598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310004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139784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409472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C8037730-E2F7-424F-A9CA-0CBBDFDD540A}" type="datetime1">
              <a:rPr lang="tr-TR" smtClean="0"/>
              <a:pPr>
                <a:defRPr/>
              </a:pPr>
              <a:t>28.08.2014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ADD2B91-B18D-4448-8775-408E835F5E2D}" type="slidenum">
              <a:rPr lang="tr-TR" smtClean="0"/>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500904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96943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 xmlns:p14="http://schemas.microsoft.com/office/powerpoint/2010/main" val="3205562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477562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79264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fld id="{A973AE98-08CE-4A17-992A-9268E1509BC2}" type="datetime1">
              <a:rPr lang="tr-TR" smtClean="0"/>
              <a:pPr>
                <a:defRPr/>
              </a:pPr>
              <a:t>28.08.2014</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D98C2F5-8DE7-4700-811A-132565E2C25D}"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fld id="{BE2B9B99-E7C2-4206-ADEF-8192084F21A3}" type="datetime1">
              <a:rPr lang="tr-TR" smtClean="0"/>
              <a:pPr>
                <a:defRPr/>
              </a:pPr>
              <a:t>28.08.2014</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49A2D72-CB06-4C68-B8D1-9E9343FFD9FF}"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B3A7A5C-1104-4628-BA77-BFCCE4F367E0}" type="datetime1">
              <a:rPr lang="tr-TR" smtClean="0"/>
              <a:pPr>
                <a:defRPr/>
              </a:pPr>
              <a:t>28.08.2014</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18B11A04-EDDC-4E96-BB40-C52FF02262C5}"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3E66C0F5-2759-40CD-AF80-A226B2653D51}" type="datetime1">
              <a:rPr lang="tr-TR" smtClean="0"/>
              <a:pPr>
                <a:defRPr/>
              </a:pPr>
              <a:t>28.08.2014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FB9B725-6185-4D6E-B4A9-3B27BDF0BEE2}"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fld id="{2A0343B2-DA9C-4078-AB2A-0E2D6545A1C0}" type="datetime1">
              <a:rPr lang="tr-TR" smtClean="0"/>
              <a:pPr>
                <a:defRPr/>
              </a:pPr>
              <a:t>28.08.2014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58D241C-D3AE-4E6E-9D08-F2F6C973FAA8}" type="slidenum">
              <a:rPr lang="tr-TR" smtClean="0"/>
              <a:pPr>
                <a:defRPr/>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7B31324-591F-48C4-BB82-A69572D58327}" type="datetime1">
              <a:rPr lang="tr-TR" smtClean="0"/>
              <a:pPr>
                <a:defRPr/>
              </a:pPr>
              <a:t>28.08.2014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C71F3B4-EEE7-400C-862C-C113AA9B6D1F}" type="slidenum">
              <a:rPr lang="tr-TR" smtClean="0"/>
              <a:pPr>
                <a:defRPr/>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 xmlns:p14="http://schemas.microsoft.com/office/powerpoint/2010/main" val="305574609"/>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 xmlns:p14="http://schemas.microsoft.com/office/powerpoint/2010/main" val="1785873985"/>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 xmlns:p14="http://schemas.microsoft.com/office/powerpoint/2010/main" val="2295947508"/>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hyperlink" Target="meb2013hesaptututramayanlar.xl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40.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_al__ma_Sayfas_2.xls"/><Relationship Id="rId2" Type="http://schemas.openxmlformats.org/officeDocument/2006/relationships/slideLayout" Target="../slideLayouts/slideLayout40.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_al__ma_Sayfas_3.xls"/><Relationship Id="rId2" Type="http://schemas.openxmlformats.org/officeDocument/2006/relationships/slideLayout" Target="../slideLayouts/slideLayout40.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6900" y="2636912"/>
            <a:ext cx="8281987" cy="3240460"/>
          </a:xfrm>
        </p:spPr>
        <p:txBody>
          <a:bodyPr/>
          <a:lstStyle/>
          <a:p>
            <a:pPr algn="ctr">
              <a:tabLst/>
              <a:defRPr/>
            </a:pPr>
            <a:r>
              <a:rPr lang="tr-TR" sz="2800" dirty="0">
                <a:solidFill>
                  <a:schemeClr val="tx1"/>
                </a:solidFill>
              </a:rPr>
              <a:t>Taşınır Mal Yönetmeliği ve </a:t>
            </a:r>
            <a:br>
              <a:rPr lang="tr-TR" sz="2800" dirty="0">
                <a:solidFill>
                  <a:schemeClr val="tx1"/>
                </a:solidFill>
              </a:rPr>
            </a:br>
            <a:r>
              <a:rPr lang="tr-TR" sz="2800" dirty="0">
                <a:solidFill>
                  <a:schemeClr val="tx1"/>
                </a:solidFill>
              </a:rPr>
              <a:t>TAŞINIR KAYIT VE YÖNETİM SİSTEMİ </a:t>
            </a:r>
            <a:r>
              <a:rPr lang="tr-TR" sz="2800" dirty="0" smtClean="0">
                <a:solidFill>
                  <a:schemeClr val="tx1"/>
                </a:solidFill>
              </a:rPr>
              <a:t>Semineri</a:t>
            </a:r>
            <a:br>
              <a:rPr lang="tr-TR" sz="2800" dirty="0" smtClean="0">
                <a:solidFill>
                  <a:schemeClr val="tx1"/>
                </a:solidFill>
              </a:rPr>
            </a:br>
            <a:r>
              <a:rPr lang="tr-TR" sz="2800" dirty="0">
                <a:solidFill>
                  <a:schemeClr val="tx1"/>
                </a:solidFill>
              </a:rPr>
              <a:t/>
            </a:r>
            <a:br>
              <a:rPr lang="tr-TR" sz="2800" dirty="0">
                <a:solidFill>
                  <a:schemeClr val="tx1"/>
                </a:solidFill>
              </a:rPr>
            </a:br>
            <a:r>
              <a:rPr lang="tr-TR" sz="2800" dirty="0">
                <a:solidFill>
                  <a:schemeClr val="tx1"/>
                </a:solidFill>
              </a:rPr>
              <a:t/>
            </a:r>
            <a:br>
              <a:rPr lang="tr-TR" sz="2800" dirty="0">
                <a:solidFill>
                  <a:schemeClr val="tx1"/>
                </a:solidFill>
              </a:rPr>
            </a:br>
            <a:r>
              <a:rPr lang="tr-TR" sz="2400" spc="0" dirty="0">
                <a:ln>
                  <a:noFill/>
                </a:ln>
                <a:solidFill>
                  <a:srgbClr val="000000"/>
                </a:solidFill>
                <a:latin typeface="Verdana" pitchFamily="34" charset="0"/>
                <a:ea typeface="+mn-ea"/>
                <a:cs typeface="+mn-cs"/>
              </a:rPr>
              <a:t>Bayram </a:t>
            </a:r>
            <a:r>
              <a:rPr lang="tr-TR" sz="2400" spc="0" dirty="0" smtClean="0">
                <a:ln>
                  <a:noFill/>
                </a:ln>
                <a:solidFill>
                  <a:srgbClr val="000000"/>
                </a:solidFill>
                <a:latin typeface="Verdana" pitchFamily="34" charset="0"/>
                <a:ea typeface="+mn-ea"/>
                <a:cs typeface="+mn-cs"/>
              </a:rPr>
              <a:t>KESER</a:t>
            </a:r>
            <a:br>
              <a:rPr lang="tr-TR" sz="2400" spc="0" dirty="0" smtClean="0">
                <a:ln>
                  <a:noFill/>
                </a:ln>
                <a:solidFill>
                  <a:srgbClr val="000000"/>
                </a:solidFill>
                <a:latin typeface="Verdana" pitchFamily="34" charset="0"/>
                <a:ea typeface="+mn-ea"/>
                <a:cs typeface="+mn-cs"/>
              </a:rPr>
            </a:br>
            <a:r>
              <a:rPr lang="tr-TR" sz="2000" b="0" spc="0" dirty="0" smtClean="0">
                <a:ln>
                  <a:noFill/>
                </a:ln>
                <a:solidFill>
                  <a:srgbClr val="000000"/>
                </a:solidFill>
                <a:latin typeface="Verdana" pitchFamily="34" charset="0"/>
                <a:ea typeface="+mn-ea"/>
                <a:cs typeface="+mn-cs"/>
              </a:rPr>
              <a:t>Mali </a:t>
            </a:r>
            <a:r>
              <a:rPr lang="tr-TR" sz="2000" b="0" spc="0" dirty="0">
                <a:ln>
                  <a:noFill/>
                </a:ln>
                <a:solidFill>
                  <a:srgbClr val="000000"/>
                </a:solidFill>
                <a:latin typeface="Verdana" pitchFamily="34" charset="0"/>
                <a:ea typeface="+mn-ea"/>
                <a:cs typeface="+mn-cs"/>
              </a:rPr>
              <a:t>Hizmetler Uzmanı</a:t>
            </a:r>
            <a:br>
              <a:rPr lang="tr-TR" sz="2000" b="0" spc="0" dirty="0">
                <a:ln>
                  <a:noFill/>
                </a:ln>
                <a:solidFill>
                  <a:srgbClr val="000000"/>
                </a:solidFill>
                <a:latin typeface="Verdana" pitchFamily="34" charset="0"/>
                <a:ea typeface="+mn-ea"/>
                <a:cs typeface="+mn-cs"/>
              </a:rPr>
            </a:br>
            <a:endParaRPr lang="tr-TR" sz="2800" dirty="0">
              <a:solidFill>
                <a:schemeClr val="accent6">
                  <a:tint val="1000"/>
                </a:schemeClr>
              </a:solidFill>
            </a:endParaRPr>
          </a:p>
        </p:txBody>
      </p:sp>
      <p:pic>
        <p:nvPicPr>
          <p:cNvPr id="6149" name="Picture 6"/>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4265613" y="188913"/>
            <a:ext cx="792162" cy="647700"/>
          </a:xfrm>
          <a:noFill/>
        </p:spPr>
      </p:pic>
      <p:sp>
        <p:nvSpPr>
          <p:cNvPr id="6147"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5655677B-94CE-4BB5-A0DC-BC1C67396477}" type="slidenum">
              <a:rPr lang="tr-TR" sz="1200">
                <a:solidFill>
                  <a:schemeClr val="tx2"/>
                </a:solidFill>
              </a:rPr>
              <a:pPr eaLnBrk="1" hangingPunct="1"/>
              <a:t>1</a:t>
            </a:fld>
            <a:endParaRPr lang="tr-TR" sz="1200">
              <a:solidFill>
                <a:schemeClr val="tx2"/>
              </a:solidFill>
            </a:endParaRPr>
          </a:p>
        </p:txBody>
      </p:sp>
      <p:sp>
        <p:nvSpPr>
          <p:cNvPr id="6148" name="Text Box 11"/>
          <p:cNvSpPr txBox="1">
            <a:spLocks noChangeArrowheads="1"/>
          </p:cNvSpPr>
          <p:nvPr/>
        </p:nvSpPr>
        <p:spPr bwMode="auto">
          <a:xfrm>
            <a:off x="2916238" y="908050"/>
            <a:ext cx="3643312"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r>
              <a:rPr lang="tr-TR">
                <a:latin typeface="Times New Roman" pitchFamily="18" charset="0"/>
              </a:rPr>
              <a:t>T.C</a:t>
            </a:r>
          </a:p>
          <a:p>
            <a:pPr algn="ctr" eaLnBrk="1" hangingPunct="1"/>
            <a:r>
              <a:rPr lang="tr-TR">
                <a:latin typeface="Times New Roman" pitchFamily="18" charset="0"/>
              </a:rPr>
              <a:t>MİLLÎ EĞİTİM BAKANLIĞI</a:t>
            </a:r>
          </a:p>
          <a:p>
            <a:pPr algn="ctr" eaLnBrk="1" hangingPunct="1"/>
            <a:r>
              <a:rPr lang="tr-TR">
                <a:latin typeface="Times New Roman" pitchFamily="18" charset="0"/>
              </a:rPr>
              <a:t>STRATEJİ GELİŞTİRME BAŞKANLIĞI</a:t>
            </a:r>
          </a:p>
        </p:txBody>
      </p:sp>
      <p:sp>
        <p:nvSpPr>
          <p:cNvPr id="7" name="6 Metin kutusu"/>
          <p:cNvSpPr txBox="1"/>
          <p:nvPr/>
        </p:nvSpPr>
        <p:spPr>
          <a:xfrm>
            <a:off x="2555776" y="5733256"/>
            <a:ext cx="4104456" cy="400110"/>
          </a:xfrm>
          <a:prstGeom prst="rect">
            <a:avLst/>
          </a:prstGeom>
          <a:noFill/>
        </p:spPr>
        <p:txBody>
          <a:bodyPr wrap="square" rtlCol="0">
            <a:spAutoFit/>
          </a:bodyPr>
          <a:lstStyle/>
          <a:p>
            <a:pPr algn="ctr"/>
            <a:r>
              <a:rPr lang="tr-TR" sz="2000" dirty="0" smtClean="0"/>
              <a:t>Kuşadası, Eylül 2014</a:t>
            </a:r>
            <a:endParaRPr lang="tr-TR" sz="200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10</a:t>
            </a:fld>
            <a:endParaRPr lang="tr-TR">
              <a:solidFill>
                <a:srgbClr val="04617B">
                  <a:shade val="90000"/>
                </a:srgbClr>
              </a:solidFill>
            </a:endParaRPr>
          </a:p>
        </p:txBody>
      </p:sp>
      <p:sp>
        <p:nvSpPr>
          <p:cNvPr id="5" name="Dikdörtgen 4"/>
          <p:cNvSpPr/>
          <p:nvPr/>
        </p:nvSpPr>
        <p:spPr>
          <a:xfrm>
            <a:off x="539552" y="639701"/>
            <a:ext cx="8208912" cy="5632311"/>
          </a:xfrm>
          <a:prstGeom prst="rect">
            <a:avLst/>
          </a:prstGeom>
        </p:spPr>
        <p:txBody>
          <a:bodyPr wrap="square">
            <a:spAutoFit/>
          </a:bodyPr>
          <a:lstStyle/>
          <a:p>
            <a:r>
              <a:rPr lang="tr-TR" sz="4000" dirty="0">
                <a:latin typeface="Tahoma" pitchFamily="34" charset="0"/>
                <a:ea typeface="Tahoma" pitchFamily="34" charset="0"/>
                <a:cs typeface="Tahoma" pitchFamily="34" charset="0"/>
              </a:rPr>
              <a:t>6- Bakanlığımız 2012 yılı Taşınır Kesin Hesabı’nın Maliye Bakanlığının Taşınır Kayıt ve Yönetim Sistemi üzerinden alınabilmesi amacıyla merkez ve taşra birimlerimiz taşınırlarından sadece mevcut olanların girişlerinin 2012 yıl sonuna kadar yapılması sağlanmıştır. </a:t>
            </a:r>
          </a:p>
        </p:txBody>
      </p:sp>
    </p:spTree>
    <p:extLst>
      <p:ext uri="{BB962C8B-B14F-4D97-AF65-F5344CB8AC3E}">
        <p14:creationId xmlns="" xmlns:p14="http://schemas.microsoft.com/office/powerpoint/2010/main" val="145165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11</a:t>
            </a:fld>
            <a:endParaRPr lang="tr-TR">
              <a:solidFill>
                <a:srgbClr val="04617B">
                  <a:shade val="90000"/>
                </a:srgbClr>
              </a:solidFill>
            </a:endParaRPr>
          </a:p>
        </p:txBody>
      </p:sp>
      <p:sp>
        <p:nvSpPr>
          <p:cNvPr id="5" name="Dikdörtgen 4"/>
          <p:cNvSpPr/>
          <p:nvPr/>
        </p:nvSpPr>
        <p:spPr>
          <a:xfrm>
            <a:off x="827584" y="1052736"/>
            <a:ext cx="7920880" cy="5447645"/>
          </a:xfrm>
          <a:prstGeom prst="rect">
            <a:avLst/>
          </a:prstGeom>
        </p:spPr>
        <p:txBody>
          <a:bodyPr wrap="square">
            <a:spAutoFit/>
          </a:bodyPr>
          <a:lstStyle/>
          <a:p>
            <a:r>
              <a:rPr lang="tr-TR" sz="2800" dirty="0"/>
              <a:t>Ancak Bakanlığımıza bağlı 56566 adet resmi okul ve kurumlarımızın gerek ülkemizin coğrafi şartlarının zorluğundan kaynaklanan sebeplerle, gerekse nitelik ve nicelik bakımından insan kaynaklarımızın yetersizliği nedeniyle ve yeni sisteme  ilk  geçiş  yılı olmasından kaynaklanan ve üzerine de  KBS Taşınır Kayıt ve Yönetim Sistemi'nde yaşanan aksaklıklar gibi nedenlerle hesapların denkliği sağlanamamıştır. </a:t>
            </a:r>
          </a:p>
          <a:p>
            <a:r>
              <a:rPr lang="tr-TR" sz="4000" dirty="0"/>
              <a:t> </a:t>
            </a:r>
          </a:p>
        </p:txBody>
      </p:sp>
    </p:spTree>
    <p:extLst>
      <p:ext uri="{BB962C8B-B14F-4D97-AF65-F5344CB8AC3E}">
        <p14:creationId xmlns="" xmlns:p14="http://schemas.microsoft.com/office/powerpoint/2010/main" val="331442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12</a:t>
            </a:fld>
            <a:endParaRPr lang="tr-TR">
              <a:solidFill>
                <a:srgbClr val="04617B">
                  <a:shade val="90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2580803"/>
            <a:ext cx="8127326" cy="10455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168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179388" y="518388"/>
            <a:ext cx="8653462" cy="5632311"/>
          </a:xfrm>
          <a:prstGeom prst="rect">
            <a:avLst/>
          </a:prstGeom>
          <a:noFill/>
          <a:ln w="9525">
            <a:noFill/>
            <a:miter lim="800000"/>
            <a:headEnd/>
            <a:tailEnd/>
          </a:ln>
        </p:spPr>
        <p:txBody>
          <a:bodyPr anchor="ctr">
            <a:spAutoFit/>
          </a:bodyPr>
          <a:lstStyle/>
          <a:p>
            <a:pPr algn="ctr"/>
            <a:r>
              <a:rPr lang="tr-TR" sz="1800" dirty="0">
                <a:solidFill>
                  <a:prstClr val="black"/>
                </a:solidFill>
                <a:latin typeface="Tahoma" pitchFamily="34" charset="0"/>
                <a:cs typeface="Arial" charset="0"/>
              </a:rPr>
              <a:t>(</a:t>
            </a:r>
            <a:r>
              <a:rPr lang="tr-TR" sz="1800" b="1" dirty="0">
                <a:solidFill>
                  <a:prstClr val="black"/>
                </a:solidFill>
                <a:latin typeface="Tahoma" pitchFamily="34" charset="0"/>
                <a:cs typeface="Arial" charset="0"/>
              </a:rPr>
              <a:t>2) Taşınır kayıt ve kontrol yetkililerinin görev ve sorumlulukları </a:t>
            </a:r>
            <a:endParaRPr lang="tr-TR" sz="1800" b="1" dirty="0" smtClean="0">
              <a:solidFill>
                <a:prstClr val="black"/>
              </a:solidFill>
              <a:latin typeface="Tahoma" pitchFamily="34" charset="0"/>
              <a:cs typeface="Arial" charset="0"/>
            </a:endParaRPr>
          </a:p>
          <a:p>
            <a:pPr algn="ctr"/>
            <a:r>
              <a:rPr lang="tr-TR" sz="1800" b="1" dirty="0" smtClean="0">
                <a:solidFill>
                  <a:prstClr val="black"/>
                </a:solidFill>
                <a:latin typeface="Tahoma" pitchFamily="34" charset="0"/>
                <a:cs typeface="Arial" charset="0"/>
              </a:rPr>
              <a:t>aşağıda </a:t>
            </a:r>
            <a:r>
              <a:rPr lang="tr-TR" sz="1800" b="1" dirty="0">
                <a:solidFill>
                  <a:prstClr val="black"/>
                </a:solidFill>
                <a:latin typeface="Tahoma" pitchFamily="34" charset="0"/>
                <a:cs typeface="Arial" charset="0"/>
              </a:rPr>
              <a:t>belirtilmiştir</a:t>
            </a:r>
            <a:r>
              <a:rPr lang="tr-TR" sz="1800" dirty="0">
                <a:solidFill>
                  <a:prstClr val="black"/>
                </a:solidFill>
                <a:latin typeface="Tahoma" pitchFamily="34" charset="0"/>
                <a:cs typeface="Arial" charset="0"/>
              </a:rPr>
              <a:t>.</a:t>
            </a:r>
          </a:p>
          <a:p>
            <a:pPr algn="just"/>
            <a:r>
              <a:rPr lang="tr-TR" sz="1800" dirty="0">
                <a:solidFill>
                  <a:prstClr val="black"/>
                </a:solidFill>
                <a:latin typeface="Tahoma" pitchFamily="34" charset="0"/>
                <a:cs typeface="Arial" charset="0"/>
              </a:rPr>
              <a:t>	a) Harcama birimince edinilen taşınırlardan muayene ve kabulü yapılanları cins ve niteliklerine göre sayarak, tartarak, ölçerek teslim almak, doğrudan tüketilmeyen ve kullanıma verilmeyen taşınırları sorumluluğundaki ambarlarda muhafaza etmek.</a:t>
            </a:r>
          </a:p>
          <a:p>
            <a:pPr algn="just"/>
            <a:r>
              <a:rPr lang="tr-TR" sz="1800" dirty="0">
                <a:solidFill>
                  <a:prstClr val="black"/>
                </a:solidFill>
                <a:latin typeface="Tahoma" pitchFamily="34" charset="0"/>
                <a:cs typeface="Arial" charset="0"/>
              </a:rPr>
              <a:t>	b) </a:t>
            </a:r>
            <a:r>
              <a:rPr lang="tr-TR" sz="1400" b="1" dirty="0">
                <a:solidFill>
                  <a:prstClr val="black"/>
                </a:solidFill>
                <a:latin typeface="Tahoma" pitchFamily="34" charset="0"/>
                <a:cs typeface="Arial" charset="0"/>
              </a:rPr>
              <a:t>(8/11/2012-28461 sayılı R.G.; 8/10/2012 - 2012/3832 sayılı BKK ile eklenen) </a:t>
            </a:r>
            <a:r>
              <a:rPr lang="tr-TR" sz="1800" dirty="0">
                <a:solidFill>
                  <a:prstClr val="black"/>
                </a:solidFill>
                <a:latin typeface="Tahoma" pitchFamily="34" charset="0"/>
                <a:cs typeface="Arial" charset="0"/>
              </a:rPr>
              <a:t>Muayene ve kabul işlemi hemen yapılamayan taşınırları kontrol ederek teslim almak, bunların kesin kabulü yapılmadan kullanıma verilmesini önlemek. (Ancak, özellikleri nedeniyle kesin kabulleri belli bir dönem kullanıldıktan sonra yapılabilen sarf malzemelerinin kullanıma verilmesinde kesin kabul şartı aranmaz.) </a:t>
            </a:r>
          </a:p>
          <a:p>
            <a:pPr algn="just"/>
            <a:r>
              <a:rPr lang="tr-TR" sz="1800" dirty="0">
                <a:solidFill>
                  <a:prstClr val="black"/>
                </a:solidFill>
                <a:latin typeface="Tahoma" pitchFamily="34" charset="0"/>
                <a:cs typeface="Arial" charset="0"/>
              </a:rPr>
              <a:t>	</a:t>
            </a:r>
            <a:r>
              <a:rPr lang="tr-TR" sz="1800" b="1" dirty="0">
                <a:solidFill>
                  <a:srgbClr val="FF0000"/>
                </a:solidFill>
                <a:latin typeface="Tahoma" pitchFamily="34" charset="0"/>
                <a:cs typeface="Arial" charset="0"/>
              </a:rPr>
              <a:t>c) Taşınırların giriş ve çıkışına ilişkin kayıtları tutmak, bunlara ilişkin belge ve cetvelleri düzenlemek </a:t>
            </a:r>
            <a:r>
              <a:rPr lang="tr-TR" sz="1800" b="1" u="sng" dirty="0">
                <a:solidFill>
                  <a:srgbClr val="FF0000"/>
                </a:solidFill>
                <a:latin typeface="Tahoma" pitchFamily="34" charset="0"/>
                <a:cs typeface="Arial" charset="0"/>
              </a:rPr>
              <a:t>ve taşınır yönetim hesap cetvellerini konsolide görevlisine göndermek.</a:t>
            </a:r>
          </a:p>
          <a:p>
            <a:pPr algn="just"/>
            <a:r>
              <a:rPr lang="tr-TR" sz="1800" dirty="0">
                <a:solidFill>
                  <a:prstClr val="black"/>
                </a:solidFill>
                <a:latin typeface="Tahoma" pitchFamily="34" charset="0"/>
                <a:cs typeface="Arial" charset="0"/>
              </a:rPr>
              <a:t>	ç) Tüketime veya kullanıma verilmesi uygun görülen taşınırları ilgililere teslim etmek.</a:t>
            </a:r>
          </a:p>
          <a:p>
            <a:pPr algn="just"/>
            <a:r>
              <a:rPr lang="tr-TR" sz="1800" dirty="0">
                <a:solidFill>
                  <a:prstClr val="black"/>
                </a:solidFill>
                <a:latin typeface="Tahoma" pitchFamily="34" charset="0"/>
                <a:cs typeface="Arial" charset="0"/>
              </a:rPr>
              <a:t>	d) Taşınırların yangına, ıslanmaya, bozulmaya, çalınmaya ve benzeri tehlikelere karşı korunması için gerekli tedbirleri almak ve alınmasını sağlamak.</a:t>
            </a:r>
          </a:p>
          <a:p>
            <a:pPr algn="just"/>
            <a:r>
              <a:rPr lang="tr-TR" sz="1800" dirty="0">
                <a:solidFill>
                  <a:prstClr val="black"/>
                </a:solidFill>
                <a:latin typeface="Tahoma" pitchFamily="34" charset="0"/>
                <a:cs typeface="Arial" charset="0"/>
              </a:rPr>
              <a:t>	e) Ambarda çalınma veya olağanüstü nedenlerden dolayı meydana gelen azalmaları harcama yetkilisine bildirmek.</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13</a:t>
            </a:fld>
            <a:endParaRPr lang="tr-TR">
              <a:solidFill>
                <a:srgbClr val="04617B">
                  <a:shade val="90000"/>
                </a:srgbClr>
              </a:solidFill>
            </a:endParaRPr>
          </a:p>
        </p:txBody>
      </p:sp>
    </p:spTree>
    <p:extLst>
      <p:ext uri="{BB962C8B-B14F-4D97-AF65-F5344CB8AC3E}">
        <p14:creationId xmlns="" xmlns:p14="http://schemas.microsoft.com/office/powerpoint/2010/main" val="59394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250825" y="314008"/>
            <a:ext cx="8612188" cy="5909310"/>
          </a:xfrm>
          <a:prstGeom prst="rect">
            <a:avLst/>
          </a:prstGeom>
          <a:noFill/>
          <a:ln w="9525">
            <a:noFill/>
            <a:miter lim="800000"/>
            <a:headEnd/>
            <a:tailEnd/>
          </a:ln>
          <a:effectLst/>
        </p:spPr>
        <p:txBody>
          <a:bodyPr anchor="ctr">
            <a:spAutoFit/>
          </a:bodyPr>
          <a:lstStyle/>
          <a:p>
            <a:pPr indent="358775" algn="ctr">
              <a:tabLst>
                <a:tab pos="358775" algn="l"/>
              </a:tabLst>
            </a:pPr>
            <a:r>
              <a:rPr lang="tr-TR" sz="1800" b="1" dirty="0">
                <a:solidFill>
                  <a:prstClr val="black"/>
                </a:solidFill>
                <a:latin typeface="Tahoma" pitchFamily="34" charset="0"/>
                <a:cs typeface="Arial" charset="0"/>
              </a:rPr>
              <a:t>Taşınır kesin </a:t>
            </a:r>
            <a:r>
              <a:rPr lang="tr-TR" sz="1800" b="1" dirty="0" smtClean="0">
                <a:solidFill>
                  <a:prstClr val="black"/>
                </a:solidFill>
                <a:latin typeface="Tahoma" pitchFamily="34" charset="0"/>
                <a:cs typeface="Arial" charset="0"/>
              </a:rPr>
              <a:t>hesabı</a:t>
            </a:r>
          </a:p>
          <a:p>
            <a:pPr indent="358775" algn="ctr">
              <a:tabLst>
                <a:tab pos="358775" algn="l"/>
              </a:tabLst>
            </a:pPr>
            <a:endParaRPr lang="tr-TR" sz="1800" dirty="0">
              <a:solidFill>
                <a:prstClr val="black"/>
              </a:solidFill>
              <a:latin typeface="Tahoma" pitchFamily="34" charset="0"/>
              <a:cs typeface="Arial" charset="0"/>
            </a:endParaRPr>
          </a:p>
          <a:p>
            <a:pPr indent="358775" algn="just">
              <a:tabLst>
                <a:tab pos="358775" algn="l"/>
              </a:tabLst>
            </a:pPr>
            <a:r>
              <a:rPr lang="tr-TR" sz="1800" b="1" dirty="0">
                <a:solidFill>
                  <a:prstClr val="black"/>
                </a:solidFill>
                <a:latin typeface="Tahoma" pitchFamily="34" charset="0"/>
                <a:cs typeface="Arial" charset="0"/>
              </a:rPr>
              <a:t>	MADDE 35 – </a:t>
            </a:r>
            <a:r>
              <a:rPr lang="tr-TR" sz="1200" b="1" dirty="0">
                <a:solidFill>
                  <a:prstClr val="black"/>
                </a:solidFill>
                <a:latin typeface="Tahoma" pitchFamily="34" charset="0"/>
                <a:cs typeface="Arial" charset="0"/>
              </a:rPr>
              <a:t>(8/11/2012-28461 sayılı R.G.; 8/10/2012 - 2012/3832 sayılı BKK ile değişen) </a:t>
            </a:r>
            <a:endParaRPr lang="tr-TR" sz="1800" dirty="0">
              <a:solidFill>
                <a:prstClr val="black"/>
              </a:solidFill>
              <a:latin typeface="Tahoma" pitchFamily="34" charset="0"/>
              <a:cs typeface="Arial" charset="0"/>
            </a:endParaRPr>
          </a:p>
          <a:p>
            <a:pPr indent="358775" algn="just">
              <a:tabLst>
                <a:tab pos="358775" algn="l"/>
              </a:tabLst>
            </a:pPr>
            <a:r>
              <a:rPr lang="tr-TR" sz="1800" dirty="0" smtClean="0">
                <a:solidFill>
                  <a:prstClr val="black"/>
                </a:solidFill>
                <a:latin typeface="Tahoma" pitchFamily="34" charset="0"/>
                <a:cs typeface="Arial" charset="0"/>
              </a:rPr>
              <a:t>(</a:t>
            </a:r>
            <a:r>
              <a:rPr lang="tr-TR" sz="1800" dirty="0">
                <a:solidFill>
                  <a:prstClr val="black"/>
                </a:solidFill>
                <a:latin typeface="Tahoma" pitchFamily="34" charset="0"/>
                <a:cs typeface="Arial" charset="0"/>
              </a:rPr>
              <a:t>1) Kamu idarelerinin taşınır kesin hesabı merkezde, dış temsilcilikler ile merkez ve taşra harcama birimleri itibarıyla düzenlenen Harcama Birimi Taşınır Yönetim Hesabı Cetvelleri konsolide edilmek suretiyle taşınır konsolide görevlilerince hazırlanır.</a:t>
            </a:r>
          </a:p>
          <a:p>
            <a:pPr indent="358775" algn="just">
              <a:tabLst>
                <a:tab pos="358775" algn="l"/>
              </a:tabLst>
            </a:pPr>
            <a:r>
              <a:rPr lang="tr-TR" sz="1800" dirty="0">
                <a:solidFill>
                  <a:prstClr val="black"/>
                </a:solidFill>
                <a:latin typeface="Tahoma" pitchFamily="34" charset="0"/>
                <a:cs typeface="Arial" charset="0"/>
              </a:rPr>
              <a:t>(2) </a:t>
            </a:r>
            <a:r>
              <a:rPr lang="tr-TR" sz="1800" dirty="0">
                <a:solidFill>
                  <a:srgbClr val="FF0000"/>
                </a:solidFill>
                <a:latin typeface="Tahoma" pitchFamily="34" charset="0"/>
                <a:cs typeface="Arial" charset="0"/>
              </a:rPr>
              <a:t>Taşınır Kesin Hesap Cetveli ile Taşınır Kesin Hesap İcmal Cetvelinin bir nüshası, genel yönetim kapsamındaki kamu idarelerince </a:t>
            </a:r>
            <a:r>
              <a:rPr lang="tr-TR" sz="1800" dirty="0" err="1">
                <a:solidFill>
                  <a:srgbClr val="FF0000"/>
                </a:solidFill>
                <a:latin typeface="Tahoma" pitchFamily="34" charset="0"/>
                <a:cs typeface="Arial" charset="0"/>
              </a:rPr>
              <a:t>Sayıştayın</a:t>
            </a:r>
            <a:r>
              <a:rPr lang="tr-TR" sz="1800" dirty="0">
                <a:solidFill>
                  <a:srgbClr val="FF0000"/>
                </a:solidFill>
                <a:latin typeface="Tahoma" pitchFamily="34" charset="0"/>
                <a:cs typeface="Arial" charset="0"/>
              </a:rPr>
              <a:t> ilgili mevzuatında belirlenen süre içinde Sayıştay Başkanlığına gönderilir</a:t>
            </a:r>
            <a:r>
              <a:rPr lang="tr-TR" sz="1800" dirty="0" smtClean="0">
                <a:solidFill>
                  <a:srgbClr val="FF0000"/>
                </a:solidFill>
                <a:latin typeface="Tahoma" pitchFamily="34" charset="0"/>
                <a:cs typeface="Arial" charset="0"/>
              </a:rPr>
              <a:t>. </a:t>
            </a:r>
            <a:r>
              <a:rPr lang="tr-TR" sz="1800" b="1" dirty="0" smtClean="0">
                <a:solidFill>
                  <a:srgbClr val="FF0000"/>
                </a:solidFill>
                <a:latin typeface="Tahoma" pitchFamily="34" charset="0"/>
                <a:cs typeface="Arial" charset="0"/>
              </a:rPr>
              <a:t>(Şubat ayının sonuna kadar)</a:t>
            </a:r>
            <a:endParaRPr lang="tr-TR" sz="1800" b="1" dirty="0">
              <a:solidFill>
                <a:srgbClr val="FF0000"/>
              </a:solidFill>
              <a:latin typeface="Tahoma" pitchFamily="34" charset="0"/>
              <a:cs typeface="Arial" charset="0"/>
            </a:endParaRPr>
          </a:p>
          <a:p>
            <a:pPr indent="358775" algn="just">
              <a:tabLst>
                <a:tab pos="358775" algn="l"/>
              </a:tabLst>
            </a:pPr>
            <a:r>
              <a:rPr lang="tr-TR" sz="1800" dirty="0">
                <a:solidFill>
                  <a:prstClr val="black"/>
                </a:solidFill>
                <a:latin typeface="Tahoma" pitchFamily="34" charset="0"/>
                <a:cs typeface="Arial" charset="0"/>
              </a:rPr>
              <a:t>(3) Ayrıca, merkezi yönetim kapsamındaki kamu idarelerince, </a:t>
            </a:r>
            <a:r>
              <a:rPr lang="tr-TR" sz="1800" dirty="0">
                <a:solidFill>
                  <a:srgbClr val="FF0000"/>
                </a:solidFill>
                <a:latin typeface="Tahoma" pitchFamily="34" charset="0"/>
                <a:cs typeface="Arial" charset="0"/>
              </a:rPr>
              <a:t>Taşınır Kesin Hesap Cetveli ile Taşınır Kesin Hesap İcmal Cetvelinin bir nüshası, incelenmek ve üzerinde mutabakat sağlanmak üzere Nisan ayının sonuna kadar Bakanlığa gönderilir.</a:t>
            </a:r>
            <a:r>
              <a:rPr lang="tr-TR" sz="1800" dirty="0">
                <a:solidFill>
                  <a:prstClr val="black"/>
                </a:solidFill>
                <a:latin typeface="Tahoma" pitchFamily="34" charset="0"/>
                <a:cs typeface="Arial" charset="0"/>
              </a:rPr>
              <a:t> Bakanlıkla mutabakat sağlanan ve ilgili bakan ve üst yönetici tarafından imzalanan Taşınır Kesin Hesap Cetvelleri ile Taşınır Kesin Hesap İcmal Cetvelleri, Mayıs ayının </a:t>
            </a:r>
            <a:r>
              <a:rPr lang="tr-TR" sz="1800" dirty="0" err="1">
                <a:solidFill>
                  <a:prstClr val="black"/>
                </a:solidFill>
                <a:latin typeface="Tahoma" pitchFamily="34" charset="0"/>
                <a:cs typeface="Arial" charset="0"/>
              </a:rPr>
              <a:t>onbeşine</a:t>
            </a:r>
            <a:r>
              <a:rPr lang="tr-TR" sz="1800" dirty="0">
                <a:solidFill>
                  <a:prstClr val="black"/>
                </a:solidFill>
                <a:latin typeface="Tahoma" pitchFamily="34" charset="0"/>
                <a:cs typeface="Arial" charset="0"/>
              </a:rPr>
              <a:t> kadar bütçe kesin hesap cetvelleri ile birlikte yeniden Bakanlığa gönderilir.</a:t>
            </a:r>
          </a:p>
          <a:p>
            <a:pPr indent="358775" algn="just">
              <a:tabLst>
                <a:tab pos="358775" algn="l"/>
              </a:tabLst>
            </a:pPr>
            <a:r>
              <a:rPr lang="tr-TR" sz="1800" dirty="0">
                <a:solidFill>
                  <a:prstClr val="black"/>
                </a:solidFill>
                <a:latin typeface="Tahoma" pitchFamily="34" charset="0"/>
                <a:cs typeface="Arial" charset="0"/>
              </a:rPr>
              <a:t>(4) Sosyal güvenlik kurumları ve mahalli idareler, Taşınır Kesin Hesap Cetvelleri ile Taşınır Kesin Hesap İcmal Cetvellerinin bir nüshasını bütçelerinin uygulama sonuçlarını kesin hesaba bağlayacak mercilere gönderirler.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14</a:t>
            </a:fld>
            <a:endParaRPr lang="tr-TR">
              <a:solidFill>
                <a:srgbClr val="04617B">
                  <a:shade val="90000"/>
                </a:srgbClr>
              </a:solidFill>
            </a:endParaRPr>
          </a:p>
        </p:txBody>
      </p:sp>
    </p:spTree>
    <p:extLst>
      <p:ext uri="{BB962C8B-B14F-4D97-AF65-F5344CB8AC3E}">
        <p14:creationId xmlns="" xmlns:p14="http://schemas.microsoft.com/office/powerpoint/2010/main" val="340513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556792"/>
            <a:ext cx="8229600" cy="3159224"/>
          </a:xfrm>
        </p:spPr>
        <p:txBody>
          <a:bodyPr>
            <a:normAutofit/>
          </a:bodyPr>
          <a:lstStyle/>
          <a:p>
            <a:r>
              <a:rPr lang="tr-TR" dirty="0" smtClean="0">
                <a:solidFill>
                  <a:srgbClr val="FF3300"/>
                </a:solidFill>
                <a:hlinkClick r:id="rId2" action="ppaction://hlinkfile"/>
              </a:rPr>
              <a:t>2013 yıl sonu itibariyle </a:t>
            </a:r>
            <a:br>
              <a:rPr lang="tr-TR" dirty="0" smtClean="0">
                <a:solidFill>
                  <a:srgbClr val="FF3300"/>
                </a:solidFill>
                <a:hlinkClick r:id="rId2" action="ppaction://hlinkfile"/>
              </a:rPr>
            </a:br>
            <a:r>
              <a:rPr lang="tr-TR" dirty="0" smtClean="0">
                <a:solidFill>
                  <a:srgbClr val="FF3300"/>
                </a:solidFill>
                <a:hlinkClick r:id="rId2" action="ppaction://hlinkfile"/>
              </a:rPr>
              <a:t>durum nedir??</a:t>
            </a:r>
            <a:br>
              <a:rPr lang="tr-TR" dirty="0" smtClean="0">
                <a:solidFill>
                  <a:srgbClr val="FF3300"/>
                </a:solidFill>
                <a:hlinkClick r:id="rId2" action="ppaction://hlinkfile"/>
              </a:rPr>
            </a:br>
            <a:r>
              <a:rPr lang="tr-TR" dirty="0" smtClean="0"/>
              <a:t/>
            </a:r>
            <a:br>
              <a:rPr lang="tr-TR" dirty="0" smtClean="0"/>
            </a:br>
            <a:endParaRPr lang="tr-TR" dirty="0"/>
          </a:p>
        </p:txBody>
      </p:sp>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15</a:t>
            </a:fld>
            <a:endParaRPr lang="tr-TR"/>
          </a:p>
        </p:txBody>
      </p:sp>
    </p:spTree>
    <p:extLst>
      <p:ext uri="{BB962C8B-B14F-4D97-AF65-F5344CB8AC3E}">
        <p14:creationId xmlns="" xmlns:p14="http://schemas.microsoft.com/office/powerpoint/2010/main" val="1919297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7110" y="1196752"/>
            <a:ext cx="8229600" cy="1143000"/>
          </a:xfrm>
        </p:spPr>
        <p:txBody>
          <a:bodyPr>
            <a:normAutofit fontScale="90000"/>
          </a:bodyPr>
          <a:lstStyle/>
          <a:p>
            <a:r>
              <a:rPr lang="tr-TR" dirty="0" smtClean="0"/>
              <a:t>2012 yılı kesin hesabı </a:t>
            </a:r>
            <a:br>
              <a:rPr lang="tr-TR" dirty="0" smtClean="0"/>
            </a:br>
            <a:endParaRPr lang="tr-TR" dirty="0"/>
          </a:p>
        </p:txBody>
      </p:sp>
      <p:sp>
        <p:nvSpPr>
          <p:cNvPr id="3" name="İçerik Yer Tutucusu 2"/>
          <p:cNvSpPr>
            <a:spLocks noGrp="1"/>
          </p:cNvSpPr>
          <p:nvPr>
            <p:ph sz="half" idx="1"/>
          </p:nvPr>
        </p:nvSpPr>
        <p:spPr/>
        <p:txBody>
          <a:bodyPr/>
          <a:lstStyle/>
          <a:p>
            <a:endParaRPr lang="tr-TR"/>
          </a:p>
        </p:txBody>
      </p:sp>
      <p:sp>
        <p:nvSpPr>
          <p:cNvPr id="4" name="İçerik Yer Tutucusu 3"/>
          <p:cNvSpPr>
            <a:spLocks noGrp="1"/>
          </p:cNvSpPr>
          <p:nvPr>
            <p:ph sz="half" idx="2"/>
          </p:nvPr>
        </p:nvSpPr>
        <p:spPr/>
        <p:txBody>
          <a:bodyPr/>
          <a:lstStyle/>
          <a:p>
            <a:endParaRPr lang="tr-TR"/>
          </a:p>
        </p:txBody>
      </p:sp>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16</a:t>
            </a:fld>
            <a:endParaRPr lang="tr-T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2564904"/>
            <a:ext cx="8444717" cy="2101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89622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endParaRPr lang="tr-TR"/>
          </a:p>
        </p:txBody>
      </p:sp>
      <p:sp>
        <p:nvSpPr>
          <p:cNvPr id="4" name="İçerik Yer Tutucusu 3"/>
          <p:cNvSpPr>
            <a:spLocks noGrp="1"/>
          </p:cNvSpPr>
          <p:nvPr>
            <p:ph sz="half" idx="2"/>
          </p:nvPr>
        </p:nvSpPr>
        <p:spPr/>
        <p:txBody>
          <a:bodyPr/>
          <a:lstStyle/>
          <a:p>
            <a:endParaRPr lang="tr-TR"/>
          </a:p>
        </p:txBody>
      </p:sp>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17</a:t>
            </a:fld>
            <a:endParaRPr lang="tr-T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2327" y="1556792"/>
            <a:ext cx="8713208" cy="3414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69544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normAutofit/>
          </a:bodyPr>
          <a:lstStyle/>
          <a:p>
            <a:r>
              <a:rPr lang="tr-TR" dirty="0" smtClean="0"/>
              <a:t>MEB olarak TKYS de mevcut olup MALİYE BAKANLIĞI </a:t>
            </a:r>
            <a:r>
              <a:rPr lang="tr-TR" dirty="0" err="1" smtClean="0"/>
              <a:t>nda</a:t>
            </a:r>
            <a:r>
              <a:rPr lang="tr-TR" dirty="0" smtClean="0"/>
              <a:t>  muhasebe birimlerinde olmayan tutar yaklaşık </a:t>
            </a:r>
            <a:r>
              <a:rPr lang="tr-TR" sz="4800" b="1" dirty="0" smtClean="0">
                <a:solidFill>
                  <a:srgbClr val="FF0000"/>
                </a:solidFill>
                <a:latin typeface="Arial Narrow" pitchFamily="34" charset="0"/>
              </a:rPr>
              <a:t>1.490</a:t>
            </a:r>
            <a:r>
              <a:rPr lang="tr-TR" dirty="0" smtClean="0"/>
              <a:t> kurumda  </a:t>
            </a:r>
            <a:r>
              <a:rPr lang="tr-TR" sz="4800" dirty="0" smtClean="0">
                <a:solidFill>
                  <a:srgbClr val="FF0000"/>
                </a:solidFill>
                <a:latin typeface="Berlin Sans FB" pitchFamily="34" charset="0"/>
              </a:rPr>
              <a:t>198.191.997,5</a:t>
            </a:r>
            <a:r>
              <a:rPr lang="tr-TR" sz="4800" dirty="0" smtClean="0">
                <a:solidFill>
                  <a:srgbClr val="FF0000"/>
                </a:solidFill>
              </a:rPr>
              <a:t> </a:t>
            </a:r>
            <a:r>
              <a:rPr lang="tr-TR" dirty="0" smtClean="0"/>
              <a:t>TL ‘</a:t>
            </a:r>
            <a:r>
              <a:rPr lang="tr-TR" dirty="0" err="1" smtClean="0"/>
              <a:t>dir</a:t>
            </a:r>
            <a:r>
              <a:rPr lang="tr-TR" dirty="0" smtClean="0"/>
              <a:t>.</a:t>
            </a:r>
            <a:endParaRPr lang="tr-TR" dirty="0"/>
          </a:p>
        </p:txBody>
      </p:sp>
      <p:sp>
        <p:nvSpPr>
          <p:cNvPr id="4" name="3 İçerik Yer Tutucusu"/>
          <p:cNvSpPr>
            <a:spLocks noGrp="1"/>
          </p:cNvSpPr>
          <p:nvPr>
            <p:ph sz="half" idx="2"/>
          </p:nvPr>
        </p:nvSpPr>
        <p:spPr>
          <a:xfrm>
            <a:off x="4648200" y="1920085"/>
            <a:ext cx="4172272" cy="4434840"/>
          </a:xfrm>
        </p:spPr>
        <p:txBody>
          <a:bodyPr>
            <a:normAutofit/>
          </a:bodyPr>
          <a:lstStyle/>
          <a:p>
            <a:r>
              <a:rPr lang="tr-TR" dirty="0" smtClean="0"/>
              <a:t>MALİYE BAKANLIĞI  muhasebe birimlerinde say2000 de mevcut olup MEB olarak TKYS de olmayan tutar yaklaşık </a:t>
            </a:r>
            <a:r>
              <a:rPr lang="tr-TR" sz="4800" b="1" dirty="0" smtClean="0">
                <a:solidFill>
                  <a:srgbClr val="FF0000"/>
                </a:solidFill>
                <a:latin typeface="Arial Narrow" pitchFamily="34" charset="0"/>
              </a:rPr>
              <a:t>3.400</a:t>
            </a:r>
            <a:r>
              <a:rPr lang="tr-TR" dirty="0" smtClean="0"/>
              <a:t> kurumda  </a:t>
            </a:r>
            <a:r>
              <a:rPr lang="tr-TR" sz="4800" dirty="0" smtClean="0">
                <a:solidFill>
                  <a:srgbClr val="FF0000"/>
                </a:solidFill>
                <a:latin typeface="Berlin Sans FB" pitchFamily="34" charset="0"/>
              </a:rPr>
              <a:t>281.043.608</a:t>
            </a:r>
            <a:r>
              <a:rPr lang="tr-TR" sz="4800" dirty="0" smtClean="0">
                <a:solidFill>
                  <a:srgbClr val="FF0000"/>
                </a:solidFill>
              </a:rPr>
              <a:t> </a:t>
            </a:r>
            <a:r>
              <a:rPr lang="tr-TR" dirty="0" smtClean="0"/>
              <a:t>TL ‘</a:t>
            </a:r>
            <a:r>
              <a:rPr lang="tr-TR" dirty="0" err="1" smtClean="0"/>
              <a:t>dir</a:t>
            </a:r>
            <a:r>
              <a:rPr lang="tr-TR" dirty="0" smtClean="0"/>
              <a:t>.</a:t>
            </a:r>
          </a:p>
          <a:p>
            <a:endParaRPr lang="tr-TR" dirty="0"/>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18</a:t>
            </a:fld>
            <a:endParaRPr lang="tr-TR"/>
          </a:p>
        </p:txBody>
      </p:sp>
    </p:spTree>
    <p:extLst>
      <p:ext uri="{BB962C8B-B14F-4D97-AF65-F5344CB8AC3E}">
        <p14:creationId xmlns="" xmlns:p14="http://schemas.microsoft.com/office/powerpoint/2010/main" val="353960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Buna Göre;</a:t>
            </a:r>
            <a:endParaRPr lang="tr-TR" dirty="0"/>
          </a:p>
        </p:txBody>
      </p:sp>
      <p:sp>
        <p:nvSpPr>
          <p:cNvPr id="3" name="2 İçerik Yer Tutucusu"/>
          <p:cNvSpPr>
            <a:spLocks noGrp="1"/>
          </p:cNvSpPr>
          <p:nvPr>
            <p:ph sz="half" idx="1"/>
          </p:nvPr>
        </p:nvSpPr>
        <p:spPr/>
        <p:txBody>
          <a:bodyPr/>
          <a:lstStyle/>
          <a:p>
            <a:r>
              <a:rPr lang="tr-TR" dirty="0" smtClean="0"/>
              <a:t>Fark ;</a:t>
            </a:r>
          </a:p>
          <a:p>
            <a:r>
              <a:rPr lang="tr-TR" dirty="0" smtClean="0"/>
              <a:t>Maliye de FAZLA taşınır bulunmaktadır…..</a:t>
            </a:r>
          </a:p>
          <a:p>
            <a:endParaRPr lang="tr-TR" dirty="0"/>
          </a:p>
          <a:p>
            <a:endParaRPr lang="tr-TR" dirty="0" smtClean="0"/>
          </a:p>
          <a:p>
            <a:endParaRPr lang="tr-TR" dirty="0"/>
          </a:p>
          <a:p>
            <a:pPr marL="0" indent="0">
              <a:buNone/>
            </a:pPr>
            <a:endParaRPr lang="tr-TR" dirty="0"/>
          </a:p>
        </p:txBody>
      </p:sp>
      <p:sp>
        <p:nvSpPr>
          <p:cNvPr id="4" name="3 İçerik Yer Tutucusu"/>
          <p:cNvSpPr>
            <a:spLocks noGrp="1"/>
          </p:cNvSpPr>
          <p:nvPr>
            <p:ph sz="half" idx="2"/>
          </p:nvPr>
        </p:nvSpPr>
        <p:spPr/>
        <p:txBody>
          <a:bodyPr/>
          <a:lstStyle/>
          <a:p>
            <a:r>
              <a:rPr lang="tr-TR" dirty="0" smtClean="0"/>
              <a:t>MALİYE BAKANLIĞI  muhasebe birimlerinde mevcut olup MEB olarak TKYS de olmayan tutar </a:t>
            </a:r>
            <a:r>
              <a:rPr lang="tr-TR" sz="6000" dirty="0" smtClean="0">
                <a:solidFill>
                  <a:srgbClr val="FF0000"/>
                </a:solidFill>
                <a:latin typeface="Berlin Sans FB" pitchFamily="34" charset="0"/>
              </a:rPr>
              <a:t>82.851.611</a:t>
            </a:r>
            <a:r>
              <a:rPr lang="tr-TR" dirty="0" smtClean="0"/>
              <a:t> TL ‘</a:t>
            </a:r>
            <a:r>
              <a:rPr lang="tr-TR" dirty="0" err="1" smtClean="0"/>
              <a:t>dir</a:t>
            </a:r>
            <a:r>
              <a:rPr lang="tr-TR" dirty="0" smtClean="0"/>
              <a:t>.</a:t>
            </a:r>
          </a:p>
          <a:p>
            <a:endParaRPr lang="tr-TR" dirty="0"/>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81987" cy="5904656"/>
          </a:xfrm>
        </p:spPr>
        <p:txBody>
          <a:bodyPr>
            <a:normAutofit fontScale="90000"/>
          </a:bodyPr>
          <a:lstStyle/>
          <a:p>
            <a:pPr fontAlgn="auto">
              <a:spcAft>
                <a:spcPts val="0"/>
              </a:spcAft>
              <a:defRPr/>
            </a:pPr>
            <a:r>
              <a:rPr lang="tr-TR" sz="2800" dirty="0" smtClean="0">
                <a:solidFill>
                  <a:srgbClr val="FF0000"/>
                </a:solidFill>
              </a:rPr>
              <a:t>Seminer Sunum PLANI</a:t>
            </a:r>
            <a:r>
              <a:rPr lang="tr-TR" sz="2800" dirty="0" smtClean="0">
                <a:solidFill>
                  <a:schemeClr val="tx1"/>
                </a:solidFill>
              </a:rPr>
              <a:t/>
            </a:r>
            <a:br>
              <a:rPr lang="tr-TR" sz="2800" dirty="0" smtClean="0">
                <a:solidFill>
                  <a:schemeClr val="tx1"/>
                </a:solidFill>
              </a:rPr>
            </a:br>
            <a:r>
              <a:rPr lang="tr-TR" sz="2800" dirty="0" smtClean="0">
                <a:solidFill>
                  <a:schemeClr val="tx1"/>
                </a:solidFill>
              </a:rPr>
              <a:t/>
            </a:r>
            <a:br>
              <a:rPr lang="tr-TR" sz="2800" dirty="0" smtClean="0">
                <a:solidFill>
                  <a:schemeClr val="tx1"/>
                </a:solidFill>
              </a:rPr>
            </a:br>
            <a:r>
              <a:rPr lang="tr-TR" sz="2800" dirty="0" smtClean="0">
                <a:solidFill>
                  <a:schemeClr val="tx1"/>
                </a:solidFill>
              </a:rPr>
              <a:t>1. Strateji Geliştirme Başkanlığı </a:t>
            </a:r>
            <a:r>
              <a:rPr lang="tr-TR" sz="2800" dirty="0" err="1" smtClean="0">
                <a:solidFill>
                  <a:schemeClr val="tx1"/>
                </a:solidFill>
              </a:rPr>
              <a:t>nın</a:t>
            </a:r>
            <a:r>
              <a:rPr lang="tr-TR" sz="2800" dirty="0" smtClean="0">
                <a:solidFill>
                  <a:schemeClr val="tx1"/>
                </a:solidFill>
              </a:rPr>
              <a:t> görevi ve yetkileri nelerdir?</a:t>
            </a:r>
            <a:br>
              <a:rPr lang="tr-TR" sz="2800" dirty="0" smtClean="0">
                <a:solidFill>
                  <a:schemeClr val="tx1"/>
                </a:solidFill>
              </a:rPr>
            </a:br>
            <a:r>
              <a:rPr lang="tr-TR" sz="2800" dirty="0" smtClean="0">
                <a:solidFill>
                  <a:schemeClr val="tx1"/>
                </a:solidFill>
              </a:rPr>
              <a:t>2. Taşınır kesin hesabı nasıl çıkarılıyor?</a:t>
            </a:r>
            <a:br>
              <a:rPr lang="tr-TR" sz="2800" dirty="0" smtClean="0">
                <a:solidFill>
                  <a:schemeClr val="tx1"/>
                </a:solidFill>
              </a:rPr>
            </a:br>
            <a:r>
              <a:rPr lang="tr-TR" sz="2800" dirty="0" smtClean="0">
                <a:solidFill>
                  <a:schemeClr val="tx1"/>
                </a:solidFill>
              </a:rPr>
              <a:t>2. Kurum tanımlama işlemleri (Bölünen/birleşen okullar)</a:t>
            </a:r>
            <a:br>
              <a:rPr lang="tr-TR" sz="2800" dirty="0" smtClean="0">
                <a:solidFill>
                  <a:schemeClr val="tx1"/>
                </a:solidFill>
              </a:rPr>
            </a:br>
            <a:r>
              <a:rPr lang="tr-TR" sz="2800" dirty="0" smtClean="0">
                <a:solidFill>
                  <a:schemeClr val="tx1"/>
                </a:solidFill>
              </a:rPr>
              <a:t>3. Harcama yetkilileri/</a:t>
            </a:r>
            <a:r>
              <a:rPr lang="tr-TR" sz="2800" dirty="0" err="1" smtClean="0">
                <a:solidFill>
                  <a:schemeClr val="tx1"/>
                </a:solidFill>
              </a:rPr>
              <a:t>Tkkylerin</a:t>
            </a:r>
            <a:r>
              <a:rPr lang="tr-TR" sz="2800" dirty="0" smtClean="0">
                <a:solidFill>
                  <a:schemeClr val="tx1"/>
                </a:solidFill>
              </a:rPr>
              <a:t> sorumlulukları,</a:t>
            </a:r>
            <a:br>
              <a:rPr lang="tr-TR" sz="2800" dirty="0" smtClean="0">
                <a:solidFill>
                  <a:schemeClr val="tx1"/>
                </a:solidFill>
              </a:rPr>
            </a:br>
            <a:r>
              <a:rPr lang="tr-TR" sz="2800" dirty="0" smtClean="0">
                <a:solidFill>
                  <a:schemeClr val="tx1"/>
                </a:solidFill>
              </a:rPr>
              <a:t>4. Tüketime verme işlemleri ve istek birim yetkilileri,</a:t>
            </a:r>
            <a:br>
              <a:rPr lang="tr-TR" sz="2800" dirty="0" smtClean="0">
                <a:solidFill>
                  <a:schemeClr val="tx1"/>
                </a:solidFill>
              </a:rPr>
            </a:br>
            <a:r>
              <a:rPr lang="tr-TR" sz="2800" dirty="0" smtClean="0">
                <a:solidFill>
                  <a:schemeClr val="tx1"/>
                </a:solidFill>
              </a:rPr>
              <a:t>5. Zimmet işlemleri ve sorumluluk,</a:t>
            </a:r>
            <a:br>
              <a:rPr lang="tr-TR" sz="2800" dirty="0" smtClean="0">
                <a:solidFill>
                  <a:schemeClr val="tx1"/>
                </a:solidFill>
              </a:rPr>
            </a:br>
            <a:r>
              <a:rPr lang="tr-TR" sz="2800" dirty="0" smtClean="0">
                <a:solidFill>
                  <a:schemeClr val="tx1"/>
                </a:solidFill>
              </a:rPr>
              <a:t>6. Öğretmenevleri,</a:t>
            </a:r>
            <a:br>
              <a:rPr lang="tr-TR" sz="2800" dirty="0" smtClean="0">
                <a:solidFill>
                  <a:schemeClr val="tx1"/>
                </a:solidFill>
              </a:rPr>
            </a:br>
            <a:r>
              <a:rPr lang="tr-TR" sz="2800" dirty="0" smtClean="0">
                <a:solidFill>
                  <a:schemeClr val="tx1"/>
                </a:solidFill>
              </a:rPr>
              <a:t>7. FATİH projesi,</a:t>
            </a:r>
            <a:br>
              <a:rPr lang="tr-TR" sz="2800" dirty="0" smtClean="0">
                <a:solidFill>
                  <a:schemeClr val="tx1"/>
                </a:solidFill>
              </a:rPr>
            </a:br>
            <a:r>
              <a:rPr lang="tr-TR" sz="2800" dirty="0" smtClean="0">
                <a:solidFill>
                  <a:schemeClr val="tx1"/>
                </a:solidFill>
              </a:rPr>
              <a:t>8. Hata Düzeltme İşlemleri</a:t>
            </a:r>
            <a:br>
              <a:rPr lang="tr-TR" sz="2800" dirty="0" smtClean="0">
                <a:solidFill>
                  <a:schemeClr val="tx1"/>
                </a:solidFill>
              </a:rPr>
            </a:br>
            <a:r>
              <a:rPr lang="tr-TR" sz="2800" dirty="0" smtClean="0">
                <a:solidFill>
                  <a:schemeClr val="tx1"/>
                </a:solidFill>
              </a:rPr>
              <a:t>9. Hurda İşlemleri</a:t>
            </a:r>
            <a:br>
              <a:rPr lang="tr-TR" sz="2800" dirty="0" smtClean="0">
                <a:solidFill>
                  <a:schemeClr val="tx1"/>
                </a:solidFill>
              </a:rPr>
            </a:br>
            <a:r>
              <a:rPr lang="tr-TR" sz="2800" dirty="0" smtClean="0">
                <a:solidFill>
                  <a:schemeClr val="tx1"/>
                </a:solidFill>
              </a:rPr>
              <a:t>10. Sıkça sorulan sorular</a:t>
            </a:r>
            <a:br>
              <a:rPr lang="tr-TR" sz="2800" dirty="0" smtClean="0">
                <a:solidFill>
                  <a:schemeClr val="tx1"/>
                </a:solidFill>
              </a:rPr>
            </a:br>
            <a:endParaRPr lang="tr-TR" sz="2800" dirty="0">
              <a:solidFill>
                <a:schemeClr val="tx1"/>
              </a:solidFill>
            </a:endParaRPr>
          </a:p>
        </p:txBody>
      </p:sp>
      <p:sp>
        <p:nvSpPr>
          <p:cNvPr id="7171"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CCF7B8DA-543E-4E10-AB9E-1CFC98D679B4}" type="slidenum">
              <a:rPr lang="tr-TR" sz="1200">
                <a:solidFill>
                  <a:srgbClr val="04617B"/>
                </a:solidFill>
              </a:rPr>
              <a:pPr eaLnBrk="1" hangingPunct="1"/>
              <a:t>2</a:t>
            </a:fld>
            <a:endParaRPr lang="tr-TR" sz="1200">
              <a:solidFill>
                <a:srgbClr val="04617B"/>
              </a:solidFill>
            </a:endParaRPr>
          </a:p>
        </p:txBody>
      </p:sp>
    </p:spTree>
    <p:extLst>
      <p:ext uri="{BB962C8B-B14F-4D97-AF65-F5344CB8AC3E}">
        <p14:creationId xmlns="" xmlns:p14="http://schemas.microsoft.com/office/powerpoint/2010/main" val="303901975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Başarılı il/İlçeler</a:t>
            </a:r>
            <a:endParaRPr lang="tr-TR" dirty="0"/>
          </a:p>
        </p:txBody>
      </p:sp>
      <p:sp>
        <p:nvSpPr>
          <p:cNvPr id="3" name="2 İçerik Yer Tutucusu"/>
          <p:cNvSpPr>
            <a:spLocks noGrp="1"/>
          </p:cNvSpPr>
          <p:nvPr>
            <p:ph sz="half" idx="1"/>
          </p:nvPr>
        </p:nvSpPr>
        <p:spPr/>
        <p:txBody>
          <a:bodyPr/>
          <a:lstStyle/>
          <a:p>
            <a:r>
              <a:rPr lang="tr-TR" dirty="0" smtClean="0"/>
              <a:t>İl merkezi ve ilçe olarak yetkisi dahilinde hatasız olarak tüm kurumlarını muhasebeyle denk kapatanlar :</a:t>
            </a:r>
          </a:p>
          <a:p>
            <a:r>
              <a:rPr lang="tr-TR" sz="7200" dirty="0" smtClean="0">
                <a:solidFill>
                  <a:srgbClr val="FF0000"/>
                </a:solidFill>
              </a:rPr>
              <a:t>%  16,7</a:t>
            </a:r>
            <a:endParaRPr lang="tr-TR" sz="7200" dirty="0">
              <a:solidFill>
                <a:srgbClr val="FF0000"/>
              </a:solidFill>
            </a:endParaRPr>
          </a:p>
        </p:txBody>
      </p:sp>
      <p:sp>
        <p:nvSpPr>
          <p:cNvPr id="4" name="3 İçerik Yer Tutucusu"/>
          <p:cNvSpPr>
            <a:spLocks noGrp="1"/>
          </p:cNvSpPr>
          <p:nvPr>
            <p:ph sz="half" idx="2"/>
          </p:nvPr>
        </p:nvSpPr>
        <p:spPr/>
        <p:txBody>
          <a:bodyPr/>
          <a:lstStyle/>
          <a:p>
            <a:r>
              <a:rPr lang="tr-TR" dirty="0" smtClean="0"/>
              <a:t>İl </a:t>
            </a:r>
            <a:r>
              <a:rPr lang="tr-TR" dirty="0" err="1" smtClean="0"/>
              <a:t>mem</a:t>
            </a:r>
            <a:r>
              <a:rPr lang="tr-TR" dirty="0" smtClean="0"/>
              <a:t> olarak : </a:t>
            </a:r>
            <a:r>
              <a:rPr lang="tr-TR" sz="5400" dirty="0" smtClean="0">
                <a:solidFill>
                  <a:srgbClr val="FF0000"/>
                </a:solidFill>
              </a:rPr>
              <a:t>7</a:t>
            </a:r>
            <a:endParaRPr lang="tr-TR" dirty="0" smtClean="0">
              <a:solidFill>
                <a:srgbClr val="FF0000"/>
              </a:solidFill>
            </a:endParaRPr>
          </a:p>
          <a:p>
            <a:pPr>
              <a:buNone/>
            </a:pPr>
            <a:endParaRPr lang="tr-TR" dirty="0" smtClean="0"/>
          </a:p>
          <a:p>
            <a:pPr>
              <a:buNone/>
            </a:pPr>
            <a:endParaRPr lang="tr-TR" dirty="0" smtClean="0"/>
          </a:p>
          <a:p>
            <a:r>
              <a:rPr lang="tr-TR" dirty="0" smtClean="0"/>
              <a:t>İlçe </a:t>
            </a:r>
            <a:r>
              <a:rPr lang="tr-TR" dirty="0" err="1" smtClean="0"/>
              <a:t>mem</a:t>
            </a:r>
            <a:r>
              <a:rPr lang="tr-TR" dirty="0" smtClean="0"/>
              <a:t> olarak :</a:t>
            </a:r>
            <a:r>
              <a:rPr lang="tr-TR" sz="4800" dirty="0" smtClean="0">
                <a:solidFill>
                  <a:srgbClr val="FF0000"/>
                </a:solidFill>
              </a:rPr>
              <a:t>167</a:t>
            </a:r>
            <a:endParaRPr lang="tr-TR" dirty="0">
              <a:solidFill>
                <a:srgbClr val="FF0000"/>
              </a:solidFill>
            </a:endParaRP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21</a:t>
            </a:fld>
            <a:endParaRPr lang="tr-TR"/>
          </a:p>
        </p:txBody>
      </p:sp>
      <p:pic>
        <p:nvPicPr>
          <p:cNvPr id="5122" name="Picture 2" descr="C:\Users\Bayram KESER\Desktop\istanbultkkyseminer\istanbulsemineri örnekler\konsolidetuturmaynalarduyurusu.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22</a:t>
            </a:fld>
            <a:endParaRPr lang="tr-TR"/>
          </a:p>
        </p:txBody>
      </p:sp>
      <p:pic>
        <p:nvPicPr>
          <p:cNvPr id="2050" name="Picture 2" descr="C:\Users\Bayram KESER\Desktop\istanbultkkyseminer\istanbulsemineri örnekler\hesabıtutturmayanlarduyurusu.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23</a:t>
            </a:fld>
            <a:endParaRPr lang="tr-TR"/>
          </a:p>
        </p:txBody>
      </p:sp>
      <p:pic>
        <p:nvPicPr>
          <p:cNvPr id="4098" name="Picture 2" descr="C:\Users\Bayram KESER\Desktop\istanbultkkyseminer\istanbulsemineri örnekler\tutturmayankurumlar2014görelim.png"/>
          <p:cNvPicPr>
            <a:picLocks noChangeAspect="1" noChangeArrowheads="1"/>
          </p:cNvPicPr>
          <p:nvPr/>
        </p:nvPicPr>
        <p:blipFill>
          <a:blip r:embed="rId2" cstate="print"/>
          <a:srcRect/>
          <a:stretch>
            <a:fillRect/>
          </a:stretch>
        </p:blipFill>
        <p:spPr bwMode="auto">
          <a:xfrm>
            <a:off x="0" y="571500"/>
            <a:ext cx="9144000" cy="5715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24</a:t>
            </a:fld>
            <a:endParaRPr lang="tr-TR"/>
          </a:p>
        </p:txBody>
      </p:sp>
      <p:pic>
        <p:nvPicPr>
          <p:cNvPr id="1026" name="Picture 2" descr="C:\Users\Bayram KESER\Desktop\istanbultkkyseminer\istanbulsemineri örnekler\tutturmayankurumlargörebilir.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25</a:t>
            </a:fld>
            <a:endParaRPr lang="tr-TR"/>
          </a:p>
        </p:txBody>
      </p:sp>
      <p:pic>
        <p:nvPicPr>
          <p:cNvPr id="3074" name="Picture 2" descr="C:\Users\Bayram KESER\Desktop\istanbultkkyseminer\istanbulsemineri örnekler\konsolideşifresibirimlerinhesabınıgörebilir.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26</a:t>
            </a:fld>
            <a:endParaRPr lang="tr-TR"/>
          </a:p>
        </p:txBody>
      </p:sp>
      <p:pic>
        <p:nvPicPr>
          <p:cNvPr id="6146" name="Picture 2" descr="C:\Users\Bayram KESER\Desktop\istanbultkkyseminer\istanbulsemineri örnekler\2013edönüşyaılmayacaktır.png"/>
          <p:cNvPicPr>
            <a:picLocks noChangeAspect="1" noChangeArrowheads="1"/>
          </p:cNvPicPr>
          <p:nvPr/>
        </p:nvPicPr>
        <p:blipFill>
          <a:blip r:embed="rId2" cstate="print"/>
          <a:srcRect/>
          <a:stretch>
            <a:fillRect/>
          </a:stretch>
        </p:blipFill>
        <p:spPr bwMode="auto">
          <a:xfrm>
            <a:off x="0" y="571500"/>
            <a:ext cx="9144000" cy="571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27</a:t>
            </a:fld>
            <a:endParaRPr lang="tr-TR"/>
          </a:p>
        </p:txBody>
      </p:sp>
      <p:pic>
        <p:nvPicPr>
          <p:cNvPr id="7170" name="Picture 2" descr="C:\Users\Bayram KESER\Desktop\istanbultkkyseminer\istanbulsemineri örnekler\hatalıkodlarısıfırlayındemiştik.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p:txBody>
          <a:bodyPr/>
          <a:lstStyle/>
          <a:p>
            <a:pPr>
              <a:defRPr/>
            </a:pPr>
            <a:fld id="{85050079-0A3A-4340-A3F0-55920A036D28}" type="slidenum">
              <a:rPr lang="tr-TR">
                <a:solidFill>
                  <a:srgbClr val="04617B">
                    <a:shade val="90000"/>
                  </a:srgbClr>
                </a:solidFill>
              </a:rPr>
              <a:pPr>
                <a:defRPr/>
              </a:pPr>
              <a:t>28</a:t>
            </a:fld>
            <a:endParaRPr lang="tr-TR">
              <a:solidFill>
                <a:srgbClr val="04617B">
                  <a:shade val="90000"/>
                </a:srgbClr>
              </a:solidFill>
            </a:endParaRPr>
          </a:p>
        </p:txBody>
      </p:sp>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a:defRPr/>
            </a:pPr>
            <a:fld id="{8DFC4814-F3C6-4F14-956F-60A6518C84D2}" type="slidenum">
              <a:rPr lang="tr-TR" sz="1400" b="1">
                <a:solidFill>
                  <a:srgbClr val="FFFFFF"/>
                </a:solidFill>
                <a:latin typeface="Tahoma" pitchFamily="34" charset="0"/>
                <a:cs typeface="Arial" charset="0"/>
              </a:rPr>
              <a:pPr algn="ctr">
                <a:defRPr/>
              </a:pPr>
              <a:t>28</a:t>
            </a:fld>
            <a:endParaRPr lang="tr-TR" sz="1400" b="1">
              <a:solidFill>
                <a:srgbClr val="FFFFFF"/>
              </a:solidFill>
              <a:latin typeface="Tahoma" pitchFamily="34" charset="0"/>
              <a:cs typeface="Arial" charset="0"/>
            </a:endParaRPr>
          </a:p>
        </p:txBody>
      </p:sp>
      <p:sp>
        <p:nvSpPr>
          <p:cNvPr id="18439" name="Rectangle 7"/>
          <p:cNvSpPr>
            <a:spLocks noChangeArrowheads="1"/>
          </p:cNvSpPr>
          <p:nvPr/>
        </p:nvSpPr>
        <p:spPr bwMode="auto">
          <a:xfrm>
            <a:off x="323850" y="1504950"/>
            <a:ext cx="8280400" cy="595313"/>
          </a:xfrm>
          <a:prstGeom prst="rect">
            <a:avLst/>
          </a:prstGeom>
          <a:noFill/>
          <a:ln w="76200" cmpd="tri">
            <a:solidFill>
              <a:schemeClr val="tx1"/>
            </a:solidFill>
            <a:miter lim="800000"/>
            <a:headEnd/>
            <a:tailEnd/>
          </a:ln>
          <a:effectLst/>
        </p:spPr>
        <p:txBody>
          <a:bodyPr>
            <a:spAutoFit/>
          </a:bodyPr>
          <a:lstStyle/>
          <a:p>
            <a:pPr algn="ctr"/>
            <a:r>
              <a:rPr lang="tr-TR" sz="2800" b="1">
                <a:solidFill>
                  <a:srgbClr val="FF3300"/>
                </a:solidFill>
                <a:latin typeface="Tahoma" pitchFamily="34" charset="0"/>
                <a:cs typeface="Arial" charset="0"/>
              </a:rPr>
              <a:t>ANALİTİK BÜTÇE KODLAMASI</a:t>
            </a:r>
          </a:p>
        </p:txBody>
      </p:sp>
      <p:graphicFrame>
        <p:nvGraphicFramePr>
          <p:cNvPr id="18440" name="Object 8"/>
          <p:cNvGraphicFramePr>
            <a:graphicFrameLocks noChangeAspect="1"/>
          </p:cNvGraphicFramePr>
          <p:nvPr/>
        </p:nvGraphicFramePr>
        <p:xfrm>
          <a:off x="250825" y="2205038"/>
          <a:ext cx="8485188" cy="2590800"/>
        </p:xfrm>
        <a:graphic>
          <a:graphicData uri="http://schemas.openxmlformats.org/presentationml/2006/ole">
            <p:oleObj spid="_x0000_s1042" name="Çalışma Sayfası" r:id="rId3" imgW="5800649" imgH="1685849" progId="Excel.Sheet.8">
              <p:embed/>
            </p:oleObj>
          </a:graphicData>
        </a:graphic>
      </p:graphicFrame>
    </p:spTree>
    <p:extLst>
      <p:ext uri="{BB962C8B-B14F-4D97-AF65-F5344CB8AC3E}">
        <p14:creationId xmlns="" xmlns:p14="http://schemas.microsoft.com/office/powerpoint/2010/main" val="29575793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p>
            <a:pPr>
              <a:defRPr/>
            </a:pPr>
            <a:fld id="{FC168CB5-90D9-4BAD-BF29-EDCA32B83BE5}" type="slidenum">
              <a:rPr lang="tr-TR">
                <a:solidFill>
                  <a:srgbClr val="04617B">
                    <a:shade val="90000"/>
                  </a:srgbClr>
                </a:solidFill>
              </a:rPr>
              <a:pPr>
                <a:defRPr/>
              </a:pPr>
              <a:t>29</a:t>
            </a:fld>
            <a:endParaRPr lang="tr-TR">
              <a:solidFill>
                <a:srgbClr val="04617B">
                  <a:shade val="90000"/>
                </a:srgbClr>
              </a:solidFill>
            </a:endParaRPr>
          </a:p>
        </p:txBody>
      </p:sp>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a:defRPr/>
            </a:pPr>
            <a:fld id="{E4C2D2B4-1DF2-4A1D-AF7D-A61F1B2AABA0}" type="slidenum">
              <a:rPr lang="tr-TR" sz="1400" b="1">
                <a:solidFill>
                  <a:srgbClr val="FFFFFF"/>
                </a:solidFill>
                <a:latin typeface="Tahoma" pitchFamily="34" charset="0"/>
                <a:cs typeface="Arial" charset="0"/>
              </a:rPr>
              <a:pPr algn="ctr">
                <a:defRPr/>
              </a:pPr>
              <a:t>29</a:t>
            </a:fld>
            <a:endParaRPr lang="tr-TR" sz="1400" b="1">
              <a:solidFill>
                <a:srgbClr val="FFFFFF"/>
              </a:solidFill>
              <a:latin typeface="Tahoma" pitchFamily="34" charset="0"/>
              <a:cs typeface="Arial" charset="0"/>
            </a:endParaRPr>
          </a:p>
        </p:txBody>
      </p:sp>
      <p:graphicFrame>
        <p:nvGraphicFramePr>
          <p:cNvPr id="19463" name="Object 7"/>
          <p:cNvGraphicFramePr>
            <a:graphicFrameLocks noChangeAspect="1"/>
          </p:cNvGraphicFramePr>
          <p:nvPr/>
        </p:nvGraphicFramePr>
        <p:xfrm>
          <a:off x="0" y="0"/>
          <a:ext cx="9144000" cy="6858000"/>
        </p:xfrm>
        <a:graphic>
          <a:graphicData uri="http://schemas.openxmlformats.org/presentationml/2006/ole">
            <p:oleObj spid="_x0000_s2066" name="Çalışma Sayfası" r:id="rId3" imgW="7356600" imgH="8202600" progId="Excel.Sheet.8">
              <p:embed/>
            </p:oleObj>
          </a:graphicData>
        </a:graphic>
      </p:graphicFrame>
    </p:spTree>
    <p:extLst>
      <p:ext uri="{BB962C8B-B14F-4D97-AF65-F5344CB8AC3E}">
        <p14:creationId xmlns="" xmlns:p14="http://schemas.microsoft.com/office/powerpoint/2010/main" val="20562615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3</a:t>
            </a:fld>
            <a:endParaRPr lang="tr-TR"/>
          </a:p>
        </p:txBody>
      </p:sp>
      <p:sp>
        <p:nvSpPr>
          <p:cNvPr id="6" name="5 Dikdörtgen"/>
          <p:cNvSpPr/>
          <p:nvPr/>
        </p:nvSpPr>
        <p:spPr>
          <a:xfrm>
            <a:off x="251520" y="1268760"/>
            <a:ext cx="8712968" cy="4154984"/>
          </a:xfrm>
          <a:prstGeom prst="rect">
            <a:avLst/>
          </a:prstGeom>
        </p:spPr>
        <p:txBody>
          <a:bodyPr wrap="square">
            <a:spAutoFit/>
          </a:bodyPr>
          <a:lstStyle/>
          <a:p>
            <a:r>
              <a:rPr lang="tr-TR" sz="6600" dirty="0" smtClean="0"/>
              <a:t>Strateji Geliştirme Başkanlığı’(SGB)</a:t>
            </a:r>
            <a:r>
              <a:rPr lang="tr-TR" sz="6600" dirty="0" err="1" smtClean="0"/>
              <a:t>nın</a:t>
            </a:r>
            <a:endParaRPr lang="tr-TR" sz="6600" dirty="0" smtClean="0"/>
          </a:p>
          <a:p>
            <a:r>
              <a:rPr lang="tr-TR" sz="6600" dirty="0" smtClean="0"/>
              <a:t> </a:t>
            </a:r>
          </a:p>
          <a:p>
            <a:r>
              <a:rPr lang="tr-TR" sz="6600" dirty="0" smtClean="0"/>
              <a:t>Görev ve yetkileri….</a:t>
            </a:r>
            <a:endParaRPr lang="tr-TR" sz="6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p:txBody>
          <a:bodyPr/>
          <a:lstStyle/>
          <a:p>
            <a:pPr>
              <a:defRPr/>
            </a:pPr>
            <a:fld id="{B4459B25-E85C-4E87-8395-5A27B023F8CF}" type="slidenum">
              <a:rPr lang="tr-TR">
                <a:solidFill>
                  <a:srgbClr val="04617B">
                    <a:shade val="90000"/>
                  </a:srgbClr>
                </a:solidFill>
              </a:rPr>
              <a:pPr>
                <a:defRPr/>
              </a:pPr>
              <a:t>30</a:t>
            </a:fld>
            <a:endParaRPr lang="tr-TR">
              <a:solidFill>
                <a:srgbClr val="04617B">
                  <a:shade val="90000"/>
                </a:srgbClr>
              </a:solidFill>
            </a:endParaRPr>
          </a:p>
        </p:txBody>
      </p:sp>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a:defRPr/>
            </a:pPr>
            <a:fld id="{B276C107-E0A9-4F6F-B843-41ACE1DD4A28}" type="slidenum">
              <a:rPr lang="tr-TR" sz="1400" b="1">
                <a:solidFill>
                  <a:srgbClr val="FFFFFF"/>
                </a:solidFill>
                <a:latin typeface="Tahoma" pitchFamily="34" charset="0"/>
                <a:cs typeface="Arial" charset="0"/>
              </a:rPr>
              <a:pPr algn="ctr">
                <a:defRPr/>
              </a:pPr>
              <a:t>30</a:t>
            </a:fld>
            <a:endParaRPr lang="tr-TR" sz="1400" b="1">
              <a:solidFill>
                <a:srgbClr val="FFFFFF"/>
              </a:solidFill>
              <a:latin typeface="Tahoma" pitchFamily="34" charset="0"/>
              <a:cs typeface="Arial" charset="0"/>
            </a:endParaRPr>
          </a:p>
        </p:txBody>
      </p:sp>
      <p:sp>
        <p:nvSpPr>
          <p:cNvPr id="20487" name="Rectangle 7"/>
          <p:cNvSpPr>
            <a:spLocks noChangeArrowheads="1"/>
          </p:cNvSpPr>
          <p:nvPr/>
        </p:nvSpPr>
        <p:spPr bwMode="auto">
          <a:xfrm flipH="1">
            <a:off x="683568" y="548680"/>
            <a:ext cx="8064500" cy="457200"/>
          </a:xfrm>
          <a:prstGeom prst="rect">
            <a:avLst/>
          </a:prstGeom>
          <a:noFill/>
          <a:ln w="76200" cmpd="tri">
            <a:solidFill>
              <a:schemeClr val="tx1"/>
            </a:solidFill>
            <a:miter lim="800000"/>
            <a:headEnd/>
            <a:tailEnd/>
          </a:ln>
          <a:effectLst/>
        </p:spPr>
        <p:txBody>
          <a:bodyPr anchor="ctr"/>
          <a:lstStyle/>
          <a:p>
            <a:r>
              <a:rPr lang="tr-TR" sz="2400" b="1">
                <a:solidFill>
                  <a:srgbClr val="FF6600"/>
                </a:solidFill>
                <a:latin typeface="Tw Cen MT" pitchFamily="34" charset="0"/>
                <a:cs typeface="Arial" charset="0"/>
              </a:rPr>
              <a:t>FONKSİYONEL SINIFLANDIRMA (BİRİNCİ DÜZEY)</a:t>
            </a:r>
          </a:p>
        </p:txBody>
      </p:sp>
      <p:graphicFrame>
        <p:nvGraphicFramePr>
          <p:cNvPr id="20488" name="Object 8"/>
          <p:cNvGraphicFramePr>
            <a:graphicFrameLocks noChangeAspect="1"/>
          </p:cNvGraphicFramePr>
          <p:nvPr/>
        </p:nvGraphicFramePr>
        <p:xfrm>
          <a:off x="395288" y="836613"/>
          <a:ext cx="8353425" cy="6237287"/>
        </p:xfrm>
        <a:graphic>
          <a:graphicData uri="http://schemas.openxmlformats.org/presentationml/2006/ole">
            <p:oleObj spid="_x0000_s3090" name="Worksheet" r:id="rId3" imgW="6863400" imgH="5905440" progId="Excel.Sheet.8">
              <p:embed/>
            </p:oleObj>
          </a:graphicData>
        </a:graphic>
      </p:graphicFrame>
    </p:spTree>
    <p:extLst>
      <p:ext uri="{BB962C8B-B14F-4D97-AF65-F5344CB8AC3E}">
        <p14:creationId xmlns="" xmlns:p14="http://schemas.microsoft.com/office/powerpoint/2010/main" val="42786010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a:defRPr/>
            </a:pPr>
            <a:fld id="{37899DF2-E769-44F6-94C1-5BC40156A405}" type="slidenum">
              <a:rPr lang="tr-TR" sz="1400" b="1">
                <a:solidFill>
                  <a:srgbClr val="FFFFFF"/>
                </a:solidFill>
                <a:latin typeface="Tahoma" pitchFamily="34" charset="0"/>
                <a:cs typeface="Arial" charset="0"/>
              </a:rPr>
              <a:pPr algn="ctr">
                <a:defRPr/>
              </a:pPr>
              <a:t>31</a:t>
            </a:fld>
            <a:endParaRPr lang="tr-TR" sz="1400" b="1">
              <a:solidFill>
                <a:srgbClr val="FFFFFF"/>
              </a:solidFill>
              <a:latin typeface="Tahoma" pitchFamily="34" charset="0"/>
              <a:cs typeface="Arial" charset="0"/>
            </a:endParaRPr>
          </a:p>
        </p:txBody>
      </p:sp>
      <p:sp>
        <p:nvSpPr>
          <p:cNvPr id="21510" name="Rectangle 6"/>
          <p:cNvSpPr>
            <a:spLocks noChangeArrowheads="1"/>
          </p:cNvSpPr>
          <p:nvPr/>
        </p:nvSpPr>
        <p:spPr bwMode="auto">
          <a:xfrm>
            <a:off x="827584" y="764704"/>
            <a:ext cx="7704138" cy="720725"/>
          </a:xfrm>
          <a:prstGeom prst="rect">
            <a:avLst/>
          </a:prstGeom>
          <a:noFill/>
          <a:ln w="76200" cmpd="tri">
            <a:solidFill>
              <a:schemeClr val="tx1"/>
            </a:solidFill>
            <a:miter lim="800000"/>
            <a:headEnd/>
            <a:tailEnd/>
          </a:ln>
          <a:effectLst/>
        </p:spPr>
        <p:txBody>
          <a:bodyPr anchor="ctr"/>
          <a:lstStyle/>
          <a:p>
            <a:r>
              <a:rPr lang="tr-TR" sz="3600" b="1">
                <a:solidFill>
                  <a:srgbClr val="FF6600"/>
                </a:solidFill>
                <a:latin typeface="Tahoma" pitchFamily="34" charset="0"/>
                <a:cs typeface="Arial" charset="0"/>
              </a:rPr>
              <a:t>FİNANSMAN TİPİ KODLARI</a:t>
            </a:r>
            <a:endParaRPr lang="tr-TR" sz="3600">
              <a:solidFill>
                <a:srgbClr val="FF6600"/>
              </a:solidFill>
              <a:latin typeface="Tahoma" pitchFamily="34" charset="0"/>
              <a:cs typeface="Arial" charset="0"/>
            </a:endParaRPr>
          </a:p>
        </p:txBody>
      </p:sp>
      <p:sp>
        <p:nvSpPr>
          <p:cNvPr id="21511" name="Rectangle 7"/>
          <p:cNvSpPr>
            <a:spLocks noChangeArrowheads="1"/>
          </p:cNvSpPr>
          <p:nvPr/>
        </p:nvSpPr>
        <p:spPr bwMode="auto">
          <a:xfrm>
            <a:off x="827584" y="1700808"/>
            <a:ext cx="7704138" cy="4752528"/>
          </a:xfrm>
          <a:prstGeom prst="rect">
            <a:avLst/>
          </a:prstGeom>
          <a:noFill/>
          <a:ln w="76200" cmpd="tri">
            <a:solidFill>
              <a:schemeClr val="tx1"/>
            </a:solidFill>
            <a:miter lim="800000"/>
            <a:headEnd/>
            <a:tailEnd/>
          </a:ln>
          <a:effectLst/>
        </p:spPr>
        <p:txBody>
          <a:bodyPr/>
          <a:lstStyle/>
          <a:p>
            <a:pPr marL="319088" indent="-319088">
              <a:spcBef>
                <a:spcPts val="700"/>
              </a:spcBef>
              <a:buClr>
                <a:srgbClr val="009DD9"/>
              </a:buClr>
              <a:buSzPct val="60000"/>
              <a:buFont typeface="Wingdings" pitchFamily="2" charset="2"/>
              <a:buNone/>
            </a:pPr>
            <a:r>
              <a:rPr lang="tr-TR" sz="2400" dirty="0">
                <a:solidFill>
                  <a:prstClr val="black"/>
                </a:solidFill>
                <a:latin typeface="Tahoma" pitchFamily="34" charset="0"/>
                <a:cs typeface="Arial" charset="0"/>
              </a:rPr>
              <a:t>1 - GENEL BÜTÇELİ İDARELER</a:t>
            </a:r>
          </a:p>
          <a:p>
            <a:pPr marL="319088" indent="-319088">
              <a:spcBef>
                <a:spcPts val="700"/>
              </a:spcBef>
              <a:buClr>
                <a:srgbClr val="009DD9"/>
              </a:buClr>
              <a:buSzPct val="60000"/>
              <a:buFont typeface="Wingdings" pitchFamily="2" charset="2"/>
              <a:buNone/>
            </a:pPr>
            <a:r>
              <a:rPr lang="tr-TR" sz="2400" dirty="0">
                <a:solidFill>
                  <a:prstClr val="black"/>
                </a:solidFill>
                <a:latin typeface="Tahoma" pitchFamily="34" charset="0"/>
                <a:cs typeface="Arial" charset="0"/>
              </a:rPr>
              <a:t>2 – ÖZEL BÜTÇELİ İDARELER</a:t>
            </a:r>
          </a:p>
          <a:p>
            <a:pPr marL="319088" indent="-319088">
              <a:spcBef>
                <a:spcPts val="700"/>
              </a:spcBef>
              <a:buClr>
                <a:srgbClr val="009DD9"/>
              </a:buClr>
              <a:buSzPct val="60000"/>
              <a:buFont typeface="Wingdings" pitchFamily="2" charset="2"/>
              <a:buNone/>
            </a:pPr>
            <a:r>
              <a:rPr lang="tr-TR" sz="2400" dirty="0">
                <a:solidFill>
                  <a:prstClr val="black"/>
                </a:solidFill>
                <a:latin typeface="Tahoma" pitchFamily="34" charset="0"/>
                <a:cs typeface="Arial" charset="0"/>
              </a:rPr>
              <a:t>3 – DÜZENLEYİCİ VE DENETLEYİCİ KURUMLAR</a:t>
            </a:r>
          </a:p>
          <a:p>
            <a:pPr marL="319088" indent="-319088">
              <a:spcBef>
                <a:spcPts val="700"/>
              </a:spcBef>
              <a:buClr>
                <a:srgbClr val="009DD9"/>
              </a:buClr>
              <a:buSzPct val="60000"/>
              <a:buFont typeface="Wingdings" pitchFamily="2" charset="2"/>
              <a:buNone/>
            </a:pPr>
            <a:r>
              <a:rPr lang="tr-TR" sz="2400" dirty="0">
                <a:solidFill>
                  <a:prstClr val="black"/>
                </a:solidFill>
                <a:latin typeface="Tahoma" pitchFamily="34" charset="0"/>
                <a:cs typeface="Arial" charset="0"/>
              </a:rPr>
              <a:t>4 – SOSYAL GÜVENLİK KURUMLARI </a:t>
            </a:r>
          </a:p>
          <a:p>
            <a:pPr marL="319088" indent="-319088">
              <a:spcBef>
                <a:spcPts val="700"/>
              </a:spcBef>
              <a:buClr>
                <a:srgbClr val="009DD9"/>
              </a:buClr>
              <a:buSzPct val="60000"/>
              <a:buFont typeface="Wingdings" pitchFamily="2" charset="2"/>
              <a:buNone/>
            </a:pPr>
            <a:r>
              <a:rPr lang="tr-TR" sz="2400" dirty="0">
                <a:solidFill>
                  <a:prstClr val="black"/>
                </a:solidFill>
                <a:latin typeface="Tahoma" pitchFamily="34" charset="0"/>
                <a:cs typeface="Arial" charset="0"/>
              </a:rPr>
              <a:t>5 – MAHALLİ İDARELER </a:t>
            </a:r>
          </a:p>
          <a:p>
            <a:pPr marL="319088" indent="-319088">
              <a:spcBef>
                <a:spcPts val="700"/>
              </a:spcBef>
              <a:buClr>
                <a:srgbClr val="009DD9"/>
              </a:buClr>
              <a:buSzPct val="60000"/>
              <a:buFont typeface="Wingdings" pitchFamily="2" charset="2"/>
              <a:buNone/>
            </a:pPr>
            <a:r>
              <a:rPr lang="tr-TR" sz="2400" dirty="0">
                <a:solidFill>
                  <a:prstClr val="black"/>
                </a:solidFill>
                <a:latin typeface="Tahoma" pitchFamily="34" charset="0"/>
                <a:cs typeface="Arial" charset="0"/>
              </a:rPr>
              <a:t>6 - ÖZEL ÖDENEKLER</a:t>
            </a:r>
          </a:p>
          <a:p>
            <a:pPr marL="319088" indent="-319088">
              <a:spcBef>
                <a:spcPts val="700"/>
              </a:spcBef>
              <a:buClr>
                <a:srgbClr val="009DD9"/>
              </a:buClr>
              <a:buSzPct val="60000"/>
              <a:buFont typeface="Wingdings" pitchFamily="2" charset="2"/>
              <a:buNone/>
            </a:pPr>
            <a:r>
              <a:rPr lang="tr-TR" sz="2400" dirty="0">
                <a:solidFill>
                  <a:prstClr val="black"/>
                </a:solidFill>
                <a:latin typeface="Tahoma" pitchFamily="34" charset="0"/>
                <a:cs typeface="Arial" charset="0"/>
              </a:rPr>
              <a:t>7 - DIŞ PROJE KREDİLERİ</a:t>
            </a:r>
          </a:p>
          <a:p>
            <a:pPr marL="319088" indent="-319088">
              <a:spcBef>
                <a:spcPts val="700"/>
              </a:spcBef>
              <a:buClr>
                <a:srgbClr val="009DD9"/>
              </a:buClr>
              <a:buSzPct val="60000"/>
              <a:buFont typeface="Wingdings" pitchFamily="2" charset="2"/>
              <a:buNone/>
            </a:pPr>
            <a:r>
              <a:rPr lang="tr-TR" sz="2400" dirty="0">
                <a:solidFill>
                  <a:prstClr val="black"/>
                </a:solidFill>
                <a:latin typeface="Tahoma" pitchFamily="34" charset="0"/>
                <a:cs typeface="Arial" charset="0"/>
              </a:rPr>
              <a:t>8 – BAĞIŞ VE YARDIMLAR</a:t>
            </a:r>
          </a:p>
        </p:txBody>
      </p:sp>
    </p:spTree>
    <p:extLst>
      <p:ext uri="{BB962C8B-B14F-4D97-AF65-F5344CB8AC3E}">
        <p14:creationId xmlns="" xmlns:p14="http://schemas.microsoft.com/office/powerpoint/2010/main" val="207268163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a:defRPr/>
            </a:pPr>
            <a:fld id="{C4D345B2-0AB2-4E3F-85AE-32CA804F91CE}" type="slidenum">
              <a:rPr lang="tr-TR" sz="1400" b="1">
                <a:solidFill>
                  <a:srgbClr val="FFFFFF"/>
                </a:solidFill>
                <a:latin typeface="Tahoma" pitchFamily="34" charset="0"/>
                <a:cs typeface="Arial" charset="0"/>
              </a:rPr>
              <a:pPr algn="ctr">
                <a:defRPr/>
              </a:pPr>
              <a:t>32</a:t>
            </a:fld>
            <a:endParaRPr lang="tr-TR" sz="1400" b="1">
              <a:solidFill>
                <a:srgbClr val="FFFFFF"/>
              </a:solidFill>
              <a:latin typeface="Tahoma" pitchFamily="34" charset="0"/>
              <a:cs typeface="Arial" charset="0"/>
            </a:endParaRPr>
          </a:p>
        </p:txBody>
      </p:sp>
      <p:graphicFrame>
        <p:nvGraphicFramePr>
          <p:cNvPr id="22654" name="Group 126"/>
          <p:cNvGraphicFramePr>
            <a:graphicFrameLocks noGrp="1"/>
          </p:cNvGraphicFramePr>
          <p:nvPr/>
        </p:nvGraphicFramePr>
        <p:xfrm>
          <a:off x="683568" y="980728"/>
          <a:ext cx="7775575" cy="5472612"/>
        </p:xfrm>
        <a:graphic>
          <a:graphicData uri="http://schemas.openxmlformats.org/drawingml/2006/table">
            <a:tbl>
              <a:tblPr/>
              <a:tblGrid>
                <a:gridCol w="846137"/>
                <a:gridCol w="6929438"/>
              </a:tblGrid>
              <a:tr h="794592">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6600"/>
                          </a:solidFill>
                          <a:effectLst/>
                          <a:latin typeface="Arial" charset="0"/>
                          <a:cs typeface="Arial" charset="0"/>
                        </a:rPr>
                        <a:t>GİDERİN EKONOMİK SINIFLANDIRMASI</a:t>
                      </a:r>
                      <a:endParaRPr kumimoji="0" lang="tr-TR" sz="2400" b="0" i="0" u="none" strike="noStrike" cap="none" normalizeH="0" baseline="0" smtClean="0">
                        <a:ln>
                          <a:noFill/>
                        </a:ln>
                        <a:solidFill>
                          <a:srgbClr val="FF66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01</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cs typeface="Arial" charset="0"/>
                        </a:rPr>
                        <a:t>PERSONEL GİDERLERİ</a:t>
                      </a:r>
                      <a:endParaRPr kumimoji="0" lang="tr-T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02</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cs typeface="Arial" charset="0"/>
                        </a:rPr>
                        <a:t>SOSYAL GÜVENLİK KURUMLARINA DEVLET PRİMİ GİDERLERİ</a:t>
                      </a:r>
                      <a:endParaRPr kumimoji="0" lang="tr-T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03</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MAL VE HİZMET ALIM GİDERLERİ</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04</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FAİZ  GİDERLERİ</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05</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CARİ TRANSFERLER</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06</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SERMAYE GİDERLERİ</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07</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SERMAYE TRANSFERLERİ</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08</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BORÇ VERME</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9572">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cs typeface="Arial" charset="0"/>
                        </a:rPr>
                        <a:t>09</a:t>
                      </a:r>
                      <a:endParaRPr kumimoji="0" lang="tr-TR" sz="16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cs typeface="Arial" charset="0"/>
                        </a:rPr>
                        <a:t>YEDEK ÖDENEKLER</a:t>
                      </a:r>
                      <a:endParaRPr kumimoji="0" lang="tr-T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31714654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33</a:t>
            </a:fld>
            <a:endParaRPr lang="tr-TR">
              <a:solidFill>
                <a:srgbClr val="04617B">
                  <a:shade val="90000"/>
                </a:srgbClr>
              </a:solidFill>
            </a:endParaRPr>
          </a:p>
        </p:txBody>
      </p:sp>
      <p:pic>
        <p:nvPicPr>
          <p:cNvPr id="152578" name="Picture 2" descr="C:\Users\Bayram KESER\Desktop\sgbbutcesayfası.png"/>
          <p:cNvPicPr>
            <a:picLocks noGrp="1" noChangeAspect="1" noChangeArrowheads="1"/>
          </p:cNvPicPr>
          <p:nvPr>
            <p:ph idx="1"/>
          </p:nvPr>
        </p:nvPicPr>
        <p:blipFill>
          <a:blip r:embed="rId2" cstate="print"/>
          <a:srcRect/>
          <a:stretch>
            <a:fillRect/>
          </a:stretch>
        </p:blipFill>
        <p:spPr bwMode="auto">
          <a:xfrm>
            <a:off x="251520" y="1124744"/>
            <a:ext cx="8665408" cy="5415880"/>
          </a:xfrm>
          <a:prstGeom prst="rect">
            <a:avLst/>
          </a:prstGeom>
          <a:noFill/>
        </p:spPr>
      </p:pic>
      <p:sp>
        <p:nvSpPr>
          <p:cNvPr id="6" name="5 Metin kutusu"/>
          <p:cNvSpPr txBox="1"/>
          <p:nvPr/>
        </p:nvSpPr>
        <p:spPr>
          <a:xfrm>
            <a:off x="755576" y="332656"/>
            <a:ext cx="7992888" cy="646331"/>
          </a:xfrm>
          <a:prstGeom prst="rect">
            <a:avLst/>
          </a:prstGeom>
          <a:noFill/>
        </p:spPr>
        <p:txBody>
          <a:bodyPr wrap="square" rtlCol="0">
            <a:spAutoFit/>
          </a:bodyPr>
          <a:lstStyle/>
          <a:p>
            <a:r>
              <a:rPr lang="tr-TR" sz="1800" dirty="0" smtClean="0">
                <a:solidFill>
                  <a:prstClr val="black"/>
                </a:solidFill>
                <a:latin typeface="Tahoma" pitchFamily="34" charset="0"/>
                <a:cs typeface="Arial" charset="0"/>
              </a:rPr>
              <a:t>Strateji Geliştirme Başkanlığı Bütçe Grup Başkanlığının sayfasında Bakanlığımızın bütçe kod yapısı bulunmaktadır.</a:t>
            </a:r>
            <a:endParaRPr lang="tr-TR" sz="1800" dirty="0">
              <a:solidFill>
                <a:prstClr val="black"/>
              </a:solidFill>
              <a:latin typeface="Tahoma" pitchFamily="34" charset="0"/>
              <a:cs typeface="Arial" charset="0"/>
            </a:endParaRPr>
          </a:p>
        </p:txBody>
      </p:sp>
    </p:spTree>
    <p:extLst>
      <p:ext uri="{BB962C8B-B14F-4D97-AF65-F5344CB8AC3E}">
        <p14:creationId xmlns="" xmlns:p14="http://schemas.microsoft.com/office/powerpoint/2010/main" val="396334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34</a:t>
            </a:fld>
            <a:endParaRPr lang="tr-TR"/>
          </a:p>
        </p:txBody>
      </p:sp>
      <p:pic>
        <p:nvPicPr>
          <p:cNvPr id="1026" name="Picture 2" descr="C:\Users\Bayram KESER\Desktop\istanbultkkyseminer\istanbulsemineri örnekler\sındırgı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35</a:t>
            </a:fld>
            <a:endParaRPr lang="tr-TR"/>
          </a:p>
        </p:txBody>
      </p:sp>
      <p:pic>
        <p:nvPicPr>
          <p:cNvPr id="2050" name="Picture 2" descr="C:\Users\Bayram KESER\Desktop\istanbultkkyseminer\istanbulsemineri örnekler\sındırgı2.png"/>
          <p:cNvPicPr>
            <a:picLocks noChangeAspect="1" noChangeArrowheads="1"/>
          </p:cNvPicPr>
          <p:nvPr/>
        </p:nvPicPr>
        <p:blipFill>
          <a:blip r:embed="rId2" cstate="print"/>
          <a:srcRect/>
          <a:stretch>
            <a:fillRect/>
          </a:stretch>
        </p:blipFill>
        <p:spPr bwMode="auto">
          <a:xfrm>
            <a:off x="0" y="0"/>
            <a:ext cx="9144000" cy="674136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36</a:t>
            </a:fld>
            <a:endParaRPr lang="tr-TR"/>
          </a:p>
        </p:txBody>
      </p:sp>
      <p:pic>
        <p:nvPicPr>
          <p:cNvPr id="83970" name="Picture 2" descr="C:\Users\Bayram KESER\Desktop\kuşadasışınırseminer2014\hatalıkurumkaşmalmdür.png"/>
          <p:cNvPicPr>
            <a:picLocks noChangeAspect="1" noChangeArrowheads="1"/>
          </p:cNvPicPr>
          <p:nvPr/>
        </p:nvPicPr>
        <p:blipFill>
          <a:blip r:embed="rId2" cstate="print"/>
          <a:srcRect/>
          <a:stretch>
            <a:fillRect/>
          </a:stretch>
        </p:blipFill>
        <p:spPr bwMode="auto">
          <a:xfrm>
            <a:off x="-2286000" y="-857250"/>
            <a:ext cx="13716000" cy="85725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549275"/>
            <a:ext cx="8229600" cy="6088063"/>
          </a:xfrm>
        </p:spPr>
        <p:txBody>
          <a:bodyPr>
            <a:normAutofit/>
          </a:bodyPr>
          <a:lstStyle/>
          <a:p>
            <a:pPr fontAlgn="auto">
              <a:spcAft>
                <a:spcPts val="0"/>
              </a:spcAft>
              <a:defRPr/>
            </a:pPr>
            <a:r>
              <a:rPr lang="tr-TR" sz="4000" dirty="0" smtClean="0">
                <a:solidFill>
                  <a:schemeClr val="tx1"/>
                </a:solidFill>
              </a:rPr>
              <a:t>Teşekkür ederim…..</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smtClean="0">
                <a:solidFill>
                  <a:schemeClr val="tx1"/>
                </a:solidFill>
              </a:rPr>
              <a:t>Bayram KESER</a:t>
            </a:r>
            <a:br>
              <a:rPr lang="tr-TR" sz="4000" dirty="0" smtClean="0">
                <a:solidFill>
                  <a:schemeClr val="tx1"/>
                </a:solidFill>
              </a:rPr>
            </a:br>
            <a:r>
              <a:rPr lang="tr-TR" sz="4000" dirty="0" smtClean="0">
                <a:solidFill>
                  <a:schemeClr val="tx1"/>
                </a:solidFill>
              </a:rPr>
              <a:t>Mali Hizmetler Uzmanı</a:t>
            </a:r>
            <a:br>
              <a:rPr lang="tr-TR" sz="4000" dirty="0" smtClean="0">
                <a:solidFill>
                  <a:schemeClr val="tx1"/>
                </a:solidFill>
              </a:rPr>
            </a:br>
            <a:endParaRPr lang="tr-TR" sz="4000" dirty="0">
              <a:solidFill>
                <a:schemeClr val="tx1"/>
              </a:solidFill>
            </a:endParaRPr>
          </a:p>
        </p:txBody>
      </p:sp>
      <p:sp>
        <p:nvSpPr>
          <p:cNvPr id="43011"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A227D6F0-BA67-48CD-AB01-22D0ECC7B223}" type="slidenum">
              <a:rPr lang="tr-TR" sz="1200"/>
              <a:pPr eaLnBrk="1" hangingPunct="1"/>
              <a:t>37</a:t>
            </a:fld>
            <a:endParaRPr lang="tr-TR" sz="1200"/>
          </a:p>
        </p:txBody>
      </p:sp>
    </p:spTree>
    <p:extLst>
      <p:ext uri="{BB962C8B-B14F-4D97-AF65-F5344CB8AC3E}">
        <p14:creationId xmlns="" xmlns:p14="http://schemas.microsoft.com/office/powerpoint/2010/main" val="227824950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468313" y="676732"/>
            <a:ext cx="7829550" cy="5355312"/>
          </a:xfrm>
          <a:prstGeom prst="rect">
            <a:avLst/>
          </a:prstGeom>
          <a:noFill/>
          <a:ln w="9525">
            <a:noFill/>
            <a:miter lim="800000"/>
            <a:headEnd/>
            <a:tailEnd/>
          </a:ln>
        </p:spPr>
        <p:txBody>
          <a:bodyPr anchor="ctr">
            <a:spAutoFit/>
          </a:bodyPr>
          <a:lstStyle/>
          <a:p>
            <a:pPr algn="ctr"/>
            <a:r>
              <a:rPr lang="tr-TR" sz="1800" b="1" dirty="0">
                <a:solidFill>
                  <a:prstClr val="black"/>
                </a:solidFill>
                <a:latin typeface="Tahoma" pitchFamily="34" charset="0"/>
                <a:cs typeface="Arial" charset="0"/>
              </a:rPr>
              <a:t>Taşınır konsolide görevlileri </a:t>
            </a:r>
            <a:endParaRPr lang="tr-TR" sz="1800" b="1" dirty="0" smtClean="0">
              <a:solidFill>
                <a:prstClr val="black"/>
              </a:solidFill>
              <a:latin typeface="Tahoma" pitchFamily="34" charset="0"/>
              <a:cs typeface="Arial" charset="0"/>
            </a:endParaRPr>
          </a:p>
          <a:p>
            <a:pPr algn="ctr"/>
            <a:endParaRPr lang="tr-TR" sz="1800" dirty="0">
              <a:solidFill>
                <a:prstClr val="black"/>
              </a:solidFill>
              <a:latin typeface="Tahoma" pitchFamily="34" charset="0"/>
              <a:cs typeface="Arial" charset="0"/>
            </a:endParaRPr>
          </a:p>
          <a:p>
            <a:pPr algn="just"/>
            <a:r>
              <a:rPr lang="tr-TR" sz="1800" b="1" dirty="0">
                <a:solidFill>
                  <a:prstClr val="black"/>
                </a:solidFill>
                <a:latin typeface="Tahoma" pitchFamily="34" charset="0"/>
                <a:cs typeface="Arial" charset="0"/>
              </a:rPr>
              <a:t>	MADDE 7 –</a:t>
            </a:r>
            <a:r>
              <a:rPr lang="tr-TR" sz="1800" dirty="0">
                <a:solidFill>
                  <a:prstClr val="black"/>
                </a:solidFill>
                <a:latin typeface="Tahoma" pitchFamily="34" charset="0"/>
                <a:cs typeface="Arial" charset="0"/>
              </a:rPr>
              <a:t> (1) Kamu idarelerinin merkez ve taşra harcama birimlerinin taşınır hesaplarının, ilçe, il, bölge, dış temsilcilik ve merkez teşkilatları itibarıyla konsolide edilmesi işlemlerini yürütmek üzere merkez, bölge, il ve gerek görülmesi halinde ilçe teşkilatlarında birer taşınır konsolide görevlisi belirlenir. </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(2) </a:t>
            </a:r>
            <a:r>
              <a:rPr lang="tr-TR" sz="1800" dirty="0">
                <a:solidFill>
                  <a:srgbClr val="FF0000"/>
                </a:solidFill>
                <a:latin typeface="Tahoma" pitchFamily="34" charset="0"/>
                <a:cs typeface="Arial" charset="0"/>
              </a:rPr>
              <a:t>Taşınır konsolide görevlisi, kamu idarelerinin </a:t>
            </a:r>
            <a:r>
              <a:rPr lang="tr-TR" sz="1800" b="1" u="sng" dirty="0">
                <a:solidFill>
                  <a:srgbClr val="FF0000"/>
                </a:solidFill>
                <a:latin typeface="Tahoma" pitchFamily="34" charset="0"/>
                <a:cs typeface="Arial" charset="0"/>
              </a:rPr>
              <a:t>merkez teşkilatlarında strateji geliştirme birimi yöneticisine bağlı</a:t>
            </a:r>
            <a:r>
              <a:rPr lang="tr-TR" sz="1800" dirty="0">
                <a:solidFill>
                  <a:srgbClr val="FF0000"/>
                </a:solidFill>
                <a:latin typeface="Tahoma" pitchFamily="34" charset="0"/>
                <a:cs typeface="Arial" charset="0"/>
              </a:rPr>
              <a:t> malî hizmetleri yürüten birimin bünyesindeki taşınır kayıt işlemlerinden sorumlu yöneticidir</a:t>
            </a:r>
            <a:r>
              <a:rPr lang="tr-TR" sz="1800" dirty="0">
                <a:solidFill>
                  <a:prstClr val="black"/>
                </a:solidFill>
                <a:latin typeface="Tahoma" pitchFamily="34" charset="0"/>
                <a:cs typeface="Arial" charset="0"/>
              </a:rPr>
              <a:t>. İlçe, il veya bölge teşkilatlarında ise taşınır konsolide görevlisi, bu teşkilatların en üst yöneticileri tarafından belirlenir. </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(3) </a:t>
            </a:r>
            <a:r>
              <a:rPr lang="tr-TR" sz="1800" b="1" dirty="0">
                <a:solidFill>
                  <a:srgbClr val="FF0000"/>
                </a:solidFill>
                <a:latin typeface="Tahoma" pitchFamily="34" charset="0"/>
                <a:cs typeface="Arial" charset="0"/>
              </a:rPr>
              <a:t>Merkezdeki taşınır konsolide görevlileri</a:t>
            </a:r>
            <a:r>
              <a:rPr lang="tr-TR" sz="1800" dirty="0">
                <a:solidFill>
                  <a:srgbClr val="FF0000"/>
                </a:solidFill>
                <a:latin typeface="Tahoma" pitchFamily="34" charset="0"/>
                <a:cs typeface="Arial" charset="0"/>
              </a:rPr>
              <a:t>, harcama birimleri ile dış temsilciliklerden ve taşradaki taşınır konsolide görevlilerinden aldıkları Taşınır Hesap Cetvellerini konsolide ederek, idarenin Taşınır Kesin Hesap Cetveli ile Taşınır Hesabı İcmal Cetvelini, </a:t>
            </a:r>
            <a:r>
              <a:rPr lang="tr-TR" sz="1800" b="1" dirty="0">
                <a:solidFill>
                  <a:srgbClr val="FF0000"/>
                </a:solidFill>
                <a:latin typeface="Tahoma" pitchFamily="34" charset="0"/>
                <a:cs typeface="Arial" charset="0"/>
              </a:rPr>
              <a:t>üst yönetici adına hazırlamakla yükümlüdür.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4</a:t>
            </a:fld>
            <a:endParaRPr lang="tr-TR">
              <a:solidFill>
                <a:srgbClr val="04617B">
                  <a:shade val="90000"/>
                </a:srgbClr>
              </a:solidFill>
            </a:endParaRPr>
          </a:p>
        </p:txBody>
      </p:sp>
    </p:spTree>
    <p:extLst>
      <p:ext uri="{BB962C8B-B14F-4D97-AF65-F5344CB8AC3E}">
        <p14:creationId xmlns="" xmlns:p14="http://schemas.microsoft.com/office/powerpoint/2010/main" val="274758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5</a:t>
            </a:fld>
            <a:endParaRPr lang="tr-TR">
              <a:solidFill>
                <a:srgbClr val="04617B">
                  <a:shade val="90000"/>
                </a:srgbClr>
              </a:solidFill>
            </a:endParaRPr>
          </a:p>
        </p:txBody>
      </p:sp>
      <p:sp>
        <p:nvSpPr>
          <p:cNvPr id="5" name="Dikdörtgen 4"/>
          <p:cNvSpPr/>
          <p:nvPr/>
        </p:nvSpPr>
        <p:spPr>
          <a:xfrm>
            <a:off x="1403648" y="1340768"/>
            <a:ext cx="6984776" cy="4401205"/>
          </a:xfrm>
          <a:prstGeom prst="rect">
            <a:avLst/>
          </a:prstGeom>
        </p:spPr>
        <p:txBody>
          <a:bodyPr wrap="square">
            <a:spAutoFit/>
          </a:bodyPr>
          <a:lstStyle/>
          <a:p>
            <a:r>
              <a:rPr lang="tr-TR" sz="4000" dirty="0">
                <a:latin typeface="Tahoma" pitchFamily="34" charset="0"/>
                <a:ea typeface="Tahoma" pitchFamily="34" charset="0"/>
                <a:cs typeface="Tahoma" pitchFamily="34" charset="0"/>
              </a:rPr>
              <a:t>1- 1939 yılından beri geçerli Ayniyat Talimatnamesi 28/12/2006 tarihindeki  Bakanlar Kurulu kararı ile kaldırılarak Taşınır Mal Yönetmeliği uygulanmaya başlanmıştır</a:t>
            </a:r>
          </a:p>
        </p:txBody>
      </p:sp>
    </p:spTree>
    <p:extLst>
      <p:ext uri="{BB962C8B-B14F-4D97-AF65-F5344CB8AC3E}">
        <p14:creationId xmlns="" xmlns:p14="http://schemas.microsoft.com/office/powerpoint/2010/main" val="289883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6</a:t>
            </a:fld>
            <a:endParaRPr lang="tr-TR">
              <a:solidFill>
                <a:srgbClr val="04617B">
                  <a:shade val="90000"/>
                </a:srgbClr>
              </a:solidFill>
            </a:endParaRPr>
          </a:p>
        </p:txBody>
      </p:sp>
      <p:sp>
        <p:nvSpPr>
          <p:cNvPr id="5" name="Dikdörtgen 4"/>
          <p:cNvSpPr/>
          <p:nvPr/>
        </p:nvSpPr>
        <p:spPr>
          <a:xfrm>
            <a:off x="1403648" y="1340768"/>
            <a:ext cx="6984776" cy="4401205"/>
          </a:xfrm>
          <a:prstGeom prst="rect">
            <a:avLst/>
          </a:prstGeom>
        </p:spPr>
        <p:txBody>
          <a:bodyPr wrap="square">
            <a:spAutoFit/>
          </a:bodyPr>
          <a:lstStyle/>
          <a:p>
            <a:r>
              <a:rPr lang="tr-TR" sz="4000" dirty="0">
                <a:latin typeface="Tahoma" pitchFamily="34" charset="0"/>
                <a:ea typeface="Tahoma" pitchFamily="34" charset="0"/>
                <a:cs typeface="Tahoma" pitchFamily="34" charset="0"/>
              </a:rPr>
              <a:t>2- Bakanlığımız birimlerinin Taşınır Mal Yönetmeliği kapsamındaki iş ve işlemlerinin yapılabilmesi amacıyla Bakanlığımız </a:t>
            </a:r>
            <a:r>
              <a:rPr lang="tr-TR" sz="4000" dirty="0">
                <a:solidFill>
                  <a:srgbClr val="FF0000"/>
                </a:solidFill>
                <a:latin typeface="Tahoma" pitchFamily="34" charset="0"/>
                <a:ea typeface="Tahoma" pitchFamily="34" charset="0"/>
                <a:cs typeface="Tahoma" pitchFamily="34" charset="0"/>
              </a:rPr>
              <a:t>MEBBİS E-Taşınır Modülü</a:t>
            </a:r>
            <a:r>
              <a:rPr lang="tr-TR" sz="4000" dirty="0">
                <a:latin typeface="Tahoma" pitchFamily="34" charset="0"/>
                <a:ea typeface="Tahoma" pitchFamily="34" charset="0"/>
                <a:cs typeface="Tahoma" pitchFamily="34" charset="0"/>
              </a:rPr>
              <a:t> 2007 yılında kullanılmaya başlanmıştır.</a:t>
            </a:r>
          </a:p>
        </p:txBody>
      </p:sp>
    </p:spTree>
    <p:extLst>
      <p:ext uri="{BB962C8B-B14F-4D97-AF65-F5344CB8AC3E}">
        <p14:creationId xmlns="" xmlns:p14="http://schemas.microsoft.com/office/powerpoint/2010/main" val="147106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7</a:t>
            </a:fld>
            <a:endParaRPr lang="tr-TR">
              <a:solidFill>
                <a:srgbClr val="04617B">
                  <a:shade val="90000"/>
                </a:srgbClr>
              </a:solidFill>
            </a:endParaRPr>
          </a:p>
        </p:txBody>
      </p:sp>
      <p:sp>
        <p:nvSpPr>
          <p:cNvPr id="5" name="Dikdörtgen 4"/>
          <p:cNvSpPr/>
          <p:nvPr/>
        </p:nvSpPr>
        <p:spPr>
          <a:xfrm>
            <a:off x="1403648" y="1340768"/>
            <a:ext cx="6984776" cy="5016758"/>
          </a:xfrm>
          <a:prstGeom prst="rect">
            <a:avLst/>
          </a:prstGeom>
        </p:spPr>
        <p:txBody>
          <a:bodyPr wrap="square">
            <a:spAutoFit/>
          </a:bodyPr>
          <a:lstStyle/>
          <a:p>
            <a:pPr algn="just">
              <a:spcAft>
                <a:spcPts val="0"/>
              </a:spcAft>
              <a:tabLst>
                <a:tab pos="450215" algn="l"/>
                <a:tab pos="540385" algn="l"/>
              </a:tabLst>
            </a:pPr>
            <a:r>
              <a:rPr lang="tr-TR" sz="4000" dirty="0">
                <a:latin typeface="Times New Roman"/>
                <a:ea typeface="Times New Roman"/>
                <a:cs typeface="Times New Roman"/>
              </a:rPr>
              <a:t>3- Bakanlığımız birimleri yapmış oldukları taşınır işlemlerini MEBBİS Modülünden gerçekleştirmekte ve mevzuat gereği say2000i sisteminde Maliye Bakanlığı kayıtlarına alınabilmesi amacıyla muhasebe işlemlerini yapmaktadırlar.</a:t>
            </a:r>
            <a:endParaRPr lang="tr-TR" sz="3200" dirty="0">
              <a:effectLst/>
              <a:latin typeface="Tahoma"/>
              <a:ea typeface="Times New Roman"/>
              <a:cs typeface="Times New Roman"/>
            </a:endParaRPr>
          </a:p>
        </p:txBody>
      </p:sp>
    </p:spTree>
    <p:extLst>
      <p:ext uri="{BB962C8B-B14F-4D97-AF65-F5344CB8AC3E}">
        <p14:creationId xmlns="" xmlns:p14="http://schemas.microsoft.com/office/powerpoint/2010/main" val="323262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8</a:t>
            </a:fld>
            <a:endParaRPr lang="tr-TR">
              <a:solidFill>
                <a:srgbClr val="04617B">
                  <a:shade val="90000"/>
                </a:srgbClr>
              </a:solidFill>
            </a:endParaRPr>
          </a:p>
        </p:txBody>
      </p:sp>
      <p:sp>
        <p:nvSpPr>
          <p:cNvPr id="5" name="Dikdörtgen 4"/>
          <p:cNvSpPr/>
          <p:nvPr/>
        </p:nvSpPr>
        <p:spPr>
          <a:xfrm>
            <a:off x="1403648" y="1340768"/>
            <a:ext cx="6984776" cy="4401205"/>
          </a:xfrm>
          <a:prstGeom prst="rect">
            <a:avLst/>
          </a:prstGeom>
        </p:spPr>
        <p:txBody>
          <a:bodyPr wrap="square">
            <a:spAutoFit/>
          </a:bodyPr>
          <a:lstStyle/>
          <a:p>
            <a:r>
              <a:rPr lang="tr-TR" sz="4000" dirty="0">
                <a:latin typeface="Tahoma" pitchFamily="34" charset="0"/>
                <a:ea typeface="Tahoma" pitchFamily="34" charset="0"/>
                <a:cs typeface="Tahoma" pitchFamily="34" charset="0"/>
              </a:rPr>
              <a:t>4- MEBBİS E-Taşınır Modülü  kayıtları ile Maliye Bakanlığının say2000i kayıtları uyumsuzluk göstermesi nedeniyle Sayıştay Başkanlığınca yapılan denetimlerde tenkit konusu yapılmaktaydı. </a:t>
            </a:r>
          </a:p>
        </p:txBody>
      </p:sp>
    </p:spTree>
    <p:extLst>
      <p:ext uri="{BB962C8B-B14F-4D97-AF65-F5344CB8AC3E}">
        <p14:creationId xmlns="" xmlns:p14="http://schemas.microsoft.com/office/powerpoint/2010/main" val="186733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9</a:t>
            </a:fld>
            <a:endParaRPr lang="tr-TR">
              <a:solidFill>
                <a:srgbClr val="04617B">
                  <a:shade val="90000"/>
                </a:srgbClr>
              </a:solidFill>
            </a:endParaRPr>
          </a:p>
        </p:txBody>
      </p:sp>
      <p:sp>
        <p:nvSpPr>
          <p:cNvPr id="5" name="Dikdörtgen 4"/>
          <p:cNvSpPr/>
          <p:nvPr/>
        </p:nvSpPr>
        <p:spPr>
          <a:xfrm>
            <a:off x="539552" y="1340767"/>
            <a:ext cx="8352928" cy="4832092"/>
          </a:xfrm>
          <a:prstGeom prst="rect">
            <a:avLst/>
          </a:prstGeom>
        </p:spPr>
        <p:txBody>
          <a:bodyPr wrap="square">
            <a:spAutoFit/>
          </a:bodyPr>
          <a:lstStyle/>
          <a:p>
            <a:r>
              <a:rPr lang="tr-TR" sz="2800" dirty="0">
                <a:latin typeface="Tahoma" pitchFamily="34" charset="0"/>
                <a:ea typeface="Tahoma" pitchFamily="34" charset="0"/>
                <a:cs typeface="Tahoma" pitchFamily="34" charset="0"/>
              </a:rPr>
              <a:t>5- Bakanlığımız ve Maliye Bakanlığı kayıtları arasındaki uyumsuzluğu gidermek üzere; 2011/2303 sayılı 2012 Yılı Programının Uygulanması, Koordinasyonu ve İzlenmesine Dair Bakanlar Kurulu Kararı Eki’nde yer alan 5 </a:t>
            </a:r>
            <a:r>
              <a:rPr lang="tr-TR" sz="2800" dirty="0" err="1">
                <a:latin typeface="Tahoma" pitchFamily="34" charset="0"/>
                <a:ea typeface="Tahoma" pitchFamily="34" charset="0"/>
                <a:cs typeface="Tahoma" pitchFamily="34" charset="0"/>
              </a:rPr>
              <a:t>Nolu</a:t>
            </a:r>
            <a:r>
              <a:rPr lang="tr-TR" sz="2800" dirty="0">
                <a:latin typeface="Tahoma" pitchFamily="34" charset="0"/>
                <a:ea typeface="Tahoma" pitchFamily="34" charset="0"/>
                <a:cs typeface="Tahoma" pitchFamily="34" charset="0"/>
              </a:rPr>
              <a:t> Tedbir gereğince, Maliye Bakanlığının Kamu Harcama ve Muhasebe Bilişim Sistemi (KBS) üzerinde geliştirilen Taşınır Kayıt ve Yönetim Sistemi (TKYS),  yapılan protokol ile 12 Kasım 2012 tarihinden itibaren Bakanlığımızın kullanımına açılmıştır. </a:t>
            </a:r>
            <a:endParaRPr lang="tr-TR" sz="4000"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987107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5275</TotalTime>
  <Words>536</Words>
  <Application>Microsoft Office PowerPoint</Application>
  <PresentationFormat>Ekran Gösterisi (4:3)</PresentationFormat>
  <Paragraphs>129</Paragraphs>
  <Slides>37</Slides>
  <Notes>1</Notes>
  <HiddenSlides>0</HiddenSlides>
  <MMClips>0</MMClips>
  <ScaleCrop>false</ScaleCrop>
  <HeadingPairs>
    <vt:vector size="6" baseType="variant">
      <vt:variant>
        <vt:lpstr>Tema</vt:lpstr>
      </vt:variant>
      <vt:variant>
        <vt:i4>4</vt:i4>
      </vt:variant>
      <vt:variant>
        <vt:lpstr>Katıştırılmış OLE Hizmet Programları</vt:lpstr>
      </vt:variant>
      <vt:variant>
        <vt:i4>2</vt:i4>
      </vt:variant>
      <vt:variant>
        <vt:lpstr>Slayt Başlıkları</vt:lpstr>
      </vt:variant>
      <vt:variant>
        <vt:i4>37</vt:i4>
      </vt:variant>
    </vt:vector>
  </HeadingPairs>
  <TitlesOfParts>
    <vt:vector size="43" baseType="lpstr">
      <vt:lpstr>Akış</vt:lpstr>
      <vt:lpstr>1_Akış</vt:lpstr>
      <vt:lpstr>2_Akış</vt:lpstr>
      <vt:lpstr>3_Akış</vt:lpstr>
      <vt:lpstr>Çalışma Sayfası</vt:lpstr>
      <vt:lpstr>Worksheet</vt:lpstr>
      <vt:lpstr>Taşınır Mal Yönetmeliği ve  TAŞINIR KAYIT VE YÖNETİM SİSTEMİ Semineri   Bayram KESER Mali Hizmetler Uzmanı </vt:lpstr>
      <vt:lpstr>Seminer Sunum PLANI  1. Strateji Geliştirme Başkanlığı nın görevi ve yetkileri nelerdir? 2. Taşınır kesin hesabı nasıl çıkarılıyor? 2. Kurum tanımlama işlemleri (Bölünen/birleşen okullar) 3. Harcama yetkilileri/Tkkylerin sorumlulukları, 4. Tüketime verme işlemleri ve istek birim yetkilileri, 5. Zimmet işlemleri ve sorumluluk, 6. Öğretmenevleri, 7. FATİH projesi, 8. Hata Düzeltme İşlemleri 9. Hurda İşlemleri 10. Sıkça sorulan sorular </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2013 yıl sonu itibariyle  durum nedir??  </vt:lpstr>
      <vt:lpstr>2012 yılı kesin hesabı  </vt:lpstr>
      <vt:lpstr>Slayt 17</vt:lpstr>
      <vt:lpstr>Slayt 18</vt:lpstr>
      <vt:lpstr>Buna Göre;</vt:lpstr>
      <vt:lpstr>Başarılı il/İlçeler</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Teşekkür ederim…..     Bayram KESER Mali Hizmetler Uzmanı </vt:lpstr>
    </vt:vector>
  </TitlesOfParts>
  <Company>Maliye Bakanlığı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ssahin6</dc:creator>
  <cp:lastModifiedBy>Bayram KESER</cp:lastModifiedBy>
  <cp:revision>850</cp:revision>
  <dcterms:created xsi:type="dcterms:W3CDTF">2006-12-23T12:28:52Z</dcterms:created>
  <dcterms:modified xsi:type="dcterms:W3CDTF">2014-08-28T13:32:22Z</dcterms:modified>
</cp:coreProperties>
</file>